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Glacial Indifference" panose="020B0604020202020204" charset="0"/>
      <p:regular r:id="rId11"/>
    </p:embeddedFont>
    <p:embeddedFont>
      <p:font typeface="Glacial Indifference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I Accounting Student 2" initials="AAS2" lastIdx="1" clrIdx="0">
    <p:extLst>
      <p:ext uri="{19B8F6BF-5375-455C-9EA6-DF929625EA0E}">
        <p15:presenceInfo xmlns:p15="http://schemas.microsoft.com/office/powerpoint/2012/main" userId="S::asi-acctstudent2@csus.edu::cfdac355-df31-4748-a329-918a4a972c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4040" autoAdjust="0"/>
  </p:normalViewPr>
  <p:slideViewPr>
    <p:cSldViewPr>
      <p:cViewPr varScale="1">
        <p:scale>
          <a:sx n="50" d="100"/>
          <a:sy n="50" d="100"/>
        </p:scale>
        <p:origin x="29" y="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ACCF6-8EA8-42A8-A8D9-A5D057D863D7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719C4-61C5-4B7E-A35B-D5E73FA68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19C4-61C5-4B7E-A35B-D5E73FA680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5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719C4-61C5-4B7E-A35B-D5E73FA680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3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trike="noStrike" dirty="0">
              <a:solidFill>
                <a:srgbClr val="212429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19C4-61C5-4B7E-A35B-D5E73FA680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3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19C4-61C5-4B7E-A35B-D5E73FA680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7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19C4-61C5-4B7E-A35B-D5E73FA680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8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19C4-61C5-4B7E-A35B-D5E73FA680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19C4-61C5-4B7E-A35B-D5E73FA680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s://sa.sign-workflow.csus.edu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sv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hyperlink" Target="mailto:asiaccounting@csus.edu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0.jfif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hyperlink" Target="https://asi.csus.edu/sites/main/files/file-attachments/2019-club-and-orgnization-deposit-slip_3.pdf?1570344050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hyperlink" Target="https://asi.csus.edu/asi-student-shop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hyperlink" Target="http://www.asi.csus.edu/post/club-deposit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10" Type="http://schemas.openxmlformats.org/officeDocument/2006/relationships/hyperlink" Target="mailto:asiaccounting@csus.edu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10194" y="2402254"/>
            <a:ext cx="7749106" cy="5482492"/>
          </a:xfrm>
          <a:custGeom>
            <a:avLst/>
            <a:gdLst/>
            <a:ahLst/>
            <a:cxnLst/>
            <a:rect l="l" t="t" r="r" b="b"/>
            <a:pathLst>
              <a:path w="7749106" h="5482492">
                <a:moveTo>
                  <a:pt x="0" y="0"/>
                </a:moveTo>
                <a:lnTo>
                  <a:pt x="7749106" y="0"/>
                </a:lnTo>
                <a:lnTo>
                  <a:pt x="7749106" y="5482492"/>
                </a:lnTo>
                <a:lnTo>
                  <a:pt x="0" y="548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61984" y="-832526"/>
            <a:ext cx="2252032" cy="2252032"/>
          </a:xfrm>
          <a:custGeom>
            <a:avLst/>
            <a:gdLst/>
            <a:ahLst/>
            <a:cxnLst/>
            <a:rect l="l" t="t" r="r" b="b"/>
            <a:pathLst>
              <a:path w="2252032" h="2252032">
                <a:moveTo>
                  <a:pt x="0" y="0"/>
                </a:moveTo>
                <a:lnTo>
                  <a:pt x="2252032" y="0"/>
                </a:lnTo>
                <a:lnTo>
                  <a:pt x="2252032" y="2252033"/>
                </a:lnTo>
                <a:lnTo>
                  <a:pt x="0" y="22520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5138" y="9258300"/>
            <a:ext cx="823562" cy="823562"/>
          </a:xfrm>
          <a:custGeom>
            <a:avLst/>
            <a:gdLst/>
            <a:ahLst/>
            <a:cxnLst/>
            <a:rect l="l" t="t" r="r" b="b"/>
            <a:pathLst>
              <a:path w="823562" h="823562">
                <a:moveTo>
                  <a:pt x="0" y="0"/>
                </a:moveTo>
                <a:lnTo>
                  <a:pt x="823562" y="0"/>
                </a:lnTo>
                <a:lnTo>
                  <a:pt x="823562" y="823562"/>
                </a:lnTo>
                <a:lnTo>
                  <a:pt x="0" y="823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88060" y="654776"/>
            <a:ext cx="373924" cy="373924"/>
          </a:xfrm>
          <a:custGeom>
            <a:avLst/>
            <a:gdLst/>
            <a:ahLst/>
            <a:cxnLst/>
            <a:rect l="l" t="t" r="r" b="b"/>
            <a:pathLst>
              <a:path w="373924" h="373924">
                <a:moveTo>
                  <a:pt x="0" y="0"/>
                </a:moveTo>
                <a:lnTo>
                  <a:pt x="373924" y="0"/>
                </a:lnTo>
                <a:lnTo>
                  <a:pt x="373924" y="373924"/>
                </a:lnTo>
                <a:lnTo>
                  <a:pt x="0" y="373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2420" y="9739778"/>
            <a:ext cx="342084" cy="342084"/>
          </a:xfrm>
          <a:custGeom>
            <a:avLst/>
            <a:gdLst/>
            <a:ahLst/>
            <a:cxnLst/>
            <a:rect l="l" t="t" r="r" b="b"/>
            <a:pathLst>
              <a:path w="342084" h="342084">
                <a:moveTo>
                  <a:pt x="0" y="0"/>
                </a:moveTo>
                <a:lnTo>
                  <a:pt x="342084" y="0"/>
                </a:lnTo>
                <a:lnTo>
                  <a:pt x="342084" y="342084"/>
                </a:lnTo>
                <a:lnTo>
                  <a:pt x="0" y="3420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2700000">
            <a:off x="14815903" y="1170552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1"/>
                </a:lnTo>
                <a:lnTo>
                  <a:pt x="0" y="2520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700000">
            <a:off x="9886895" y="2276218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16955023" y="7936952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1" y="0"/>
                </a:lnTo>
                <a:lnTo>
                  <a:pt x="252071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81102" y="8398873"/>
            <a:ext cx="4616633" cy="1511947"/>
          </a:xfrm>
          <a:custGeom>
            <a:avLst/>
            <a:gdLst/>
            <a:ahLst/>
            <a:cxnLst/>
            <a:rect l="l" t="t" r="r" b="b"/>
            <a:pathLst>
              <a:path w="4616633" h="1511947">
                <a:moveTo>
                  <a:pt x="0" y="0"/>
                </a:moveTo>
                <a:lnTo>
                  <a:pt x="4616633" y="0"/>
                </a:lnTo>
                <a:lnTo>
                  <a:pt x="4616633" y="1511947"/>
                </a:lnTo>
                <a:lnTo>
                  <a:pt x="0" y="15119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89605" y="2402254"/>
            <a:ext cx="6587375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999"/>
              </a:lnSpc>
            </a:pPr>
            <a:r>
              <a:rPr lang="en-US" sz="10000" b="1" dirty="0">
                <a:solidFill>
                  <a:srgbClr val="0439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 </a:t>
            </a:r>
          </a:p>
          <a:p>
            <a:pPr algn="just">
              <a:lnSpc>
                <a:spcPts val="9240"/>
              </a:lnSpc>
            </a:pPr>
            <a:r>
              <a:rPr lang="en-US" sz="10000" b="1" dirty="0">
                <a:solidFill>
                  <a:srgbClr val="0439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Accounting Services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20460" y="6564091"/>
            <a:ext cx="5493521" cy="503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CLUB BANKING </a:t>
            </a:r>
          </a:p>
        </p:txBody>
      </p:sp>
      <p:sp>
        <p:nvSpPr>
          <p:cNvPr id="13" name="Freeform 13"/>
          <p:cNvSpPr/>
          <p:nvPr/>
        </p:nvSpPr>
        <p:spPr>
          <a:xfrm>
            <a:off x="-797529" y="-28020"/>
            <a:ext cx="2252032" cy="2252032"/>
          </a:xfrm>
          <a:custGeom>
            <a:avLst/>
            <a:gdLst/>
            <a:ahLst/>
            <a:cxnLst/>
            <a:rect l="l" t="t" r="r" b="b"/>
            <a:pathLst>
              <a:path w="2252032" h="2252032">
                <a:moveTo>
                  <a:pt x="0" y="0"/>
                </a:moveTo>
                <a:lnTo>
                  <a:pt x="2252033" y="0"/>
                </a:lnTo>
                <a:lnTo>
                  <a:pt x="2252033" y="2252032"/>
                </a:lnTo>
                <a:lnTo>
                  <a:pt x="0" y="2252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8700" y="-28020"/>
            <a:ext cx="823562" cy="823562"/>
          </a:xfrm>
          <a:custGeom>
            <a:avLst/>
            <a:gdLst/>
            <a:ahLst/>
            <a:cxnLst/>
            <a:rect l="l" t="t" r="r" b="b"/>
            <a:pathLst>
              <a:path w="823562" h="823562">
                <a:moveTo>
                  <a:pt x="0" y="0"/>
                </a:moveTo>
                <a:lnTo>
                  <a:pt x="823562" y="0"/>
                </a:lnTo>
                <a:lnTo>
                  <a:pt x="823562" y="823562"/>
                </a:lnTo>
                <a:lnTo>
                  <a:pt x="0" y="823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12420" y="1474829"/>
            <a:ext cx="508040" cy="508040"/>
          </a:xfrm>
          <a:custGeom>
            <a:avLst/>
            <a:gdLst/>
            <a:ahLst/>
            <a:cxnLst/>
            <a:rect l="l" t="t" r="r" b="b"/>
            <a:pathLst>
              <a:path w="508040" h="508040">
                <a:moveTo>
                  <a:pt x="0" y="0"/>
                </a:moveTo>
                <a:lnTo>
                  <a:pt x="508040" y="0"/>
                </a:lnTo>
                <a:lnTo>
                  <a:pt x="508040" y="508040"/>
                </a:lnTo>
                <a:lnTo>
                  <a:pt x="0" y="5080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61984" y="-832526"/>
            <a:ext cx="2252032" cy="2252032"/>
          </a:xfrm>
          <a:custGeom>
            <a:avLst/>
            <a:gdLst/>
            <a:ahLst/>
            <a:cxnLst/>
            <a:rect l="l" t="t" r="r" b="b"/>
            <a:pathLst>
              <a:path w="2252032" h="2252032">
                <a:moveTo>
                  <a:pt x="0" y="0"/>
                </a:moveTo>
                <a:lnTo>
                  <a:pt x="2252032" y="0"/>
                </a:lnTo>
                <a:lnTo>
                  <a:pt x="2252032" y="2252033"/>
                </a:lnTo>
                <a:lnTo>
                  <a:pt x="0" y="22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138" y="9258300"/>
            <a:ext cx="823562" cy="823562"/>
          </a:xfrm>
          <a:custGeom>
            <a:avLst/>
            <a:gdLst/>
            <a:ahLst/>
            <a:cxnLst/>
            <a:rect l="l" t="t" r="r" b="b"/>
            <a:pathLst>
              <a:path w="823562" h="823562">
                <a:moveTo>
                  <a:pt x="0" y="0"/>
                </a:moveTo>
                <a:lnTo>
                  <a:pt x="823562" y="0"/>
                </a:lnTo>
                <a:lnTo>
                  <a:pt x="823562" y="823562"/>
                </a:lnTo>
                <a:lnTo>
                  <a:pt x="0" y="823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88060" y="654776"/>
            <a:ext cx="373924" cy="373924"/>
          </a:xfrm>
          <a:custGeom>
            <a:avLst/>
            <a:gdLst/>
            <a:ahLst/>
            <a:cxnLst/>
            <a:rect l="l" t="t" r="r" b="b"/>
            <a:pathLst>
              <a:path w="373924" h="373924">
                <a:moveTo>
                  <a:pt x="0" y="0"/>
                </a:moveTo>
                <a:lnTo>
                  <a:pt x="373924" y="0"/>
                </a:lnTo>
                <a:lnTo>
                  <a:pt x="373924" y="373924"/>
                </a:lnTo>
                <a:lnTo>
                  <a:pt x="0" y="373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2420" y="9739778"/>
            <a:ext cx="342084" cy="342084"/>
          </a:xfrm>
          <a:custGeom>
            <a:avLst/>
            <a:gdLst/>
            <a:ahLst/>
            <a:cxnLst/>
            <a:rect l="l" t="t" r="r" b="b"/>
            <a:pathLst>
              <a:path w="342084" h="342084">
                <a:moveTo>
                  <a:pt x="0" y="0"/>
                </a:moveTo>
                <a:lnTo>
                  <a:pt x="342084" y="0"/>
                </a:lnTo>
                <a:lnTo>
                  <a:pt x="342084" y="342084"/>
                </a:lnTo>
                <a:lnTo>
                  <a:pt x="0" y="342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494300" y="1583921"/>
            <a:ext cx="6558524" cy="7119158"/>
          </a:xfrm>
          <a:custGeom>
            <a:avLst/>
            <a:gdLst/>
            <a:ahLst/>
            <a:cxnLst/>
            <a:rect l="l" t="t" r="r" b="b"/>
            <a:pathLst>
              <a:path w="6558524" h="7119158">
                <a:moveTo>
                  <a:pt x="0" y="0"/>
                </a:moveTo>
                <a:lnTo>
                  <a:pt x="6558524" y="0"/>
                </a:lnTo>
                <a:lnTo>
                  <a:pt x="6558524" y="7119158"/>
                </a:lnTo>
                <a:lnTo>
                  <a:pt x="0" y="7119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>
            <a:off x="8105030" y="8954023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1"/>
                </a:lnTo>
                <a:lnTo>
                  <a:pt x="0" y="2520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700000">
            <a:off x="12712441" y="2066918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16857706" y="9544045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929570" y="5414817"/>
            <a:ext cx="428860" cy="402349"/>
          </a:xfrm>
          <a:custGeom>
            <a:avLst/>
            <a:gdLst/>
            <a:ahLst/>
            <a:cxnLst/>
            <a:rect l="l" t="t" r="r" b="b"/>
            <a:pathLst>
              <a:path w="428860" h="402349">
                <a:moveTo>
                  <a:pt x="0" y="0"/>
                </a:moveTo>
                <a:lnTo>
                  <a:pt x="428860" y="0"/>
                </a:lnTo>
                <a:lnTo>
                  <a:pt x="428860" y="402349"/>
                </a:lnTo>
                <a:lnTo>
                  <a:pt x="0" y="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8971195" y="7689363"/>
            <a:ext cx="428860" cy="402349"/>
          </a:xfrm>
          <a:custGeom>
            <a:avLst/>
            <a:gdLst/>
            <a:ahLst/>
            <a:cxnLst/>
            <a:rect l="l" t="t" r="r" b="b"/>
            <a:pathLst>
              <a:path w="428860" h="402349">
                <a:moveTo>
                  <a:pt x="0" y="0"/>
                </a:moveTo>
                <a:lnTo>
                  <a:pt x="428860" y="0"/>
                </a:lnTo>
                <a:lnTo>
                  <a:pt x="428860" y="402348"/>
                </a:lnTo>
                <a:lnTo>
                  <a:pt x="0" y="402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962602" y="6894095"/>
            <a:ext cx="428860" cy="429289"/>
          </a:xfrm>
          <a:custGeom>
            <a:avLst/>
            <a:gdLst/>
            <a:ahLst/>
            <a:cxnLst/>
            <a:rect l="l" t="t" r="r" b="b"/>
            <a:pathLst>
              <a:path w="428860" h="402349">
                <a:moveTo>
                  <a:pt x="0" y="0"/>
                </a:moveTo>
                <a:lnTo>
                  <a:pt x="428860" y="0"/>
                </a:lnTo>
                <a:lnTo>
                  <a:pt x="428860" y="402349"/>
                </a:lnTo>
                <a:lnTo>
                  <a:pt x="0" y="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613887" y="2961746"/>
            <a:ext cx="8645413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0"/>
              </a:lnSpc>
            </a:pPr>
            <a:r>
              <a:rPr lang="en-US" sz="5200" b="1" dirty="0">
                <a:solidFill>
                  <a:srgbClr val="21242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HOW TO SET UP YOUR CLUB ACCOUNT?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96128" y="6856269"/>
            <a:ext cx="5025033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8"/>
              </a:lnSpc>
              <a:spcBef>
                <a:spcPct val="0"/>
              </a:spcBef>
            </a:pPr>
            <a:r>
              <a:rPr lang="en-US" sz="3273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 attended NUTS &amp; BOLTS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29550" y="4615718"/>
            <a:ext cx="6814086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37"/>
              </a:lnSpc>
              <a:spcBef>
                <a:spcPct val="0"/>
              </a:spcBef>
            </a:pPr>
            <a:r>
              <a:rPr lang="en-US" sz="3281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Your club/organization is REGISTERED &amp; in good standing with Student Organizations and Leadership (SO&amp;L) &amp; CSUS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68914" y="7596411"/>
            <a:ext cx="602334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8"/>
              </a:lnSpc>
              <a:spcBef>
                <a:spcPct val="0"/>
              </a:spcBef>
            </a:pPr>
            <a:r>
              <a:rPr lang="en-US" sz="3273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 are READY to fill out the CLUB ACCOUNTING FORM (CAF)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61984" y="-832526"/>
            <a:ext cx="2252032" cy="2252032"/>
          </a:xfrm>
          <a:custGeom>
            <a:avLst/>
            <a:gdLst/>
            <a:ahLst/>
            <a:cxnLst/>
            <a:rect l="l" t="t" r="r" b="b"/>
            <a:pathLst>
              <a:path w="2252032" h="2252032">
                <a:moveTo>
                  <a:pt x="0" y="0"/>
                </a:moveTo>
                <a:lnTo>
                  <a:pt x="2252032" y="0"/>
                </a:lnTo>
                <a:lnTo>
                  <a:pt x="2252032" y="2252033"/>
                </a:lnTo>
                <a:lnTo>
                  <a:pt x="0" y="22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138" y="9258300"/>
            <a:ext cx="823562" cy="823562"/>
          </a:xfrm>
          <a:custGeom>
            <a:avLst/>
            <a:gdLst/>
            <a:ahLst/>
            <a:cxnLst/>
            <a:rect l="l" t="t" r="r" b="b"/>
            <a:pathLst>
              <a:path w="823562" h="823562">
                <a:moveTo>
                  <a:pt x="0" y="0"/>
                </a:moveTo>
                <a:lnTo>
                  <a:pt x="823562" y="0"/>
                </a:lnTo>
                <a:lnTo>
                  <a:pt x="823562" y="823562"/>
                </a:lnTo>
                <a:lnTo>
                  <a:pt x="0" y="823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88060" y="654776"/>
            <a:ext cx="373924" cy="373924"/>
          </a:xfrm>
          <a:custGeom>
            <a:avLst/>
            <a:gdLst/>
            <a:ahLst/>
            <a:cxnLst/>
            <a:rect l="l" t="t" r="r" b="b"/>
            <a:pathLst>
              <a:path w="373924" h="373924">
                <a:moveTo>
                  <a:pt x="0" y="0"/>
                </a:moveTo>
                <a:lnTo>
                  <a:pt x="373924" y="0"/>
                </a:lnTo>
                <a:lnTo>
                  <a:pt x="373924" y="373924"/>
                </a:lnTo>
                <a:lnTo>
                  <a:pt x="0" y="373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2420" y="9739778"/>
            <a:ext cx="342084" cy="342084"/>
          </a:xfrm>
          <a:custGeom>
            <a:avLst/>
            <a:gdLst/>
            <a:ahLst/>
            <a:cxnLst/>
            <a:rect l="l" t="t" r="r" b="b"/>
            <a:pathLst>
              <a:path w="342084" h="342084">
                <a:moveTo>
                  <a:pt x="0" y="0"/>
                </a:moveTo>
                <a:lnTo>
                  <a:pt x="342084" y="0"/>
                </a:lnTo>
                <a:lnTo>
                  <a:pt x="342084" y="342084"/>
                </a:lnTo>
                <a:lnTo>
                  <a:pt x="0" y="342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2700000">
            <a:off x="1080906" y="7462183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1" y="0"/>
                </a:lnTo>
                <a:lnTo>
                  <a:pt x="252071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700000">
            <a:off x="9017964" y="422638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1"/>
                </a:lnTo>
                <a:lnTo>
                  <a:pt x="0" y="2520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14045756" y="8954023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1"/>
                </a:lnTo>
                <a:lnTo>
                  <a:pt x="0" y="2520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50923" y="2732327"/>
            <a:ext cx="609600" cy="665148"/>
          </a:xfrm>
          <a:custGeom>
            <a:avLst/>
            <a:gdLst/>
            <a:ahLst/>
            <a:cxnLst/>
            <a:rect l="l" t="t" r="r" b="b"/>
            <a:pathLst>
              <a:path w="503963" h="473725">
                <a:moveTo>
                  <a:pt x="0" y="0"/>
                </a:moveTo>
                <a:lnTo>
                  <a:pt x="503962" y="0"/>
                </a:lnTo>
                <a:lnTo>
                  <a:pt x="503962" y="473725"/>
                </a:lnTo>
                <a:lnTo>
                  <a:pt x="0" y="4737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27638" y="4340044"/>
            <a:ext cx="491322" cy="490519"/>
          </a:xfrm>
          <a:custGeom>
            <a:avLst/>
            <a:gdLst/>
            <a:ahLst/>
            <a:cxnLst/>
            <a:rect l="l" t="t" r="r" b="b"/>
            <a:pathLst>
              <a:path w="351563" h="330469">
                <a:moveTo>
                  <a:pt x="0" y="0"/>
                </a:moveTo>
                <a:lnTo>
                  <a:pt x="351563" y="0"/>
                </a:lnTo>
                <a:lnTo>
                  <a:pt x="351563" y="330469"/>
                </a:lnTo>
                <a:lnTo>
                  <a:pt x="0" y="330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819401" y="6932115"/>
            <a:ext cx="491322" cy="490519"/>
          </a:xfrm>
          <a:custGeom>
            <a:avLst/>
            <a:gdLst/>
            <a:ahLst/>
            <a:cxnLst/>
            <a:rect l="l" t="t" r="r" b="b"/>
            <a:pathLst>
              <a:path w="351563" h="330469">
                <a:moveTo>
                  <a:pt x="0" y="0"/>
                </a:moveTo>
                <a:lnTo>
                  <a:pt x="351563" y="0"/>
                </a:lnTo>
                <a:lnTo>
                  <a:pt x="351563" y="330469"/>
                </a:lnTo>
                <a:lnTo>
                  <a:pt x="0" y="330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2827638" y="5734159"/>
            <a:ext cx="491321" cy="490519"/>
          </a:xfrm>
          <a:custGeom>
            <a:avLst/>
            <a:gdLst/>
            <a:ahLst/>
            <a:cxnLst/>
            <a:rect l="l" t="t" r="r" b="b"/>
            <a:pathLst>
              <a:path w="351563" h="330469">
                <a:moveTo>
                  <a:pt x="0" y="0"/>
                </a:moveTo>
                <a:lnTo>
                  <a:pt x="351563" y="0"/>
                </a:lnTo>
                <a:lnTo>
                  <a:pt x="351563" y="330469"/>
                </a:lnTo>
                <a:lnTo>
                  <a:pt x="0" y="330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341898" y="2652467"/>
            <a:ext cx="2446162" cy="2446162"/>
          </a:xfrm>
          <a:custGeom>
            <a:avLst/>
            <a:gdLst/>
            <a:ahLst/>
            <a:cxnLst/>
            <a:rect l="l" t="t" r="r" b="b"/>
            <a:pathLst>
              <a:path w="2446162" h="2446162">
                <a:moveTo>
                  <a:pt x="0" y="0"/>
                </a:moveTo>
                <a:lnTo>
                  <a:pt x="2446162" y="0"/>
                </a:lnTo>
                <a:lnTo>
                  <a:pt x="2446162" y="2446162"/>
                </a:lnTo>
                <a:lnTo>
                  <a:pt x="0" y="24461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40580" y="1198781"/>
            <a:ext cx="16399984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200" b="1" dirty="0">
                <a:solidFill>
                  <a:srgbClr val="21242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COMPLETING THE CLUB ACCOUNTING FORM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83194" y="2665408"/>
            <a:ext cx="779563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 lang="en-US" sz="2100" dirty="0">
              <a:solidFill>
                <a:srgbClr val="212429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819401" y="2813230"/>
            <a:ext cx="10287541" cy="503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CAF can be submitted through </a:t>
            </a:r>
            <a:r>
              <a:rPr lang="en-US" sz="2800" u="sng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13" tooltip="https://sa.sign-workflow.csus.edu"/>
              </a:rPr>
              <a:t>https://sa.sign-workflow.csus.edu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69783" y="3948895"/>
            <a:ext cx="779563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treasurer or president will need to enter email information of authorized signers and faculty/staff advisor; this will start a workflow that will need to be FULLY completed before club banking can happen.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86112" y="6721341"/>
            <a:ext cx="7795634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</a:t>
            </a:r>
            <a:r>
              <a:rPr lang="en-US" sz="2400" dirty="0">
                <a:latin typeface="Glacial Indifference"/>
                <a:ea typeface="Glacial Indifference"/>
                <a:cs typeface="Glacial Indifference"/>
                <a:sym typeface="Glacial Indifference"/>
              </a:rPr>
              <a:t>nce</a:t>
            </a: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all parties have signed and the form is approved by ASI Accounting Services, EVERYONE will be notified via email with a copy of the agreement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86112" y="5655719"/>
            <a:ext cx="779563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form link will be emailed to each listed person to complete the form via Adobe Acrobat Sign</a:t>
            </a:r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A73E4089-3594-4DDD-999B-F412041D2B72}"/>
              </a:ext>
            </a:extLst>
          </p:cNvPr>
          <p:cNvSpPr/>
          <p:nvPr/>
        </p:nvSpPr>
        <p:spPr>
          <a:xfrm>
            <a:off x="2827638" y="8130071"/>
            <a:ext cx="491321" cy="490519"/>
          </a:xfrm>
          <a:custGeom>
            <a:avLst/>
            <a:gdLst/>
            <a:ahLst/>
            <a:cxnLst/>
            <a:rect l="l" t="t" r="r" b="b"/>
            <a:pathLst>
              <a:path w="351563" h="330469">
                <a:moveTo>
                  <a:pt x="0" y="0"/>
                </a:moveTo>
                <a:lnTo>
                  <a:pt x="351563" y="0"/>
                </a:lnTo>
                <a:lnTo>
                  <a:pt x="351563" y="330469"/>
                </a:lnTo>
                <a:lnTo>
                  <a:pt x="0" y="330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7584EE-F31B-4990-A48F-4C404E45C386}"/>
              </a:ext>
            </a:extLst>
          </p:cNvPr>
          <p:cNvSpPr txBox="1"/>
          <p:nvPr/>
        </p:nvSpPr>
        <p:spPr>
          <a:xfrm>
            <a:off x="3397254" y="8107565"/>
            <a:ext cx="9709688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$800 DOC Funds will be automatically deposited in club account once CAF is complete, not to exceed $2,000 if unspent.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61984" y="-832526"/>
            <a:ext cx="2252032" cy="2252032"/>
          </a:xfrm>
          <a:custGeom>
            <a:avLst/>
            <a:gdLst/>
            <a:ahLst/>
            <a:cxnLst/>
            <a:rect l="l" t="t" r="r" b="b"/>
            <a:pathLst>
              <a:path w="2252032" h="2252032">
                <a:moveTo>
                  <a:pt x="0" y="0"/>
                </a:moveTo>
                <a:lnTo>
                  <a:pt x="2252032" y="0"/>
                </a:lnTo>
                <a:lnTo>
                  <a:pt x="2252032" y="2252033"/>
                </a:lnTo>
                <a:lnTo>
                  <a:pt x="0" y="22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138" y="9258300"/>
            <a:ext cx="823562" cy="823562"/>
          </a:xfrm>
          <a:custGeom>
            <a:avLst/>
            <a:gdLst/>
            <a:ahLst/>
            <a:cxnLst/>
            <a:rect l="l" t="t" r="r" b="b"/>
            <a:pathLst>
              <a:path w="823562" h="823562">
                <a:moveTo>
                  <a:pt x="0" y="0"/>
                </a:moveTo>
                <a:lnTo>
                  <a:pt x="823562" y="0"/>
                </a:lnTo>
                <a:lnTo>
                  <a:pt x="823562" y="823562"/>
                </a:lnTo>
                <a:lnTo>
                  <a:pt x="0" y="823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88060" y="654776"/>
            <a:ext cx="373924" cy="373924"/>
          </a:xfrm>
          <a:custGeom>
            <a:avLst/>
            <a:gdLst/>
            <a:ahLst/>
            <a:cxnLst/>
            <a:rect l="l" t="t" r="r" b="b"/>
            <a:pathLst>
              <a:path w="373924" h="373924">
                <a:moveTo>
                  <a:pt x="0" y="0"/>
                </a:moveTo>
                <a:lnTo>
                  <a:pt x="373924" y="0"/>
                </a:lnTo>
                <a:lnTo>
                  <a:pt x="373924" y="373924"/>
                </a:lnTo>
                <a:lnTo>
                  <a:pt x="0" y="373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2420" y="9739778"/>
            <a:ext cx="342084" cy="342084"/>
          </a:xfrm>
          <a:custGeom>
            <a:avLst/>
            <a:gdLst/>
            <a:ahLst/>
            <a:cxnLst/>
            <a:rect l="l" t="t" r="r" b="b"/>
            <a:pathLst>
              <a:path w="342084" h="342084">
                <a:moveTo>
                  <a:pt x="0" y="0"/>
                </a:moveTo>
                <a:lnTo>
                  <a:pt x="342084" y="0"/>
                </a:lnTo>
                <a:lnTo>
                  <a:pt x="342084" y="342084"/>
                </a:lnTo>
                <a:lnTo>
                  <a:pt x="0" y="342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996936" y="2483788"/>
            <a:ext cx="838383" cy="576364"/>
          </a:xfrm>
          <a:custGeom>
            <a:avLst/>
            <a:gdLst/>
            <a:ahLst/>
            <a:cxnLst/>
            <a:rect l="l" t="t" r="r" b="b"/>
            <a:pathLst>
              <a:path w="503963" h="473725">
                <a:moveTo>
                  <a:pt x="0" y="0"/>
                </a:moveTo>
                <a:lnTo>
                  <a:pt x="503962" y="0"/>
                </a:lnTo>
                <a:lnTo>
                  <a:pt x="503962" y="473725"/>
                </a:lnTo>
                <a:lnTo>
                  <a:pt x="0" y="4737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>
            <a:off x="1080906" y="7462183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1" y="0"/>
                </a:lnTo>
                <a:lnTo>
                  <a:pt x="252071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700000">
            <a:off x="9017964" y="422638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1"/>
                </a:lnTo>
                <a:lnTo>
                  <a:pt x="0" y="2520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14045756" y="8954023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1"/>
                </a:lnTo>
                <a:lnTo>
                  <a:pt x="0" y="2520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77022" y="3455317"/>
            <a:ext cx="650628" cy="505993"/>
          </a:xfrm>
          <a:custGeom>
            <a:avLst/>
            <a:gdLst/>
            <a:ahLst/>
            <a:cxnLst/>
            <a:rect l="l" t="t" r="r" b="b"/>
            <a:pathLst>
              <a:path w="351563" h="330469">
                <a:moveTo>
                  <a:pt x="0" y="0"/>
                </a:moveTo>
                <a:lnTo>
                  <a:pt x="351563" y="0"/>
                </a:lnTo>
                <a:lnTo>
                  <a:pt x="351563" y="330469"/>
                </a:lnTo>
                <a:lnTo>
                  <a:pt x="0" y="3304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36217" y="4553665"/>
            <a:ext cx="838382" cy="576364"/>
          </a:xfrm>
          <a:custGeom>
            <a:avLst/>
            <a:gdLst/>
            <a:ahLst/>
            <a:cxnLst/>
            <a:rect l="l" t="t" r="r" b="b"/>
            <a:pathLst>
              <a:path w="503963" h="473725">
                <a:moveTo>
                  <a:pt x="0" y="0"/>
                </a:moveTo>
                <a:lnTo>
                  <a:pt x="503962" y="0"/>
                </a:lnTo>
                <a:lnTo>
                  <a:pt x="503962" y="473725"/>
                </a:lnTo>
                <a:lnTo>
                  <a:pt x="0" y="4737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011418" y="5596746"/>
            <a:ext cx="586243" cy="641200"/>
          </a:xfrm>
          <a:custGeom>
            <a:avLst/>
            <a:gdLst/>
            <a:ahLst/>
            <a:cxnLst/>
            <a:rect l="l" t="t" r="r" b="b"/>
            <a:pathLst>
              <a:path w="351563" h="330469">
                <a:moveTo>
                  <a:pt x="0" y="0"/>
                </a:moveTo>
                <a:lnTo>
                  <a:pt x="351563" y="0"/>
                </a:lnTo>
                <a:lnTo>
                  <a:pt x="351563" y="330469"/>
                </a:lnTo>
                <a:lnTo>
                  <a:pt x="0" y="3304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025589" y="6858883"/>
            <a:ext cx="586244" cy="546198"/>
          </a:xfrm>
          <a:custGeom>
            <a:avLst/>
            <a:gdLst/>
            <a:ahLst/>
            <a:cxnLst/>
            <a:rect l="l" t="t" r="r" b="b"/>
            <a:pathLst>
              <a:path w="361267" h="339591">
                <a:moveTo>
                  <a:pt x="0" y="0"/>
                </a:moveTo>
                <a:lnTo>
                  <a:pt x="361267" y="0"/>
                </a:lnTo>
                <a:lnTo>
                  <a:pt x="361267" y="339591"/>
                </a:lnTo>
                <a:lnTo>
                  <a:pt x="0" y="3395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341898" y="2652467"/>
            <a:ext cx="2446162" cy="2446162"/>
          </a:xfrm>
          <a:custGeom>
            <a:avLst/>
            <a:gdLst/>
            <a:ahLst/>
            <a:cxnLst/>
            <a:rect l="l" t="t" r="r" b="b"/>
            <a:pathLst>
              <a:path w="2446162" h="2446162">
                <a:moveTo>
                  <a:pt x="0" y="0"/>
                </a:moveTo>
                <a:lnTo>
                  <a:pt x="2446162" y="0"/>
                </a:lnTo>
                <a:lnTo>
                  <a:pt x="2446162" y="2446162"/>
                </a:lnTo>
                <a:lnTo>
                  <a:pt x="0" y="24461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936216" y="687536"/>
            <a:ext cx="14415568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200" b="1" dirty="0">
                <a:solidFill>
                  <a:srgbClr val="21242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CLUB ACCOUNTING FORM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25589" y="2387250"/>
            <a:ext cx="887578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new CAF must be submitted by the club and validated by ASI Accounting Services every academic year.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87024" y="3409755"/>
            <a:ext cx="779563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new CAF needs to be submitted if there are any changes to authorized signers or faculty advisor during the year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64869" y="4488687"/>
            <a:ext cx="931433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valid CAF will allow only authorized signers to request a club balance, club reports, and authorize (sign) check requests.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70695" y="5603744"/>
            <a:ext cx="779563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Faculty Advisors can only request club balances (not withdrawals).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87024" y="6651081"/>
            <a:ext cx="7795634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Club Balances and Reports can be requested in-person at ASI Accounting Services in the University Union (3rd Floor, Room 3230) or via email to </a:t>
            </a:r>
            <a:r>
              <a:rPr lang="en-US" sz="2400" u="sng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13" tooltip="mailto:asiaccounting@csus.edu"/>
              </a:rPr>
              <a:t>asiaccounting@csus.edu</a:t>
            </a:r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449C56CC-0728-4550-8AB9-38271A996AE0}"/>
              </a:ext>
            </a:extLst>
          </p:cNvPr>
          <p:cNvSpPr/>
          <p:nvPr/>
        </p:nvSpPr>
        <p:spPr>
          <a:xfrm>
            <a:off x="3025589" y="8111831"/>
            <a:ext cx="586244" cy="546199"/>
          </a:xfrm>
          <a:custGeom>
            <a:avLst/>
            <a:gdLst/>
            <a:ahLst/>
            <a:cxnLst/>
            <a:rect l="l" t="t" r="r" b="b"/>
            <a:pathLst>
              <a:path w="361267" h="339591">
                <a:moveTo>
                  <a:pt x="0" y="0"/>
                </a:moveTo>
                <a:lnTo>
                  <a:pt x="361267" y="0"/>
                </a:lnTo>
                <a:lnTo>
                  <a:pt x="361267" y="339591"/>
                </a:lnTo>
                <a:lnTo>
                  <a:pt x="0" y="3395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505B0B-44B0-4A69-A13A-6DD9F9F6D5F3}"/>
              </a:ext>
            </a:extLst>
          </p:cNvPr>
          <p:cNvSpPr txBox="1"/>
          <p:nvPr/>
        </p:nvSpPr>
        <p:spPr>
          <a:xfrm>
            <a:off x="3676217" y="8018164"/>
            <a:ext cx="9709688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Club account number will be needed for deposits/withdrawals. Account # can be found on completed CAF.</a:t>
            </a:r>
          </a:p>
        </p:txBody>
      </p:sp>
    </p:spTree>
    <p:extLst>
      <p:ext uri="{BB962C8B-B14F-4D97-AF65-F5344CB8AC3E}">
        <p14:creationId xmlns:p14="http://schemas.microsoft.com/office/powerpoint/2010/main" val="349294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61984" y="-832526"/>
            <a:ext cx="2252032" cy="2252032"/>
          </a:xfrm>
          <a:custGeom>
            <a:avLst/>
            <a:gdLst/>
            <a:ahLst/>
            <a:cxnLst/>
            <a:rect l="l" t="t" r="r" b="b"/>
            <a:pathLst>
              <a:path w="2252032" h="2252032">
                <a:moveTo>
                  <a:pt x="0" y="0"/>
                </a:moveTo>
                <a:lnTo>
                  <a:pt x="2252032" y="0"/>
                </a:lnTo>
                <a:lnTo>
                  <a:pt x="2252032" y="2252033"/>
                </a:lnTo>
                <a:lnTo>
                  <a:pt x="0" y="22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138" y="9258300"/>
            <a:ext cx="823562" cy="823562"/>
          </a:xfrm>
          <a:custGeom>
            <a:avLst/>
            <a:gdLst/>
            <a:ahLst/>
            <a:cxnLst/>
            <a:rect l="l" t="t" r="r" b="b"/>
            <a:pathLst>
              <a:path w="823562" h="823562">
                <a:moveTo>
                  <a:pt x="0" y="0"/>
                </a:moveTo>
                <a:lnTo>
                  <a:pt x="823562" y="0"/>
                </a:lnTo>
                <a:lnTo>
                  <a:pt x="823562" y="823562"/>
                </a:lnTo>
                <a:lnTo>
                  <a:pt x="0" y="823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88060" y="654776"/>
            <a:ext cx="373924" cy="373924"/>
          </a:xfrm>
          <a:custGeom>
            <a:avLst/>
            <a:gdLst/>
            <a:ahLst/>
            <a:cxnLst/>
            <a:rect l="l" t="t" r="r" b="b"/>
            <a:pathLst>
              <a:path w="373924" h="373924">
                <a:moveTo>
                  <a:pt x="0" y="0"/>
                </a:moveTo>
                <a:lnTo>
                  <a:pt x="373924" y="0"/>
                </a:lnTo>
                <a:lnTo>
                  <a:pt x="373924" y="373924"/>
                </a:lnTo>
                <a:lnTo>
                  <a:pt x="0" y="373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2420" y="9739778"/>
            <a:ext cx="342084" cy="342084"/>
          </a:xfrm>
          <a:custGeom>
            <a:avLst/>
            <a:gdLst/>
            <a:ahLst/>
            <a:cxnLst/>
            <a:rect l="l" t="t" r="r" b="b"/>
            <a:pathLst>
              <a:path w="342084" h="342084">
                <a:moveTo>
                  <a:pt x="0" y="0"/>
                </a:moveTo>
                <a:lnTo>
                  <a:pt x="342084" y="0"/>
                </a:lnTo>
                <a:lnTo>
                  <a:pt x="342084" y="342084"/>
                </a:lnTo>
                <a:lnTo>
                  <a:pt x="0" y="342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2120811" y="1848760"/>
            <a:ext cx="6982230" cy="6589480"/>
          </a:xfrm>
          <a:custGeom>
            <a:avLst/>
            <a:gdLst/>
            <a:ahLst/>
            <a:cxnLst/>
            <a:rect l="l" t="t" r="r" b="b"/>
            <a:pathLst>
              <a:path w="6982230" h="6589480">
                <a:moveTo>
                  <a:pt x="0" y="0"/>
                </a:moveTo>
                <a:lnTo>
                  <a:pt x="6982230" y="0"/>
                </a:lnTo>
                <a:lnTo>
                  <a:pt x="6982230" y="6589480"/>
                </a:lnTo>
                <a:lnTo>
                  <a:pt x="0" y="65894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813296" y="832213"/>
            <a:ext cx="8057928" cy="472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40"/>
              </a:lnSpc>
            </a:pPr>
            <a:r>
              <a:rPr lang="en-US" sz="6200" b="1" dirty="0">
                <a:solidFill>
                  <a:srgbClr val="21242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TIME TO MAKE A DEPOSIT?               </a:t>
            </a:r>
          </a:p>
          <a:p>
            <a:pPr algn="l">
              <a:lnSpc>
                <a:spcPts val="7440"/>
              </a:lnSpc>
            </a:pPr>
            <a:endParaRPr lang="en-US" sz="2400" b="1" dirty="0">
              <a:solidFill>
                <a:srgbClr val="212429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7440"/>
              </a:lnSpc>
            </a:pPr>
            <a:r>
              <a:rPr lang="en-US" sz="6200" b="1" dirty="0">
                <a:solidFill>
                  <a:srgbClr val="21242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VISIT THE ASI STUDENT SHOP!</a:t>
            </a:r>
          </a:p>
        </p:txBody>
      </p:sp>
      <p:sp>
        <p:nvSpPr>
          <p:cNvPr id="8" name="Freeform 8"/>
          <p:cNvSpPr/>
          <p:nvPr/>
        </p:nvSpPr>
        <p:spPr>
          <a:xfrm rot="2700000">
            <a:off x="17012940" y="5025764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1"/>
                </a:lnTo>
                <a:lnTo>
                  <a:pt x="0" y="2520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9179059" y="4205106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1"/>
                </a:lnTo>
                <a:lnTo>
                  <a:pt x="0" y="2520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>
            <a:off x="724423" y="5017464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1" y="0"/>
                </a:lnTo>
                <a:lnTo>
                  <a:pt x="252071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813296" y="5556613"/>
            <a:ext cx="6557218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21242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Located: University Union, 3rd Floor, Room 3231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12978D-A9D4-4350-B968-B2137A9B96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252811"/>
            <a:ext cx="5105400" cy="382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61984" y="-832526"/>
            <a:ext cx="2252032" cy="2252032"/>
          </a:xfrm>
          <a:custGeom>
            <a:avLst/>
            <a:gdLst/>
            <a:ahLst/>
            <a:cxnLst/>
            <a:rect l="l" t="t" r="r" b="b"/>
            <a:pathLst>
              <a:path w="2252032" h="2252032">
                <a:moveTo>
                  <a:pt x="0" y="0"/>
                </a:moveTo>
                <a:lnTo>
                  <a:pt x="2252032" y="0"/>
                </a:lnTo>
                <a:lnTo>
                  <a:pt x="2252032" y="2252033"/>
                </a:lnTo>
                <a:lnTo>
                  <a:pt x="0" y="22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138" y="9258300"/>
            <a:ext cx="823562" cy="823562"/>
          </a:xfrm>
          <a:custGeom>
            <a:avLst/>
            <a:gdLst/>
            <a:ahLst/>
            <a:cxnLst/>
            <a:rect l="l" t="t" r="r" b="b"/>
            <a:pathLst>
              <a:path w="823562" h="823562">
                <a:moveTo>
                  <a:pt x="0" y="0"/>
                </a:moveTo>
                <a:lnTo>
                  <a:pt x="823562" y="0"/>
                </a:lnTo>
                <a:lnTo>
                  <a:pt x="823562" y="823562"/>
                </a:lnTo>
                <a:lnTo>
                  <a:pt x="0" y="823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88060" y="654776"/>
            <a:ext cx="373924" cy="373924"/>
          </a:xfrm>
          <a:custGeom>
            <a:avLst/>
            <a:gdLst/>
            <a:ahLst/>
            <a:cxnLst/>
            <a:rect l="l" t="t" r="r" b="b"/>
            <a:pathLst>
              <a:path w="373924" h="373924">
                <a:moveTo>
                  <a:pt x="0" y="0"/>
                </a:moveTo>
                <a:lnTo>
                  <a:pt x="373924" y="0"/>
                </a:lnTo>
                <a:lnTo>
                  <a:pt x="373924" y="373924"/>
                </a:lnTo>
                <a:lnTo>
                  <a:pt x="0" y="373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2420" y="9739778"/>
            <a:ext cx="342084" cy="342084"/>
          </a:xfrm>
          <a:custGeom>
            <a:avLst/>
            <a:gdLst/>
            <a:ahLst/>
            <a:cxnLst/>
            <a:rect l="l" t="t" r="r" b="b"/>
            <a:pathLst>
              <a:path w="342084" h="342084">
                <a:moveTo>
                  <a:pt x="0" y="0"/>
                </a:moveTo>
                <a:lnTo>
                  <a:pt x="342084" y="0"/>
                </a:lnTo>
                <a:lnTo>
                  <a:pt x="342084" y="342084"/>
                </a:lnTo>
                <a:lnTo>
                  <a:pt x="0" y="342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701199" y="4019884"/>
            <a:ext cx="4281544" cy="3794518"/>
          </a:xfrm>
          <a:custGeom>
            <a:avLst/>
            <a:gdLst/>
            <a:ahLst/>
            <a:cxnLst/>
            <a:rect l="l" t="t" r="r" b="b"/>
            <a:pathLst>
              <a:path w="4281544" h="3794518">
                <a:moveTo>
                  <a:pt x="0" y="0"/>
                </a:moveTo>
                <a:lnTo>
                  <a:pt x="4281544" y="0"/>
                </a:lnTo>
                <a:lnTo>
                  <a:pt x="4281544" y="3794519"/>
                </a:lnTo>
                <a:lnTo>
                  <a:pt x="0" y="3794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>
            <a:off x="15083735" y="9132264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700000">
            <a:off x="7748407" y="706983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669124" y="2824258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1"/>
                </a:lnTo>
                <a:lnTo>
                  <a:pt x="0" y="2520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30200" y="1419506"/>
            <a:ext cx="609600" cy="967861"/>
          </a:xfrm>
          <a:custGeom>
            <a:avLst/>
            <a:gdLst/>
            <a:ahLst/>
            <a:cxnLst/>
            <a:rect l="l" t="t" r="r" b="b"/>
            <a:pathLst>
              <a:path w="471915" h="697840">
                <a:moveTo>
                  <a:pt x="0" y="0"/>
                </a:moveTo>
                <a:lnTo>
                  <a:pt x="471914" y="0"/>
                </a:lnTo>
                <a:lnTo>
                  <a:pt x="471914" y="697840"/>
                </a:lnTo>
                <a:lnTo>
                  <a:pt x="0" y="6978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1028700" y="1529979"/>
            <a:ext cx="16230600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200" b="1" dirty="0">
                <a:solidFill>
                  <a:srgbClr val="21242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MAKING DEPOSITS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77000" y="2772052"/>
            <a:ext cx="9601200" cy="4828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764" lvl="1" indent="-226882">
              <a:lnSpc>
                <a:spcPts val="3783"/>
              </a:lnSpc>
              <a:buFont typeface="Arial"/>
              <a:buChar char="•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Any person can deposit funds into the account, all they need is the club or organization name. </a:t>
            </a:r>
          </a:p>
          <a:p>
            <a:pPr marL="453764" lvl="1" indent="-226882">
              <a:lnSpc>
                <a:spcPts val="3783"/>
              </a:lnSpc>
              <a:buFont typeface="Arial"/>
              <a:buChar char="•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Only cash and checks are accepted for deposits in-person.  Online deposits are not available.</a:t>
            </a:r>
          </a:p>
          <a:p>
            <a:pPr marL="453764" lvl="1" indent="-226882">
              <a:lnSpc>
                <a:spcPts val="3783"/>
              </a:lnSpc>
              <a:buFont typeface="Arial"/>
              <a:buChar char="•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Fill out a </a:t>
            </a: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13"/>
              </a:rPr>
              <a:t>Club Deposit Sheet</a:t>
            </a: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910964" lvl="2" indent="-226882">
              <a:lnSpc>
                <a:spcPts val="3783"/>
              </a:lnSpc>
              <a:buFont typeface="Arial"/>
              <a:buChar char="•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Tips for making your transaction easier and faster, please visit: </a:t>
            </a: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14"/>
              </a:rPr>
              <a:t>www.asi.csus.edu/post/club-deposits</a:t>
            </a:r>
            <a:endParaRPr lang="en-US" sz="2400" dirty="0">
              <a:solidFill>
                <a:srgbClr val="212429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3764" lvl="1" indent="-226882">
              <a:lnSpc>
                <a:spcPts val="3783"/>
              </a:lnSpc>
              <a:buFont typeface="Arial"/>
              <a:buChar char="•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Deposits can be made during our normal business hours</a:t>
            </a:r>
            <a:b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</a:b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(see </a:t>
            </a:r>
            <a:r>
              <a:rPr lang="en-US" sz="2400" u="sng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15" tooltip="https://asi.csus.edu/asi-student-shop"/>
              </a:rPr>
              <a:t>ASI Student Shop</a:t>
            </a: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for current hours)</a:t>
            </a:r>
          </a:p>
          <a:p>
            <a:pPr marL="453764" lvl="1" indent="-226882">
              <a:lnSpc>
                <a:spcPts val="3783"/>
              </a:lnSpc>
              <a:buFont typeface="Arial"/>
              <a:buChar char="•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Union/WELL Invoices can also be paid at the ASI Student Shop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61984" y="-832526"/>
            <a:ext cx="2252032" cy="2252032"/>
          </a:xfrm>
          <a:custGeom>
            <a:avLst/>
            <a:gdLst/>
            <a:ahLst/>
            <a:cxnLst/>
            <a:rect l="l" t="t" r="r" b="b"/>
            <a:pathLst>
              <a:path w="2252032" h="2252032">
                <a:moveTo>
                  <a:pt x="0" y="0"/>
                </a:moveTo>
                <a:lnTo>
                  <a:pt x="2252032" y="0"/>
                </a:lnTo>
                <a:lnTo>
                  <a:pt x="2252032" y="2252033"/>
                </a:lnTo>
                <a:lnTo>
                  <a:pt x="0" y="22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138" y="9258300"/>
            <a:ext cx="823562" cy="823562"/>
          </a:xfrm>
          <a:custGeom>
            <a:avLst/>
            <a:gdLst/>
            <a:ahLst/>
            <a:cxnLst/>
            <a:rect l="l" t="t" r="r" b="b"/>
            <a:pathLst>
              <a:path w="823562" h="823562">
                <a:moveTo>
                  <a:pt x="0" y="0"/>
                </a:moveTo>
                <a:lnTo>
                  <a:pt x="823562" y="0"/>
                </a:lnTo>
                <a:lnTo>
                  <a:pt x="823562" y="823562"/>
                </a:lnTo>
                <a:lnTo>
                  <a:pt x="0" y="823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88060" y="654776"/>
            <a:ext cx="373924" cy="373924"/>
          </a:xfrm>
          <a:custGeom>
            <a:avLst/>
            <a:gdLst/>
            <a:ahLst/>
            <a:cxnLst/>
            <a:rect l="l" t="t" r="r" b="b"/>
            <a:pathLst>
              <a:path w="373924" h="373924">
                <a:moveTo>
                  <a:pt x="0" y="0"/>
                </a:moveTo>
                <a:lnTo>
                  <a:pt x="373924" y="0"/>
                </a:lnTo>
                <a:lnTo>
                  <a:pt x="373924" y="373924"/>
                </a:lnTo>
                <a:lnTo>
                  <a:pt x="0" y="373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2420" y="9739778"/>
            <a:ext cx="342084" cy="342084"/>
          </a:xfrm>
          <a:custGeom>
            <a:avLst/>
            <a:gdLst/>
            <a:ahLst/>
            <a:cxnLst/>
            <a:rect l="l" t="t" r="r" b="b"/>
            <a:pathLst>
              <a:path w="342084" h="342084">
                <a:moveTo>
                  <a:pt x="0" y="0"/>
                </a:moveTo>
                <a:lnTo>
                  <a:pt x="342084" y="0"/>
                </a:lnTo>
                <a:lnTo>
                  <a:pt x="342084" y="342084"/>
                </a:lnTo>
                <a:lnTo>
                  <a:pt x="0" y="342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1738689" y="2860034"/>
            <a:ext cx="5235041" cy="4566931"/>
          </a:xfrm>
          <a:custGeom>
            <a:avLst/>
            <a:gdLst/>
            <a:ahLst/>
            <a:cxnLst/>
            <a:rect l="l" t="t" r="r" b="b"/>
            <a:pathLst>
              <a:path w="6454241" h="5171461">
                <a:moveTo>
                  <a:pt x="0" y="0"/>
                </a:moveTo>
                <a:lnTo>
                  <a:pt x="6454241" y="0"/>
                </a:lnTo>
                <a:lnTo>
                  <a:pt x="6454241" y="5171460"/>
                </a:lnTo>
                <a:lnTo>
                  <a:pt x="0" y="51714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44423" y="1540098"/>
            <a:ext cx="5604781" cy="952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0"/>
              </a:lnSpc>
            </a:pPr>
            <a:r>
              <a:rPr lang="en-US" sz="6200" b="1" dirty="0">
                <a:solidFill>
                  <a:srgbClr val="21242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WITHDRAWALS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3462" y="3025825"/>
            <a:ext cx="10222738" cy="6209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3082" lvl="1" indent="-206541" algn="l">
              <a:buFont typeface="Arial"/>
              <a:buChar char="•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clubs’ funds are “rolled-up” into ASI’s checking account, so all club withdrawals are done through a check request process.  Clubs do not have separate checking accounts.</a:t>
            </a:r>
          </a:p>
          <a:p>
            <a:pPr marL="413082" lvl="1" indent="-206541" algn="l">
              <a:buFont typeface="Arial"/>
              <a:buChar char="•"/>
            </a:pPr>
            <a:endParaRPr lang="en-US" sz="2400" dirty="0">
              <a:solidFill>
                <a:srgbClr val="212429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13082" lvl="1" indent="-206541">
              <a:buFont typeface="Arial"/>
              <a:buChar char="•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All check requests are submitted online through </a:t>
            </a:r>
            <a:r>
              <a:rPr lang="en-US" sz="2400" dirty="0" err="1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JotForm</a:t>
            </a: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</a:rPr>
              <a:t>https://form.jotform.com/241087037358156</a:t>
            </a:r>
          </a:p>
          <a:p>
            <a:pPr marL="413082" lvl="1" indent="-206541">
              <a:buFont typeface="Arial"/>
              <a:buChar char="•"/>
            </a:pPr>
            <a:endParaRPr lang="en-US" sz="2400" dirty="0">
              <a:solidFill>
                <a:srgbClr val="212429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13082" lvl="1" indent="-206541" algn="l">
              <a:buFont typeface="Arial"/>
              <a:buChar char="•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Requests submitted by 5 p.m. on Wednesdays are processed and mailed by the following Thursday. (Check pick-ups are done by request only)</a:t>
            </a:r>
          </a:p>
          <a:p>
            <a:pPr marL="206541" lvl="1" algn="l"/>
            <a:endParaRPr lang="en-US" sz="2400" dirty="0">
              <a:solidFill>
                <a:srgbClr val="212429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1006641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Forms with no issues are completed in this time frame</a:t>
            </a:r>
          </a:p>
          <a:p>
            <a:pPr marL="1006641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Forms with issues that require contacting the club </a:t>
            </a:r>
            <a:r>
              <a:rPr lang="en-US" sz="2400" u="sng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will extend processing time</a:t>
            </a:r>
          </a:p>
          <a:p>
            <a:pPr marL="1006641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If picking up a check from ASI Student Shop, photo ID is required.</a:t>
            </a:r>
          </a:p>
          <a:p>
            <a:pPr algn="l">
              <a:lnSpc>
                <a:spcPts val="2678"/>
              </a:lnSpc>
            </a:pPr>
            <a:endParaRPr lang="en-US" sz="2400" dirty="0">
              <a:solidFill>
                <a:srgbClr val="212429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13082" lvl="1" indent="-206541" algn="l">
              <a:lnSpc>
                <a:spcPts val="2678"/>
              </a:lnSpc>
              <a:buFont typeface="Arial"/>
              <a:buChar char="•"/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Check our website for any special check run dates that fall within holidays or campus closures. </a:t>
            </a:r>
          </a:p>
        </p:txBody>
      </p:sp>
      <p:sp>
        <p:nvSpPr>
          <p:cNvPr id="9" name="Freeform 9"/>
          <p:cNvSpPr/>
          <p:nvPr/>
        </p:nvSpPr>
        <p:spPr>
          <a:xfrm rot="2700000">
            <a:off x="16087066" y="8501881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>
            <a:off x="9017964" y="1712070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2" y="0"/>
                </a:lnTo>
                <a:lnTo>
                  <a:pt x="252072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700000">
            <a:off x="724423" y="4530537"/>
            <a:ext cx="252072" cy="252072"/>
          </a:xfrm>
          <a:custGeom>
            <a:avLst/>
            <a:gdLst/>
            <a:ahLst/>
            <a:cxnLst/>
            <a:rect l="l" t="t" r="r" b="b"/>
            <a:pathLst>
              <a:path w="252072" h="252072">
                <a:moveTo>
                  <a:pt x="0" y="0"/>
                </a:moveTo>
                <a:lnTo>
                  <a:pt x="252071" y="0"/>
                </a:lnTo>
                <a:lnTo>
                  <a:pt x="252071" y="252072"/>
                </a:lnTo>
                <a:lnTo>
                  <a:pt x="0" y="2520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61984" y="-832526"/>
            <a:ext cx="2252032" cy="2252032"/>
          </a:xfrm>
          <a:custGeom>
            <a:avLst/>
            <a:gdLst/>
            <a:ahLst/>
            <a:cxnLst/>
            <a:rect l="l" t="t" r="r" b="b"/>
            <a:pathLst>
              <a:path w="2252032" h="2252032">
                <a:moveTo>
                  <a:pt x="0" y="0"/>
                </a:moveTo>
                <a:lnTo>
                  <a:pt x="2252032" y="0"/>
                </a:lnTo>
                <a:lnTo>
                  <a:pt x="2252032" y="2252033"/>
                </a:lnTo>
                <a:lnTo>
                  <a:pt x="0" y="22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138" y="9258300"/>
            <a:ext cx="823562" cy="823562"/>
          </a:xfrm>
          <a:custGeom>
            <a:avLst/>
            <a:gdLst/>
            <a:ahLst/>
            <a:cxnLst/>
            <a:rect l="l" t="t" r="r" b="b"/>
            <a:pathLst>
              <a:path w="823562" h="823562">
                <a:moveTo>
                  <a:pt x="0" y="0"/>
                </a:moveTo>
                <a:lnTo>
                  <a:pt x="823562" y="0"/>
                </a:lnTo>
                <a:lnTo>
                  <a:pt x="823562" y="823562"/>
                </a:lnTo>
                <a:lnTo>
                  <a:pt x="0" y="823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88060" y="654776"/>
            <a:ext cx="373924" cy="373924"/>
          </a:xfrm>
          <a:custGeom>
            <a:avLst/>
            <a:gdLst/>
            <a:ahLst/>
            <a:cxnLst/>
            <a:rect l="l" t="t" r="r" b="b"/>
            <a:pathLst>
              <a:path w="373924" h="373924">
                <a:moveTo>
                  <a:pt x="0" y="0"/>
                </a:moveTo>
                <a:lnTo>
                  <a:pt x="373924" y="0"/>
                </a:lnTo>
                <a:lnTo>
                  <a:pt x="373924" y="373924"/>
                </a:lnTo>
                <a:lnTo>
                  <a:pt x="0" y="373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2420" y="9739778"/>
            <a:ext cx="342084" cy="342084"/>
          </a:xfrm>
          <a:custGeom>
            <a:avLst/>
            <a:gdLst/>
            <a:ahLst/>
            <a:cxnLst/>
            <a:rect l="l" t="t" r="r" b="b"/>
            <a:pathLst>
              <a:path w="342084" h="342084">
                <a:moveTo>
                  <a:pt x="0" y="0"/>
                </a:moveTo>
                <a:lnTo>
                  <a:pt x="342084" y="0"/>
                </a:lnTo>
                <a:lnTo>
                  <a:pt x="342084" y="342084"/>
                </a:lnTo>
                <a:lnTo>
                  <a:pt x="0" y="342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0499470" y="8032625"/>
            <a:ext cx="5502530" cy="575310"/>
          </a:xfrm>
          <a:custGeom>
            <a:avLst/>
            <a:gdLst/>
            <a:ahLst/>
            <a:cxnLst/>
            <a:rect l="l" t="t" r="r" b="b"/>
            <a:pathLst>
              <a:path w="3854522" h="575310">
                <a:moveTo>
                  <a:pt x="0" y="0"/>
                </a:moveTo>
                <a:lnTo>
                  <a:pt x="3854522" y="0"/>
                </a:lnTo>
                <a:lnTo>
                  <a:pt x="3854522" y="575310"/>
                </a:lnTo>
                <a:lnTo>
                  <a:pt x="0" y="575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43861"/>
            </a:stretch>
          </a:blipFill>
          <a:ln cap="rnd">
            <a:noFill/>
            <a:prstDash val="solid"/>
            <a:round/>
          </a:ln>
        </p:spPr>
      </p:sp>
      <p:sp>
        <p:nvSpPr>
          <p:cNvPr id="7" name="Freeform 7"/>
          <p:cNvSpPr/>
          <p:nvPr/>
        </p:nvSpPr>
        <p:spPr>
          <a:xfrm>
            <a:off x="10499470" y="7342476"/>
            <a:ext cx="5502530" cy="575310"/>
          </a:xfrm>
          <a:custGeom>
            <a:avLst/>
            <a:gdLst/>
            <a:ahLst/>
            <a:cxnLst/>
            <a:rect l="l" t="t" r="r" b="b"/>
            <a:pathLst>
              <a:path w="3854522" h="575310">
                <a:moveTo>
                  <a:pt x="0" y="0"/>
                </a:moveTo>
                <a:lnTo>
                  <a:pt x="3854522" y="0"/>
                </a:lnTo>
                <a:lnTo>
                  <a:pt x="3854522" y="575310"/>
                </a:lnTo>
                <a:lnTo>
                  <a:pt x="0" y="575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43861"/>
            </a:stretch>
          </a:blipFill>
          <a:ln cap="rnd">
            <a:noFill/>
            <a:prstDash val="solid"/>
            <a:round/>
          </a:ln>
        </p:spPr>
      </p:sp>
      <p:sp>
        <p:nvSpPr>
          <p:cNvPr id="8" name="Freeform 8"/>
          <p:cNvSpPr/>
          <p:nvPr/>
        </p:nvSpPr>
        <p:spPr>
          <a:xfrm>
            <a:off x="10499470" y="6652326"/>
            <a:ext cx="5502530" cy="575310"/>
          </a:xfrm>
          <a:custGeom>
            <a:avLst/>
            <a:gdLst/>
            <a:ahLst/>
            <a:cxnLst/>
            <a:rect l="l" t="t" r="r" b="b"/>
            <a:pathLst>
              <a:path w="3854522" h="575310">
                <a:moveTo>
                  <a:pt x="0" y="0"/>
                </a:moveTo>
                <a:lnTo>
                  <a:pt x="3854522" y="0"/>
                </a:lnTo>
                <a:lnTo>
                  <a:pt x="3854522" y="575310"/>
                </a:lnTo>
                <a:lnTo>
                  <a:pt x="0" y="575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43861"/>
            </a:stretch>
          </a:blipFill>
          <a:ln cap="rnd">
            <a:noFill/>
            <a:prstDash val="solid"/>
            <a:round/>
          </a:ln>
        </p:spPr>
      </p:sp>
      <p:sp>
        <p:nvSpPr>
          <p:cNvPr id="9" name="Freeform 9"/>
          <p:cNvSpPr/>
          <p:nvPr/>
        </p:nvSpPr>
        <p:spPr>
          <a:xfrm>
            <a:off x="1957808" y="1730563"/>
            <a:ext cx="7329797" cy="6825873"/>
          </a:xfrm>
          <a:custGeom>
            <a:avLst/>
            <a:gdLst/>
            <a:ahLst/>
            <a:cxnLst/>
            <a:rect l="l" t="t" r="r" b="b"/>
            <a:pathLst>
              <a:path w="7329797" h="6825873">
                <a:moveTo>
                  <a:pt x="0" y="0"/>
                </a:moveTo>
                <a:lnTo>
                  <a:pt x="7329797" y="0"/>
                </a:lnTo>
                <a:lnTo>
                  <a:pt x="7329797" y="6825874"/>
                </a:lnTo>
                <a:lnTo>
                  <a:pt x="0" y="68258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499470" y="1325577"/>
            <a:ext cx="6053031" cy="3213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62"/>
              </a:lnSpc>
            </a:pPr>
            <a:r>
              <a:rPr lang="en-US" sz="7052" b="1" dirty="0">
                <a:solidFill>
                  <a:srgbClr val="04392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CLUB BANKING HELP?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04232" y="4755620"/>
            <a:ext cx="6759830" cy="181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Ask us!  Email questions to </a:t>
            </a:r>
            <a:r>
              <a:rPr lang="en-US" sz="2400" u="sng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10" tooltip="mailto:asiaccounting@csus.edu"/>
              </a:rPr>
              <a:t>asiaccounting@csus.edu</a:t>
            </a:r>
            <a:r>
              <a:rPr lang="en-US" sz="2400" dirty="0">
                <a:solidFill>
                  <a:srgbClr val="21242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 We respond within one business day.  Or call us Monday through Friday from 8 a.m. to 5 p.m. at (916) 278-2231.</a:t>
            </a:r>
          </a:p>
          <a:p>
            <a:pPr algn="l">
              <a:lnSpc>
                <a:spcPts val="2100"/>
              </a:lnSpc>
            </a:pPr>
            <a:endParaRPr lang="en-US" sz="2400" dirty="0">
              <a:solidFill>
                <a:srgbClr val="212429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855280" y="6787581"/>
            <a:ext cx="349871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Phone: (916) 278-2231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55280" y="7478270"/>
            <a:ext cx="349871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Email: asiaccounting@csus.edu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55280" y="8190426"/>
            <a:ext cx="476572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Website: www.asi.csus.edu/accounting-services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641</Words>
  <Application>Microsoft Office PowerPoint</Application>
  <PresentationFormat>Custom</PresentationFormat>
  <Paragraphs>55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Glacial Indifference</vt:lpstr>
      <vt:lpstr>Courier New</vt:lpstr>
      <vt:lpstr>Glacial Indifference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Pink Illustrative Finance Company Presentation</dc:title>
  <dc:creator>ASI Accounting Student 1</dc:creator>
  <cp:lastModifiedBy>Ton, Julie N</cp:lastModifiedBy>
  <cp:revision>47</cp:revision>
  <dcterms:created xsi:type="dcterms:W3CDTF">2006-08-16T00:00:00Z</dcterms:created>
  <dcterms:modified xsi:type="dcterms:W3CDTF">2025-09-02T21:43:56Z</dcterms:modified>
  <dc:identifier>DAGuqVi3Avg</dc:identifier>
</cp:coreProperties>
</file>