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44" r:id="rId1"/>
  </p:sldMasterIdLst>
  <p:notesMasterIdLst>
    <p:notesMasterId r:id="rId70"/>
  </p:notesMasterIdLst>
  <p:sldIdLst>
    <p:sldId id="265" r:id="rId2"/>
    <p:sldId id="268" r:id="rId3"/>
    <p:sldId id="269" r:id="rId4"/>
    <p:sldId id="264" r:id="rId5"/>
    <p:sldId id="257" r:id="rId6"/>
    <p:sldId id="258" r:id="rId7"/>
    <p:sldId id="266" r:id="rId8"/>
    <p:sldId id="271" r:id="rId9"/>
    <p:sldId id="272" r:id="rId10"/>
    <p:sldId id="273" r:id="rId11"/>
    <p:sldId id="280" r:id="rId12"/>
    <p:sldId id="274" r:id="rId13"/>
    <p:sldId id="275" r:id="rId14"/>
    <p:sldId id="270" r:id="rId15"/>
    <p:sldId id="263" r:id="rId16"/>
    <p:sldId id="278" r:id="rId17"/>
    <p:sldId id="283" r:id="rId18"/>
    <p:sldId id="284" r:id="rId19"/>
    <p:sldId id="281" r:id="rId20"/>
    <p:sldId id="285" r:id="rId21"/>
    <p:sldId id="259" r:id="rId22"/>
    <p:sldId id="260" r:id="rId23"/>
    <p:sldId id="261" r:id="rId24"/>
    <p:sldId id="293" r:id="rId25"/>
    <p:sldId id="294" r:id="rId26"/>
    <p:sldId id="277" r:id="rId27"/>
    <p:sldId id="340" r:id="rId28"/>
    <p:sldId id="292" r:id="rId29"/>
    <p:sldId id="295" r:id="rId30"/>
    <p:sldId id="296" r:id="rId31"/>
    <p:sldId id="299" r:id="rId32"/>
    <p:sldId id="300" r:id="rId33"/>
    <p:sldId id="301" r:id="rId34"/>
    <p:sldId id="302" r:id="rId35"/>
    <p:sldId id="305" r:id="rId36"/>
    <p:sldId id="306" r:id="rId37"/>
    <p:sldId id="307" r:id="rId38"/>
    <p:sldId id="324" r:id="rId39"/>
    <p:sldId id="298" r:id="rId40"/>
    <p:sldId id="303" r:id="rId41"/>
    <p:sldId id="320" r:id="rId42"/>
    <p:sldId id="319" r:id="rId43"/>
    <p:sldId id="308" r:id="rId44"/>
    <p:sldId id="309" r:id="rId45"/>
    <p:sldId id="310" r:id="rId46"/>
    <p:sldId id="311" r:id="rId47"/>
    <p:sldId id="314" r:id="rId48"/>
    <p:sldId id="323" r:id="rId49"/>
    <p:sldId id="322" r:id="rId50"/>
    <p:sldId id="316" r:id="rId51"/>
    <p:sldId id="317" r:id="rId52"/>
    <p:sldId id="321" r:id="rId53"/>
    <p:sldId id="325" r:id="rId54"/>
    <p:sldId id="327" r:id="rId55"/>
    <p:sldId id="328" r:id="rId56"/>
    <p:sldId id="329" r:id="rId57"/>
    <p:sldId id="330" r:id="rId58"/>
    <p:sldId id="333" r:id="rId59"/>
    <p:sldId id="334" r:id="rId60"/>
    <p:sldId id="335" r:id="rId61"/>
    <p:sldId id="339" r:id="rId62"/>
    <p:sldId id="336" r:id="rId63"/>
    <p:sldId id="337" r:id="rId64"/>
    <p:sldId id="338" r:id="rId65"/>
    <p:sldId id="304" r:id="rId66"/>
    <p:sldId id="287" r:id="rId67"/>
    <p:sldId id="262" r:id="rId68"/>
    <p:sldId id="288" r:id="rId69"/>
  </p:sldIdLst>
  <p:sldSz cx="18288000" cy="10287000"/>
  <p:notesSz cx="9601200" cy="7315200"/>
  <p:embeddedFontLst>
    <p:embeddedFont>
      <p:font typeface="Glacial Indifference" panose="020B0604020202020204" charset="0"/>
      <p:regular r:id="rId71"/>
    </p:embeddedFont>
    <p:embeddedFont>
      <p:font typeface="Glacial Indifference Bold" panose="020B0604020202020204" charset="0"/>
      <p:regular r:id="rId72"/>
    </p:embeddedFont>
    <p:embeddedFont>
      <p:font typeface="Oswald SemiBold" panose="00000700000000000000" pitchFamily="2" charset="0"/>
      <p:bold r:id="rId73"/>
    </p:embeddedFont>
    <p:embeddedFont>
      <p:font typeface="Univers Condensed Light" panose="020B0306020202040204" pitchFamily="34" charset="0"/>
      <p:regular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58F551-17F0-D0A9-D845-8DE2EB35E274}" name="Coll, Alice D" initials="AC" userId="S::a.coll@csus.edu::b824334f-2a47-4d59-93db-a04bc295ab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SI Accounting Student 2" initials="AAS2" lastIdx="1" clrIdx="0">
    <p:extLst>
      <p:ext uri="{19B8F6BF-5375-455C-9EA6-DF929625EA0E}">
        <p15:presenceInfo xmlns:p15="http://schemas.microsoft.com/office/powerpoint/2012/main" userId="S::asi-acctstudent2@csus.edu::cfdac355-df31-4748-a329-918a4a972c4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9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1" autoAdjust="0"/>
    <p:restoredTop sz="74932" autoAdjust="0"/>
  </p:normalViewPr>
  <p:slideViewPr>
    <p:cSldViewPr>
      <p:cViewPr varScale="1">
        <p:scale>
          <a:sx n="73" d="100"/>
          <a:sy n="73" d="100"/>
        </p:scale>
        <p:origin x="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4.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0"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1"/>
            <a:ext cx="4160520" cy="367030"/>
          </a:xfrm>
          <a:prstGeom prst="rect">
            <a:avLst/>
          </a:prstGeom>
        </p:spPr>
        <p:txBody>
          <a:bodyPr vert="horz" lIns="96661" tIns="48331" rIns="96661" bIns="48331" rtlCol="0"/>
          <a:lstStyle>
            <a:lvl1pPr algn="r">
              <a:defRPr sz="1300"/>
            </a:lvl1pPr>
          </a:lstStyle>
          <a:p>
            <a:fld id="{540ACCF6-8EA8-42A8-A8D9-A5D057D863D7}" type="datetimeFigureOut">
              <a:rPr lang="en-US" smtClean="0"/>
              <a:t>8/25/2026</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39"/>
            <a:ext cx="7680960" cy="2880361"/>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C69719C4-61C5-4B7E-A35B-D5E73FA6802F}" type="slidenum">
              <a:rPr lang="en-US" smtClean="0"/>
              <a:t>‹#›</a:t>
            </a:fld>
            <a:endParaRPr lang="en-US"/>
          </a:p>
        </p:txBody>
      </p:sp>
    </p:spTree>
    <p:extLst>
      <p:ext uri="{BB962C8B-B14F-4D97-AF65-F5344CB8AC3E}">
        <p14:creationId xmlns:p14="http://schemas.microsoft.com/office/powerpoint/2010/main" val="1949277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asi.csus.edu/sites/main/files/file-attachments/2019-club-and-orgnization-deposit-slip_3.pdf?1570344050"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asi.csus.edu/post/club-deposit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ascsusacramento.jotform.com/241087037358156"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mailto:asiaccounting@csus.edu?subject=Advance%20Check%20Request%20Inquiry"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A16D-42A2-A1CC-EEDF-9407A8871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F659-5C62-2F53-5550-FD398BF68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A4E98-B0D7-C413-E2A8-681EDB196B03}"/>
              </a:ext>
            </a:extLst>
          </p:cNvPr>
          <p:cNvSpPr>
            <a:spLocks noGrp="1"/>
          </p:cNvSpPr>
          <p:nvPr>
            <p:ph type="body" idx="1"/>
          </p:nvPr>
        </p:nvSpPr>
        <p:spPr/>
        <p:txBody>
          <a:bodyPr/>
          <a:lstStyle/>
          <a:p>
            <a:r>
              <a:rPr lang="en-US" sz="2500" dirty="0"/>
              <a:t>Welcome new and returning leaders!</a:t>
            </a:r>
          </a:p>
          <a:p>
            <a:endParaRPr lang="en-US" sz="2500" dirty="0"/>
          </a:p>
          <a:p>
            <a:r>
              <a:rPr lang="en-US" sz="2500" dirty="0"/>
              <a:t>We are Julie Ton and Elvia Felix with Accounting Services of Associated Students, Inc. (or ASI for short) here to talk to you about how your student organization or club can bank with us.</a:t>
            </a:r>
          </a:p>
        </p:txBody>
      </p:sp>
      <p:sp>
        <p:nvSpPr>
          <p:cNvPr id="4" name="Slide Number Placeholder 3">
            <a:extLst>
              <a:ext uri="{FF2B5EF4-FFF2-40B4-BE49-F238E27FC236}">
                <a16:creationId xmlns:a16="http://schemas.microsoft.com/office/drawing/2014/main" id="{01BFFFFF-1DC2-6580-8012-C81D401D7D3D}"/>
              </a:ext>
            </a:extLst>
          </p:cNvPr>
          <p:cNvSpPr>
            <a:spLocks noGrp="1"/>
          </p:cNvSpPr>
          <p:nvPr>
            <p:ph type="sldNum" sz="quarter" idx="10"/>
          </p:nvPr>
        </p:nvSpPr>
        <p:spPr/>
        <p:txBody>
          <a:bodyPr/>
          <a:lstStyle/>
          <a:p>
            <a:fld id="{C69719C4-61C5-4B7E-A35B-D5E73FA6802F}" type="slidenum">
              <a:rPr lang="en-US" smtClean="0"/>
              <a:t>1</a:t>
            </a:fld>
            <a:endParaRPr lang="en-US"/>
          </a:p>
        </p:txBody>
      </p:sp>
    </p:spTree>
    <p:extLst>
      <p:ext uri="{BB962C8B-B14F-4D97-AF65-F5344CB8AC3E}">
        <p14:creationId xmlns:p14="http://schemas.microsoft.com/office/powerpoint/2010/main" val="2542583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82F95-8C30-A9DF-BB80-EA901D8E5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A78A9-24FA-2091-CC4F-E150ADC3F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B247BF-CBDA-5839-F651-9A6284CD73B6}"/>
              </a:ext>
            </a:extLst>
          </p:cNvPr>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Next, the treasurer will need to read the terms of agreement in its entirety, before moving onto the next page.</a:t>
            </a:r>
          </a:p>
        </p:txBody>
      </p:sp>
      <p:sp>
        <p:nvSpPr>
          <p:cNvPr id="4" name="Slide Number Placeholder 3">
            <a:extLst>
              <a:ext uri="{FF2B5EF4-FFF2-40B4-BE49-F238E27FC236}">
                <a16:creationId xmlns:a16="http://schemas.microsoft.com/office/drawing/2014/main" id="{171E0E71-75BB-2156-E8F5-FEA14E6CA93D}"/>
              </a:ext>
            </a:extLst>
          </p:cNvPr>
          <p:cNvSpPr>
            <a:spLocks noGrp="1"/>
          </p:cNvSpPr>
          <p:nvPr>
            <p:ph type="sldNum" sz="quarter" idx="10"/>
          </p:nvPr>
        </p:nvSpPr>
        <p:spPr/>
        <p:txBody>
          <a:bodyPr/>
          <a:lstStyle/>
          <a:p>
            <a:fld id="{C69719C4-61C5-4B7E-A35B-D5E73FA6802F}" type="slidenum">
              <a:rPr lang="en-US" smtClean="0"/>
              <a:t>10</a:t>
            </a:fld>
            <a:endParaRPr lang="en-US"/>
          </a:p>
        </p:txBody>
      </p:sp>
    </p:spTree>
    <p:extLst>
      <p:ext uri="{BB962C8B-B14F-4D97-AF65-F5344CB8AC3E}">
        <p14:creationId xmlns:p14="http://schemas.microsoft.com/office/powerpoint/2010/main" val="3857541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9125C-C238-3AE8-3448-7BF43DF3B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CFA036-347F-C1AF-66E2-5B7CB9F7F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2868A-6D89-1AC3-32C5-12545D615A44}"/>
              </a:ext>
            </a:extLst>
          </p:cNvPr>
          <p:cNvSpPr>
            <a:spLocks noGrp="1"/>
          </p:cNvSpPr>
          <p:nvPr>
            <p:ph type="body" idx="1"/>
          </p:nvPr>
        </p:nvSpPr>
        <p:spPr/>
        <p:txBody>
          <a:bodyPr/>
          <a:lstStyle/>
          <a:p>
            <a:pPr algn="l"/>
            <a:r>
              <a:rPr lang="en-US" sz="3000" dirty="0">
                <a:solidFill>
                  <a:srgbClr val="212429"/>
                </a:solidFill>
                <a:latin typeface="Glacial Indifference"/>
                <a:ea typeface="Glacial Indifference"/>
                <a:cs typeface="Glacial Indifference"/>
                <a:sym typeface="Glacial Indifference"/>
              </a:rPr>
              <a:t>The treasurer will select how many officers are required to authorize (and sign) check requests and other financial documentation:</a:t>
            </a:r>
          </a:p>
          <a:p>
            <a:pPr marL="483306" lvl="1"/>
            <a:r>
              <a:rPr lang="en-US" sz="3000" dirty="0">
                <a:solidFill>
                  <a:srgbClr val="212429"/>
                </a:solidFill>
                <a:latin typeface="Glacial Indifference"/>
                <a:ea typeface="Glacial Indifference"/>
                <a:cs typeface="Glacial Indifference"/>
                <a:sym typeface="Glacial Indifference"/>
              </a:rPr>
              <a:t>-if you require one club officer to authorize and sign financial documentation, select “No.”</a:t>
            </a:r>
          </a:p>
          <a:p>
            <a:pPr marL="483306" lvl="1"/>
            <a:r>
              <a:rPr lang="en-US" sz="3000" dirty="0">
                <a:solidFill>
                  <a:srgbClr val="212429"/>
                </a:solidFill>
                <a:latin typeface="Glacial Indifference"/>
                <a:ea typeface="Glacial Indifference"/>
                <a:cs typeface="Glacial Indifference"/>
                <a:sym typeface="Glacial Indifference"/>
              </a:rPr>
              <a:t>-if you require a minimum of two club officers to authorize and sign financial documentation, select “Yes.”</a:t>
            </a:r>
          </a:p>
          <a:p>
            <a:pPr defTabSz="966612">
              <a:defRPr/>
            </a:pPr>
            <a:endParaRPr lang="en-US" sz="1300" dirty="0">
              <a:solidFill>
                <a:srgbClr val="212429"/>
              </a:solidFill>
              <a:latin typeface="Glacial Indifference"/>
              <a:ea typeface="Glacial Indifference"/>
              <a:cs typeface="Glacial Indifference"/>
              <a:sym typeface="Glacial Indifference"/>
            </a:endParaRPr>
          </a:p>
        </p:txBody>
      </p:sp>
      <p:sp>
        <p:nvSpPr>
          <p:cNvPr id="4" name="Slide Number Placeholder 3">
            <a:extLst>
              <a:ext uri="{FF2B5EF4-FFF2-40B4-BE49-F238E27FC236}">
                <a16:creationId xmlns:a16="http://schemas.microsoft.com/office/drawing/2014/main" id="{85EE2FBA-D536-A8D0-CEA6-B60B7654FEBD}"/>
              </a:ext>
            </a:extLst>
          </p:cNvPr>
          <p:cNvSpPr>
            <a:spLocks noGrp="1"/>
          </p:cNvSpPr>
          <p:nvPr>
            <p:ph type="sldNum" sz="quarter" idx="10"/>
          </p:nvPr>
        </p:nvSpPr>
        <p:spPr/>
        <p:txBody>
          <a:bodyPr/>
          <a:lstStyle/>
          <a:p>
            <a:fld id="{C69719C4-61C5-4B7E-A35B-D5E73FA6802F}" type="slidenum">
              <a:rPr lang="en-US" smtClean="0"/>
              <a:t>11</a:t>
            </a:fld>
            <a:endParaRPr lang="en-US"/>
          </a:p>
        </p:txBody>
      </p:sp>
    </p:spTree>
    <p:extLst>
      <p:ext uri="{BB962C8B-B14F-4D97-AF65-F5344CB8AC3E}">
        <p14:creationId xmlns:p14="http://schemas.microsoft.com/office/powerpoint/2010/main" val="2315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68FB9-0F4E-3C29-9C74-A89D8A6354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53ADC-8732-F910-473B-C6634EF003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C2707-37BD-B264-AABA-5C019CE92460}"/>
              </a:ext>
            </a:extLst>
          </p:cNvPr>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The treasurer will then enter their full name, phone number, and add their signature.</a:t>
            </a:r>
          </a:p>
          <a:p>
            <a:pPr defTabSz="966612">
              <a:defRPr/>
            </a:pPr>
            <a:endParaRPr lang="en-US" sz="1300" dirty="0">
              <a:solidFill>
                <a:srgbClr val="212429"/>
              </a:solidFill>
              <a:latin typeface="Glacial Indifference"/>
              <a:ea typeface="Glacial Indifference"/>
              <a:cs typeface="Glacial Indifference"/>
              <a:sym typeface="Glacial Indifference"/>
            </a:endParaRPr>
          </a:p>
        </p:txBody>
      </p:sp>
      <p:sp>
        <p:nvSpPr>
          <p:cNvPr id="4" name="Slide Number Placeholder 3">
            <a:extLst>
              <a:ext uri="{FF2B5EF4-FFF2-40B4-BE49-F238E27FC236}">
                <a16:creationId xmlns:a16="http://schemas.microsoft.com/office/drawing/2014/main" id="{7F304789-9FC4-1082-6A66-93856F5083AA}"/>
              </a:ext>
            </a:extLst>
          </p:cNvPr>
          <p:cNvSpPr>
            <a:spLocks noGrp="1"/>
          </p:cNvSpPr>
          <p:nvPr>
            <p:ph type="sldNum" sz="quarter" idx="10"/>
          </p:nvPr>
        </p:nvSpPr>
        <p:spPr/>
        <p:txBody>
          <a:bodyPr/>
          <a:lstStyle/>
          <a:p>
            <a:fld id="{C69719C4-61C5-4B7E-A35B-D5E73FA6802F}" type="slidenum">
              <a:rPr lang="en-US" smtClean="0"/>
              <a:t>12</a:t>
            </a:fld>
            <a:endParaRPr lang="en-US"/>
          </a:p>
        </p:txBody>
      </p:sp>
    </p:spTree>
    <p:extLst>
      <p:ext uri="{BB962C8B-B14F-4D97-AF65-F5344CB8AC3E}">
        <p14:creationId xmlns:p14="http://schemas.microsoft.com/office/powerpoint/2010/main" val="235061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487ED-2274-1C3A-B0E4-BD28FA070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0B6B4-B23A-41BF-3F60-3D199D75C7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473745-0DC3-52DE-4AAE-D41C291FA17E}"/>
              </a:ext>
            </a:extLst>
          </p:cNvPr>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The treasurer will add their signature again in the next section.</a:t>
            </a:r>
          </a:p>
          <a:p>
            <a:pPr defTabSz="966612">
              <a:defRPr/>
            </a:pPr>
            <a:endParaRPr lang="en-US" sz="1300" dirty="0">
              <a:solidFill>
                <a:srgbClr val="212429"/>
              </a:solidFill>
              <a:latin typeface="Glacial Indifference"/>
              <a:ea typeface="Glacial Indifference"/>
              <a:cs typeface="Glacial Indifference"/>
              <a:sym typeface="Glacial Indifference"/>
            </a:endParaRPr>
          </a:p>
          <a:p>
            <a:r>
              <a:rPr lang="en-US" sz="1300" dirty="0">
                <a:solidFill>
                  <a:srgbClr val="212429"/>
                </a:solidFill>
                <a:latin typeface="Glacial Indifference"/>
                <a:ea typeface="Glacial Indifference"/>
                <a:cs typeface="Glacial Indifference"/>
                <a:sym typeface="Glacial Indifference"/>
              </a:rPr>
              <a:t>The form cannot be edited once it is submitted, so please review the information for accuracy. </a:t>
            </a:r>
          </a:p>
          <a:p>
            <a:endParaRPr lang="en-US" sz="1300" dirty="0">
              <a:solidFill>
                <a:srgbClr val="212429"/>
              </a:solidFill>
              <a:latin typeface="Glacial Indifference"/>
              <a:ea typeface="Glacial Indifference"/>
              <a:cs typeface="Glacial Indifference"/>
              <a:sym typeface="Glacial Indifference"/>
            </a:endParaRPr>
          </a:p>
          <a:p>
            <a:r>
              <a:rPr lang="en-US" sz="1300" dirty="0">
                <a:solidFill>
                  <a:srgbClr val="212429"/>
                </a:solidFill>
                <a:latin typeface="Glacial Indifference"/>
                <a:ea typeface="Glacial Indifference"/>
                <a:cs typeface="Glacial Indifference"/>
                <a:sym typeface="Glacial Indifference"/>
              </a:rPr>
              <a:t>Once everything is accurate, click on “Click to Sign” at the bottom of the page.  The form will route to the club president next to review and sign the agreement.  </a:t>
            </a:r>
          </a:p>
        </p:txBody>
      </p:sp>
      <p:sp>
        <p:nvSpPr>
          <p:cNvPr id="4" name="Slide Number Placeholder 3">
            <a:extLst>
              <a:ext uri="{FF2B5EF4-FFF2-40B4-BE49-F238E27FC236}">
                <a16:creationId xmlns:a16="http://schemas.microsoft.com/office/drawing/2014/main" id="{D2CCA1D9-F0AA-0592-5F37-6ED5880153DE}"/>
              </a:ext>
            </a:extLst>
          </p:cNvPr>
          <p:cNvSpPr>
            <a:spLocks noGrp="1"/>
          </p:cNvSpPr>
          <p:nvPr>
            <p:ph type="sldNum" sz="quarter" idx="10"/>
          </p:nvPr>
        </p:nvSpPr>
        <p:spPr/>
        <p:txBody>
          <a:bodyPr/>
          <a:lstStyle/>
          <a:p>
            <a:fld id="{C69719C4-61C5-4B7E-A35B-D5E73FA6802F}" type="slidenum">
              <a:rPr lang="en-US" smtClean="0"/>
              <a:t>13</a:t>
            </a:fld>
            <a:endParaRPr lang="en-US"/>
          </a:p>
        </p:txBody>
      </p:sp>
    </p:spTree>
    <p:extLst>
      <p:ext uri="{BB962C8B-B14F-4D97-AF65-F5344CB8AC3E}">
        <p14:creationId xmlns:p14="http://schemas.microsoft.com/office/powerpoint/2010/main" val="3337697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77BD-87C4-17EA-C5E7-137971865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E3ACC-40E1-3220-5923-C3897D0F1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2B15E-D14D-A241-90E5-2FD86BA65C86}"/>
              </a:ext>
            </a:extLst>
          </p:cNvPr>
          <p:cNvSpPr>
            <a:spLocks noGrp="1"/>
          </p:cNvSpPr>
          <p:nvPr>
            <p:ph type="body" idx="1"/>
          </p:nvPr>
        </p:nvSpPr>
        <p:spPr/>
        <p:txBody>
          <a:bodyPr/>
          <a:lstStyle/>
          <a:p>
            <a:r>
              <a:rPr lang="en-US" sz="1300" dirty="0">
                <a:solidFill>
                  <a:srgbClr val="212429"/>
                </a:solidFill>
                <a:latin typeface="Glacial Indifference"/>
                <a:ea typeface="Glacial Indifference"/>
                <a:cs typeface="Glacial Indifference"/>
                <a:sym typeface="Glacial Indifference"/>
              </a:rPr>
              <a:t>After the club president and faculty/staff advisor sign the form, it will route to SO&amp;L to review the form for accuracy before approval.</a:t>
            </a:r>
          </a:p>
          <a:p>
            <a:endParaRPr lang="en-US" sz="1300" dirty="0">
              <a:solidFill>
                <a:srgbClr val="212429"/>
              </a:solidFill>
              <a:latin typeface="Glacial Indifference"/>
              <a:ea typeface="Glacial Indifference"/>
              <a:cs typeface="Glacial Indifference"/>
              <a:sym typeface="Glacial Indifference"/>
            </a:endParaRPr>
          </a:p>
          <a:p>
            <a:r>
              <a:rPr lang="en-US" sz="1300" dirty="0">
                <a:solidFill>
                  <a:srgbClr val="212429"/>
                </a:solidFill>
                <a:latin typeface="Glacial Indifference"/>
                <a:ea typeface="Glacial Indifference"/>
                <a:cs typeface="Glacial Indifference"/>
                <a:sym typeface="Glacial Indifference"/>
              </a:rPr>
              <a:t>If SO&amp;L denies the CAF, they will leave a reason for the denial.  You will need to resubmit a new CAF with the correct information.</a:t>
            </a:r>
          </a:p>
          <a:p>
            <a:endParaRPr lang="en-US" sz="1300" dirty="0">
              <a:solidFill>
                <a:srgbClr val="212429"/>
              </a:solidFill>
              <a:latin typeface="Glacial Indifference"/>
              <a:ea typeface="Glacial Indifference"/>
              <a:cs typeface="Glacial Indifference"/>
              <a:sym typeface="Glacial Indifference"/>
            </a:endParaRPr>
          </a:p>
          <a:p>
            <a:r>
              <a:rPr lang="en-US" sz="1300" dirty="0">
                <a:solidFill>
                  <a:srgbClr val="212429"/>
                </a:solidFill>
                <a:latin typeface="Glacial Indifference"/>
                <a:ea typeface="Glacial Indifference"/>
                <a:cs typeface="Glacial Indifference"/>
                <a:sym typeface="Glacial Indifference"/>
              </a:rPr>
              <a:t>Once SO&amp;L approves the CAF, ASI Accounting Services will finalize the form.  </a:t>
            </a:r>
          </a:p>
          <a:p>
            <a:r>
              <a:rPr lang="en-US" sz="1300" dirty="0">
                <a:solidFill>
                  <a:srgbClr val="212429"/>
                </a:solidFill>
                <a:latin typeface="Glacial Indifference"/>
                <a:ea typeface="Glacial Indifference"/>
                <a:cs typeface="Glacial Indifference"/>
                <a:sym typeface="Glacial Indifference"/>
              </a:rPr>
              <a:t>At this point, the form will be active effective immediately and EVERYONE listed on the CAF will be notified via email with a copy of the agreement.</a:t>
            </a:r>
          </a:p>
          <a:p>
            <a:pPr defTabSz="966612">
              <a:defRPr/>
            </a:pPr>
            <a:endParaRPr lang="en-US" sz="1300" dirty="0">
              <a:solidFill>
                <a:srgbClr val="212429"/>
              </a:solidFill>
              <a:latin typeface="Glacial Indifference"/>
              <a:ea typeface="Glacial Indifference"/>
              <a:cs typeface="Glacial Indifference"/>
              <a:sym typeface="Glacial Indifference"/>
            </a:endParaRPr>
          </a:p>
        </p:txBody>
      </p:sp>
      <p:sp>
        <p:nvSpPr>
          <p:cNvPr id="4" name="Slide Number Placeholder 3">
            <a:extLst>
              <a:ext uri="{FF2B5EF4-FFF2-40B4-BE49-F238E27FC236}">
                <a16:creationId xmlns:a16="http://schemas.microsoft.com/office/drawing/2014/main" id="{2965230F-D9D5-CF86-CB2C-204E212AE3B9}"/>
              </a:ext>
            </a:extLst>
          </p:cNvPr>
          <p:cNvSpPr>
            <a:spLocks noGrp="1"/>
          </p:cNvSpPr>
          <p:nvPr>
            <p:ph type="sldNum" sz="quarter" idx="10"/>
          </p:nvPr>
        </p:nvSpPr>
        <p:spPr/>
        <p:txBody>
          <a:bodyPr/>
          <a:lstStyle/>
          <a:p>
            <a:fld id="{C69719C4-61C5-4B7E-A35B-D5E73FA6802F}" type="slidenum">
              <a:rPr lang="en-US" smtClean="0"/>
              <a:t>14</a:t>
            </a:fld>
            <a:endParaRPr lang="en-US"/>
          </a:p>
        </p:txBody>
      </p:sp>
    </p:spTree>
    <p:extLst>
      <p:ext uri="{BB962C8B-B14F-4D97-AF65-F5344CB8AC3E}">
        <p14:creationId xmlns:p14="http://schemas.microsoft.com/office/powerpoint/2010/main" val="3777118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000" dirty="0">
                <a:solidFill>
                  <a:srgbClr val="212429"/>
                </a:solidFill>
                <a:latin typeface="Glacial Indifference"/>
                <a:ea typeface="Glacial Indifference"/>
                <a:cs typeface="Glacial Indifference"/>
                <a:sym typeface="Glacial Indifference"/>
              </a:rPr>
              <a:t>A few more things to note about the CAF:</a:t>
            </a:r>
          </a:p>
          <a:p>
            <a:endParaRPr lang="en-US" sz="3000" dirty="0">
              <a:solidFill>
                <a:srgbClr val="212429"/>
              </a:solidFill>
              <a:latin typeface="Glacial Indifference"/>
              <a:ea typeface="Glacial Indifference"/>
              <a:cs typeface="Glacial Indifference"/>
              <a:sym typeface="Glacial Indifference"/>
            </a:endParaRPr>
          </a:p>
          <a:p>
            <a:r>
              <a:rPr lang="en-US" sz="3000" dirty="0">
                <a:solidFill>
                  <a:srgbClr val="212429"/>
                </a:solidFill>
                <a:latin typeface="Glacial Indifference"/>
                <a:ea typeface="Glacial Indifference"/>
                <a:cs typeface="Glacial Indifference"/>
                <a:sym typeface="Glacial Indifference"/>
              </a:rPr>
              <a:t>-A new CAF must be submitted by the club and validated by ASI Accounting Services every academic year</a:t>
            </a:r>
          </a:p>
          <a:p>
            <a:endParaRPr lang="en-US" sz="3000" dirty="0">
              <a:solidFill>
                <a:srgbClr val="212429"/>
              </a:solidFill>
              <a:latin typeface="Glacial Indifference"/>
              <a:ea typeface="Glacial Indifference"/>
              <a:cs typeface="Glacial Indifference"/>
              <a:sym typeface="Glacial Indifference"/>
            </a:endParaRPr>
          </a:p>
          <a:p>
            <a:r>
              <a:rPr lang="en-US" sz="3000" dirty="0">
                <a:solidFill>
                  <a:srgbClr val="212429"/>
                </a:solidFill>
                <a:latin typeface="Glacial Indifference"/>
                <a:ea typeface="Glacial Indifference"/>
                <a:cs typeface="Glacial Indifference"/>
                <a:sym typeface="Glacial Indifference"/>
              </a:rPr>
              <a:t>-if there are any changes to authorized signers or faculty/staff advisor during the year (for example, your president graduates after the fall semester), you will need to submit a new registration and have it approved by SO&amp;L first, then submit a new CAF</a:t>
            </a:r>
          </a:p>
          <a:p>
            <a:endParaRPr lang="en-US" sz="3000" dirty="0">
              <a:solidFill>
                <a:srgbClr val="212429"/>
              </a:solidFill>
              <a:latin typeface="Glacial Indifference"/>
              <a:ea typeface="Glacial Indifference"/>
              <a:cs typeface="Glacial Indifference"/>
              <a:sym typeface="Glacial Indifference"/>
            </a:endParaRPr>
          </a:p>
          <a:p>
            <a:r>
              <a:rPr lang="en-US" sz="3000" dirty="0">
                <a:solidFill>
                  <a:srgbClr val="212429"/>
                </a:solidFill>
                <a:latin typeface="Glacial Indifference"/>
                <a:ea typeface="Glacial Indifference"/>
                <a:cs typeface="Glacial Indifference"/>
                <a:sym typeface="Glacial Indifference"/>
              </a:rPr>
              <a:t>-A valid CAF only allows authorized signers to request a club balance report and authorize (sign) check requests.</a:t>
            </a:r>
          </a:p>
          <a:p>
            <a:pPr marL="845786" lvl="1" indent="-362480">
              <a:buFont typeface="Wingdings" panose="05000000000000000000" pitchFamily="2" charset="2"/>
              <a:buChar char="§"/>
            </a:pPr>
            <a:r>
              <a:rPr lang="en-US" sz="3000" dirty="0">
                <a:solidFill>
                  <a:srgbClr val="212429"/>
                </a:solidFill>
                <a:latin typeface="Glacial Indifference"/>
                <a:ea typeface="Glacial Indifference"/>
                <a:cs typeface="Glacial Indifference"/>
                <a:sym typeface="Glacial Indifference"/>
              </a:rPr>
              <a:t>Faculty/Staff Advisors can </a:t>
            </a:r>
            <a:r>
              <a:rPr lang="en-US" sz="3000" u="sng" dirty="0">
                <a:solidFill>
                  <a:srgbClr val="212429"/>
                </a:solidFill>
                <a:latin typeface="Glacial Indifference"/>
                <a:ea typeface="Glacial Indifference"/>
                <a:cs typeface="Glacial Indifference"/>
                <a:sym typeface="Glacial Indifference"/>
              </a:rPr>
              <a:t>only</a:t>
            </a:r>
            <a:r>
              <a:rPr lang="en-US" sz="3000" dirty="0">
                <a:solidFill>
                  <a:srgbClr val="212429"/>
                </a:solidFill>
                <a:latin typeface="Glacial Indifference"/>
                <a:ea typeface="Glacial Indifference"/>
                <a:cs typeface="Glacial Indifference"/>
                <a:sym typeface="Glacial Indifference"/>
              </a:rPr>
              <a:t> request club balances; they cannot authorize check requests.</a:t>
            </a:r>
          </a:p>
          <a:p>
            <a:pPr marL="845786" lvl="1" indent="-362480">
              <a:buFont typeface="Wingdings" panose="05000000000000000000" pitchFamily="2" charset="2"/>
              <a:buChar char="§"/>
            </a:pPr>
            <a:r>
              <a:rPr lang="en-US" sz="3000" dirty="0">
                <a:solidFill>
                  <a:srgbClr val="212429"/>
                </a:solidFill>
                <a:latin typeface="Glacial Indifference"/>
                <a:ea typeface="Glacial Indifference"/>
                <a:cs typeface="Glacial Indifference"/>
                <a:sym typeface="Glacial Indifference"/>
              </a:rPr>
              <a:t>Club balance reports can be requested in-person at ASI Accounting Services or via email</a:t>
            </a:r>
          </a:p>
          <a:p>
            <a:pPr marL="1329092" lvl="2" indent="-362480">
              <a:buFont typeface="Wingdings" panose="05000000000000000000" pitchFamily="2" charset="2"/>
              <a:buChar char="§"/>
            </a:pPr>
            <a:r>
              <a:rPr lang="en-US" sz="3000" dirty="0">
                <a:solidFill>
                  <a:srgbClr val="212429"/>
                </a:solidFill>
                <a:latin typeface="Glacial Indifference"/>
                <a:ea typeface="Glacial Indifference"/>
                <a:cs typeface="Glacial Indifference"/>
                <a:sym typeface="Glacial Indifference"/>
              </a:rPr>
              <a:t>Please note: photo ID will need to be presented when requesting in-person</a:t>
            </a:r>
          </a:p>
          <a:p>
            <a:pPr marL="1329092" lvl="2" indent="-362480">
              <a:buFont typeface="Wingdings" panose="05000000000000000000" pitchFamily="2" charset="2"/>
              <a:buChar char="§"/>
            </a:pPr>
            <a:r>
              <a:rPr lang="en-US" sz="3000" dirty="0">
                <a:solidFill>
                  <a:srgbClr val="212429"/>
                </a:solidFill>
                <a:latin typeface="Glacial Indifference"/>
                <a:ea typeface="Glacial Indifference"/>
                <a:cs typeface="Glacial Indifference"/>
                <a:sym typeface="Glacial Indifference"/>
              </a:rPr>
              <a:t>Your Sac State email address listed on the CAF must be used when requesting via email</a:t>
            </a:r>
          </a:p>
          <a:p>
            <a:pPr marL="845786" lvl="1" indent="-362480">
              <a:buFont typeface="Wingdings" panose="05000000000000000000" pitchFamily="2" charset="2"/>
              <a:buChar char="§"/>
            </a:pPr>
            <a:endParaRPr lang="en-US" sz="3000" dirty="0">
              <a:solidFill>
                <a:srgbClr val="212429"/>
              </a:solidFill>
              <a:latin typeface="Glacial Indifference"/>
              <a:ea typeface="Glacial Indifference"/>
              <a:cs typeface="Glacial Indifference"/>
              <a:sym typeface="Glacial Indifference"/>
            </a:endParaRPr>
          </a:p>
          <a:p>
            <a:r>
              <a:rPr lang="en-US" sz="3000" dirty="0">
                <a:solidFill>
                  <a:srgbClr val="212429"/>
                </a:solidFill>
                <a:latin typeface="Glacial Indifference"/>
                <a:ea typeface="Glacial Indifference"/>
                <a:cs typeface="Glacial Indifference"/>
                <a:sym typeface="Glacial Indifference"/>
              </a:rPr>
              <a:t>-Your club account number is required for deposits and withdrawals.  The account number can be found on top-right of the approved CAF.</a:t>
            </a:r>
          </a:p>
          <a:p>
            <a:endParaRPr lang="en-US" sz="3000" dirty="0">
              <a:solidFill>
                <a:srgbClr val="212429"/>
              </a:solidFill>
              <a:latin typeface="Glacial Indifference"/>
              <a:ea typeface="Glacial Indifference"/>
              <a:cs typeface="Glacial Indifference"/>
              <a:sym typeface="Glacial Indifference"/>
            </a:endParaRPr>
          </a:p>
          <a:p>
            <a:r>
              <a:rPr lang="en-US" sz="3000" dirty="0">
                <a:solidFill>
                  <a:srgbClr val="212429"/>
                </a:solidFill>
                <a:latin typeface="Glacial Indifference"/>
                <a:ea typeface="Glacial Indifference"/>
                <a:cs typeface="Glacial Indifference"/>
                <a:sym typeface="Glacial Indifference"/>
              </a:rPr>
              <a:t>Now, Elvia Felix will take over to explain the ASI Grants available to your organization or club.</a:t>
            </a:r>
          </a:p>
          <a:p>
            <a:pPr defTabSz="966612">
              <a:defRPr/>
            </a:pPr>
            <a:endParaRPr lang="en-US" baseline="0" dirty="0"/>
          </a:p>
        </p:txBody>
      </p:sp>
      <p:sp>
        <p:nvSpPr>
          <p:cNvPr id="4" name="Slide Number Placeholder 3"/>
          <p:cNvSpPr>
            <a:spLocks noGrp="1"/>
          </p:cNvSpPr>
          <p:nvPr>
            <p:ph type="sldNum" sz="quarter" idx="10"/>
          </p:nvPr>
        </p:nvSpPr>
        <p:spPr/>
        <p:txBody>
          <a:bodyPr/>
          <a:lstStyle/>
          <a:p>
            <a:fld id="{C69719C4-61C5-4B7E-A35B-D5E73FA6802F}" type="slidenum">
              <a:rPr lang="en-US" smtClean="0"/>
              <a:t>15</a:t>
            </a:fld>
            <a:endParaRPr lang="en-US"/>
          </a:p>
        </p:txBody>
      </p:sp>
    </p:spTree>
    <p:extLst>
      <p:ext uri="{BB962C8B-B14F-4D97-AF65-F5344CB8AC3E}">
        <p14:creationId xmlns:p14="http://schemas.microsoft.com/office/powerpoint/2010/main" val="44297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EDBDA-0D42-EDA5-7197-A49405D41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E1947-0F7E-7511-5C09-3D9FB5D97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488E6-9693-C45B-339B-59010F5EDF03}"/>
              </a:ext>
            </a:extLst>
          </p:cNvPr>
          <p:cNvSpPr>
            <a:spLocks noGrp="1"/>
          </p:cNvSpPr>
          <p:nvPr>
            <p:ph type="body" idx="1"/>
          </p:nvPr>
        </p:nvSpPr>
        <p:spPr/>
        <p:txBody>
          <a:bodyPr/>
          <a:lstStyle/>
          <a:p>
            <a:r>
              <a:rPr lang="en-US" dirty="0"/>
              <a:t>We will briefly go over a few available grants awarded by ASI!</a:t>
            </a:r>
          </a:p>
          <a:p>
            <a:endParaRPr lang="en-US" dirty="0"/>
          </a:p>
          <a:p>
            <a:r>
              <a:rPr lang="en-US" dirty="0"/>
              <a:t>In a previous slide, we mentioned that by banking with us, your club can be eligible for a $800 grant from ASI, which is the Dollars for Organization and Club (DOC).</a:t>
            </a:r>
          </a:p>
          <a:p>
            <a:endParaRPr lang="en-US" dirty="0"/>
          </a:p>
          <a:p>
            <a:r>
              <a:rPr lang="en-US" dirty="0"/>
              <a:t>We also offer two travel grants, the National Conference Transportation Funds and the National Sports Competition Transportation Funds, to help support travel expenditures for mileage, gas, car rental, taxi, rideshare (Lyft, Uber), and bus, train and air travel.</a:t>
            </a:r>
          </a:p>
        </p:txBody>
      </p:sp>
      <p:sp>
        <p:nvSpPr>
          <p:cNvPr id="4" name="Slide Number Placeholder 3">
            <a:extLst>
              <a:ext uri="{FF2B5EF4-FFF2-40B4-BE49-F238E27FC236}">
                <a16:creationId xmlns:a16="http://schemas.microsoft.com/office/drawing/2014/main" id="{5DEF0634-6851-1383-394E-43B9F88192FD}"/>
              </a:ext>
            </a:extLst>
          </p:cNvPr>
          <p:cNvSpPr>
            <a:spLocks noGrp="1"/>
          </p:cNvSpPr>
          <p:nvPr>
            <p:ph type="sldNum" sz="quarter" idx="10"/>
          </p:nvPr>
        </p:nvSpPr>
        <p:spPr/>
        <p:txBody>
          <a:bodyPr/>
          <a:lstStyle/>
          <a:p>
            <a:fld id="{C69719C4-61C5-4B7E-A35B-D5E73FA6802F}" type="slidenum">
              <a:rPr lang="en-US" smtClean="0"/>
              <a:t>16</a:t>
            </a:fld>
            <a:endParaRPr lang="en-US"/>
          </a:p>
        </p:txBody>
      </p:sp>
    </p:spTree>
    <p:extLst>
      <p:ext uri="{BB962C8B-B14F-4D97-AF65-F5344CB8AC3E}">
        <p14:creationId xmlns:p14="http://schemas.microsoft.com/office/powerpoint/2010/main" val="2102530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E4685-635E-1134-3073-6AF22FF27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134087-7769-7DE1-5A24-84A0EB05C8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DB010-0DD1-F192-67AA-15FB45B29716}"/>
              </a:ext>
            </a:extLst>
          </p:cNvPr>
          <p:cNvSpPr>
            <a:spLocks noGrp="1"/>
          </p:cNvSpPr>
          <p:nvPr>
            <p:ph type="body" idx="1"/>
          </p:nvPr>
        </p:nvSpPr>
        <p:spPr/>
        <p:txBody>
          <a:bodyPr/>
          <a:lstStyle/>
          <a:p>
            <a:pPr indent="-264972"/>
            <a:r>
              <a:rPr lang="en-US" dirty="0"/>
              <a:t>The purpose for the Dollars for Organization and Club (DOC for short) grant is </a:t>
            </a:r>
            <a:r>
              <a:rPr lang="en-US" sz="3000" dirty="0">
                <a:latin typeface="Glacial Indifference" panose="020B0604020202020204" charset="0"/>
              </a:rPr>
              <a:t>to support Sac State students in their endeavors to increase the quality of campus life and learning.  ASI DOC funding reimburses organizations and clubs for money spent on events, food, promotion, conferences, and much more.</a:t>
            </a:r>
          </a:p>
          <a:p>
            <a:pPr indent="-264972"/>
            <a:endParaRPr lang="en-US" sz="3000" dirty="0">
              <a:latin typeface="Glacial Indifference" panose="020B0604020202020204" charset="0"/>
            </a:endParaRPr>
          </a:p>
          <a:p>
            <a:pPr indent="-264972"/>
            <a:r>
              <a:rPr lang="en-US" sz="3000" dirty="0">
                <a:latin typeface="Glacial Indifference" panose="020B0604020202020204" charset="0"/>
              </a:rPr>
              <a:t>-in the last academic year, ASI awarded the DOC fund grant to 222 organizations and clubs</a:t>
            </a:r>
          </a:p>
          <a:p>
            <a:pPr indent="-264972"/>
            <a:endParaRPr lang="en-US" sz="3000" dirty="0">
              <a:latin typeface="Glacial Indifference" panose="020B0604020202020204" charset="0"/>
            </a:endParaRPr>
          </a:p>
          <a:p>
            <a:pPr indent="-264972"/>
            <a:r>
              <a:rPr lang="en-US" sz="3000" dirty="0">
                <a:latin typeface="Glacial Indifference" panose="020B0604020202020204" charset="0"/>
              </a:rPr>
              <a:t>-the grant is on a first-come, first-served basis through May 31</a:t>
            </a:r>
            <a:r>
              <a:rPr lang="en-US" sz="3000" baseline="30000" dirty="0">
                <a:latin typeface="Glacial Indifference" panose="020B0604020202020204" charset="0"/>
              </a:rPr>
              <a:t>st</a:t>
            </a:r>
          </a:p>
          <a:p>
            <a:pPr indent="-264972"/>
            <a:endParaRPr lang="en-US" sz="3000" baseline="30000" dirty="0">
              <a:latin typeface="Glacial Indifference" panose="020B0604020202020204" charset="0"/>
            </a:endParaRPr>
          </a:p>
          <a:p>
            <a:pPr indent="-264972"/>
            <a:r>
              <a:rPr lang="en-US" sz="3000" baseline="30000" dirty="0">
                <a:latin typeface="Glacial Indifference" panose="020B0604020202020204" charset="0"/>
              </a:rPr>
              <a:t>-</a:t>
            </a:r>
            <a:r>
              <a:rPr lang="en-US" sz="3000" dirty="0">
                <a:latin typeface="Glacial Indifference" panose="020B0604020202020204" charset="0"/>
              </a:rPr>
              <a:t>please review the DOC Funding Guidelines on restrictions, such as:</a:t>
            </a:r>
          </a:p>
          <a:p>
            <a:pPr marL="701641" lvl="1" indent="-483306">
              <a:buFont typeface="Wingdings" panose="05000000000000000000" pitchFamily="2" charset="2"/>
              <a:buChar char="Ø"/>
            </a:pPr>
            <a:r>
              <a:rPr lang="en-US" sz="2500" dirty="0">
                <a:latin typeface="Glacial Indifference" panose="020B0604020202020204" charset="0"/>
              </a:rPr>
              <a:t>funded events and activities must be open to ALL Sacramento State students</a:t>
            </a:r>
          </a:p>
          <a:p>
            <a:pPr marL="701641" lvl="1" indent="-483306">
              <a:buFont typeface="Wingdings" panose="05000000000000000000" pitchFamily="2" charset="2"/>
              <a:buChar char="Ø"/>
            </a:pPr>
            <a:r>
              <a:rPr lang="en-US" sz="2500" dirty="0">
                <a:latin typeface="Glacial Indifference" panose="020B0604020202020204" charset="0"/>
              </a:rPr>
              <a:t>Items/events utilizing DOC funds cannot be resold or charged admission fees</a:t>
            </a:r>
          </a:p>
          <a:p>
            <a:pPr marL="701641" lvl="1" indent="-483306">
              <a:buFont typeface="Wingdings" panose="05000000000000000000" pitchFamily="2" charset="2"/>
              <a:buChar char="Ø"/>
            </a:pPr>
            <a:r>
              <a:rPr lang="en-US" sz="2500" dirty="0">
                <a:latin typeface="Glacial Indifference" panose="020B0604020202020204" charset="0"/>
              </a:rPr>
              <a:t>Cannot be used for honorariums, speaker fees, gifts, gift cards, random drawings, donations, etc.</a:t>
            </a:r>
          </a:p>
        </p:txBody>
      </p:sp>
      <p:sp>
        <p:nvSpPr>
          <p:cNvPr id="4" name="Slide Number Placeholder 3">
            <a:extLst>
              <a:ext uri="{FF2B5EF4-FFF2-40B4-BE49-F238E27FC236}">
                <a16:creationId xmlns:a16="http://schemas.microsoft.com/office/drawing/2014/main" id="{2A9DACA2-170C-B3CE-5B89-A3719746F80F}"/>
              </a:ext>
            </a:extLst>
          </p:cNvPr>
          <p:cNvSpPr>
            <a:spLocks noGrp="1"/>
          </p:cNvSpPr>
          <p:nvPr>
            <p:ph type="sldNum" sz="quarter" idx="10"/>
          </p:nvPr>
        </p:nvSpPr>
        <p:spPr/>
        <p:txBody>
          <a:bodyPr/>
          <a:lstStyle/>
          <a:p>
            <a:fld id="{C69719C4-61C5-4B7E-A35B-D5E73FA6802F}" type="slidenum">
              <a:rPr lang="en-US" smtClean="0"/>
              <a:t>17</a:t>
            </a:fld>
            <a:endParaRPr lang="en-US"/>
          </a:p>
        </p:txBody>
      </p:sp>
    </p:spTree>
    <p:extLst>
      <p:ext uri="{BB962C8B-B14F-4D97-AF65-F5344CB8AC3E}">
        <p14:creationId xmlns:p14="http://schemas.microsoft.com/office/powerpoint/2010/main" val="2256482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900FA-43AB-0C6C-B403-6DD84537F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24EFB-E389-49D1-E2EC-701E504E6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F0657-34EB-10FA-FCB4-175B0B237A1D}"/>
              </a:ext>
            </a:extLst>
          </p:cNvPr>
          <p:cNvSpPr>
            <a:spLocks noGrp="1"/>
          </p:cNvSpPr>
          <p:nvPr>
            <p:ph type="body" idx="1"/>
          </p:nvPr>
        </p:nvSpPr>
        <p:spPr/>
        <p:txBody>
          <a:bodyPr/>
          <a:lstStyle/>
          <a:p>
            <a:pPr indent="-264972"/>
            <a:r>
              <a:rPr lang="en-US" sz="3000" dirty="0">
                <a:latin typeface="Glacial Indifference" panose="020B0604020202020204" charset="0"/>
              </a:rPr>
              <a:t>-maximum accumulative allocation of $2,000 per club account within an academic year, with additional funding contingent upon the expenditure of at least $800 in previously awarded DOC monies</a:t>
            </a:r>
          </a:p>
          <a:p>
            <a:pPr indent="-264972"/>
            <a:endParaRPr lang="en-US" sz="3000" dirty="0">
              <a:latin typeface="Glacial Indifference" panose="020B0604020202020204" charset="0"/>
            </a:endParaRPr>
          </a:p>
          <a:p>
            <a:pPr indent="-264972"/>
            <a:r>
              <a:rPr lang="en-US" sz="3000" dirty="0">
                <a:latin typeface="Glacial Indifference" panose="020B0604020202020204" charset="0"/>
              </a:rPr>
              <a:t>-Essentially, upon approval of your CAF, we will review your club’s DOC account:</a:t>
            </a:r>
          </a:p>
          <a:p>
            <a:pPr lvl="1"/>
            <a:r>
              <a:rPr lang="en-US" sz="3000" dirty="0">
                <a:latin typeface="Glacial Indifference" panose="020B0604020202020204" charset="0"/>
              </a:rPr>
              <a:t>-If your DOC balance is $1,200 and less, the $800 grant will be transferred. </a:t>
            </a:r>
          </a:p>
          <a:p>
            <a:pPr lvl="1"/>
            <a:r>
              <a:rPr lang="en-US" sz="3000" dirty="0">
                <a:latin typeface="Glacial Indifference" panose="020B0604020202020204" charset="0"/>
              </a:rPr>
              <a:t>-If your DOC balance is $1,200.01 and more, we will not transfer the $800 grant until you use enough of your existing funds and reach $1,200 and less.   </a:t>
            </a:r>
            <a:r>
              <a:rPr lang="en-US" sz="1300" dirty="0"/>
              <a:t>Our team will review your DOC balance again at the end of every month for eligibility.</a:t>
            </a:r>
          </a:p>
          <a:p>
            <a:pPr lvl="1"/>
            <a:endParaRPr lang="en-US" sz="1300" dirty="0"/>
          </a:p>
          <a:p>
            <a:pPr defTabSz="966612">
              <a:defRPr/>
            </a:pPr>
            <a:r>
              <a:rPr lang="en-US" sz="1300" dirty="0">
                <a:latin typeface="Glacial Indifference" panose="020B0604020202020204" charset="0"/>
              </a:rPr>
              <a:t>-We highly encourage you to use your DOC funds (when eligible) before using your club funds!  If insufficient DOC funds are available, then club funds can be used to cover the remaining amount.</a:t>
            </a:r>
            <a:endParaRPr lang="en-US" sz="1300" dirty="0"/>
          </a:p>
          <a:p>
            <a:pPr lvl="1"/>
            <a:endParaRPr lang="en-US" sz="3000" dirty="0">
              <a:latin typeface="Glacial Indifference" panose="020B0604020202020204" charset="0"/>
            </a:endParaRPr>
          </a:p>
        </p:txBody>
      </p:sp>
      <p:sp>
        <p:nvSpPr>
          <p:cNvPr id="4" name="Slide Number Placeholder 3">
            <a:extLst>
              <a:ext uri="{FF2B5EF4-FFF2-40B4-BE49-F238E27FC236}">
                <a16:creationId xmlns:a16="http://schemas.microsoft.com/office/drawing/2014/main" id="{AB59EA0F-7245-17C8-A258-44B72F4F1E9C}"/>
              </a:ext>
            </a:extLst>
          </p:cNvPr>
          <p:cNvSpPr>
            <a:spLocks noGrp="1"/>
          </p:cNvSpPr>
          <p:nvPr>
            <p:ph type="sldNum" sz="quarter" idx="10"/>
          </p:nvPr>
        </p:nvSpPr>
        <p:spPr/>
        <p:txBody>
          <a:bodyPr/>
          <a:lstStyle/>
          <a:p>
            <a:fld id="{C69719C4-61C5-4B7E-A35B-D5E73FA6802F}" type="slidenum">
              <a:rPr lang="en-US" smtClean="0"/>
              <a:t>18</a:t>
            </a:fld>
            <a:endParaRPr lang="en-US"/>
          </a:p>
        </p:txBody>
      </p:sp>
    </p:spTree>
    <p:extLst>
      <p:ext uri="{BB962C8B-B14F-4D97-AF65-F5344CB8AC3E}">
        <p14:creationId xmlns:p14="http://schemas.microsoft.com/office/powerpoint/2010/main" val="2969841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05C5-09A0-7D6C-CA97-DEAA0A2B55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F2D18-AA89-A078-9712-AE0A4B563C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E3FE3E-C1F8-C375-3FFB-06FBCBC0841C}"/>
              </a:ext>
            </a:extLst>
          </p:cNvPr>
          <p:cNvSpPr>
            <a:spLocks noGrp="1"/>
          </p:cNvSpPr>
          <p:nvPr>
            <p:ph type="body" idx="1"/>
          </p:nvPr>
        </p:nvSpPr>
        <p:spPr/>
        <p:txBody>
          <a:bodyPr/>
          <a:lstStyle/>
          <a:p>
            <a:r>
              <a:rPr lang="en-US" dirty="0"/>
              <a:t>ASI offers two travel-related grants, one of which is the National Conference Transportation Fund.</a:t>
            </a:r>
          </a:p>
          <a:p>
            <a:endParaRPr lang="en-US" dirty="0"/>
          </a:p>
          <a:p>
            <a:r>
              <a:rPr lang="en-US" dirty="0"/>
              <a:t>The purpose is to support clubs and orgs in managing travel expenses for attending National Conferences.  </a:t>
            </a:r>
          </a:p>
          <a:p>
            <a:endParaRPr lang="en-US" dirty="0"/>
          </a:p>
          <a:p>
            <a:r>
              <a:rPr lang="en-US" dirty="0"/>
              <a:t>Some things to know:</a:t>
            </a:r>
            <a:endParaRPr lang="en-US" sz="1300" dirty="0">
              <a:latin typeface="Glacial Indifference" panose="020B0604020202020204" charset="0"/>
            </a:endParaRPr>
          </a:p>
          <a:p>
            <a:pPr marL="218334" indent="-483306">
              <a:buFont typeface="Wingdings" panose="05000000000000000000" pitchFamily="2" charset="2"/>
              <a:buChar char="Ø"/>
            </a:pPr>
            <a:r>
              <a:rPr lang="en-US" sz="3000" dirty="0">
                <a:latin typeface="Glacial Indifference" panose="020B0604020202020204" charset="0"/>
              </a:rPr>
              <a:t>First-come, first-served basis</a:t>
            </a:r>
            <a:endParaRPr lang="en-US" sz="3000" u="sng" dirty="0">
              <a:latin typeface="Glacial Indifference" panose="020B0604020202020204" charset="0"/>
            </a:endParaRPr>
          </a:p>
          <a:p>
            <a:pPr marL="218334" indent="-483306">
              <a:buFont typeface="Wingdings" panose="05000000000000000000" pitchFamily="2" charset="2"/>
              <a:buChar char="Ø"/>
            </a:pPr>
            <a:r>
              <a:rPr lang="en-US" sz="3000" dirty="0">
                <a:latin typeface="Glacial Indifference" panose="020B0604020202020204" charset="0"/>
              </a:rPr>
              <a:t>Clubs and organizations must be attending a National Conference to apply</a:t>
            </a:r>
          </a:p>
          <a:p>
            <a:pPr marL="218334" indent="-483306">
              <a:buFont typeface="Wingdings" panose="05000000000000000000" pitchFamily="2" charset="2"/>
              <a:buChar char="Ø"/>
            </a:pPr>
            <a:r>
              <a:rPr lang="en-US" sz="3000" dirty="0">
                <a:latin typeface="Glacial Indifference" panose="020B0604020202020204" charset="0"/>
              </a:rPr>
              <a:t>Each applicant may receive a maximum of up to $1,000 per club/org, depending on the location of the conference</a:t>
            </a:r>
          </a:p>
          <a:p>
            <a:pPr marL="218334" indent="-483306">
              <a:buFont typeface="Wingdings" panose="05000000000000000000" pitchFamily="2" charset="2"/>
              <a:buChar char="Ø"/>
            </a:pPr>
            <a:r>
              <a:rPr lang="en-US" sz="3000" dirty="0">
                <a:latin typeface="Glacial Indifference" panose="020B0604020202020204" charset="0"/>
              </a:rPr>
              <a:t>Only direct travel expenditures related to transportation will be funded</a:t>
            </a:r>
          </a:p>
          <a:p>
            <a:pPr marL="218334" indent="-483306">
              <a:buFont typeface="Wingdings" panose="05000000000000000000" pitchFamily="2" charset="2"/>
              <a:buChar char="Ø"/>
            </a:pPr>
            <a:r>
              <a:rPr lang="en-US" sz="3000" dirty="0">
                <a:latin typeface="Glacial Indifference" panose="020B0604020202020204" charset="0"/>
              </a:rPr>
              <a:t>Application and receipts must be submitted no later than four weeks after the event</a:t>
            </a:r>
          </a:p>
          <a:p>
            <a:pPr marL="218334" indent="-483306">
              <a:buFont typeface="Wingdings" panose="05000000000000000000" pitchFamily="2" charset="2"/>
              <a:buChar char="Ø"/>
            </a:pPr>
            <a:r>
              <a:rPr lang="en-US" sz="3000" dirty="0">
                <a:latin typeface="Glacial Indifference" panose="020B0604020202020204" charset="0"/>
              </a:rPr>
              <a:t>Club/org receiving money from this fund is not eligible to receive money from any other ASI Travel Fund for the same event</a:t>
            </a:r>
          </a:p>
          <a:p>
            <a:pPr marL="218334" indent="-483306">
              <a:buFont typeface="Wingdings" panose="05000000000000000000" pitchFamily="2" charset="2"/>
              <a:buChar char="Ø"/>
            </a:pPr>
            <a:r>
              <a:rPr lang="en-US" sz="3000" dirty="0">
                <a:latin typeface="Glacial Indifference" panose="020B0604020202020204" charset="0"/>
              </a:rPr>
              <a:t>If your club/org is awarded the grant, the award will be transferred to your club account soon after the approval; you will need to submit a check request for the reimbursement</a:t>
            </a:r>
          </a:p>
          <a:p>
            <a:endParaRPr lang="en-US" dirty="0"/>
          </a:p>
        </p:txBody>
      </p:sp>
      <p:sp>
        <p:nvSpPr>
          <p:cNvPr id="4" name="Slide Number Placeholder 3">
            <a:extLst>
              <a:ext uri="{FF2B5EF4-FFF2-40B4-BE49-F238E27FC236}">
                <a16:creationId xmlns:a16="http://schemas.microsoft.com/office/drawing/2014/main" id="{8B85C416-ABDE-99B9-92A2-E7B05D46F1BE}"/>
              </a:ext>
            </a:extLst>
          </p:cNvPr>
          <p:cNvSpPr>
            <a:spLocks noGrp="1"/>
          </p:cNvSpPr>
          <p:nvPr>
            <p:ph type="sldNum" sz="quarter" idx="10"/>
          </p:nvPr>
        </p:nvSpPr>
        <p:spPr/>
        <p:txBody>
          <a:bodyPr/>
          <a:lstStyle/>
          <a:p>
            <a:fld id="{C69719C4-61C5-4B7E-A35B-D5E73FA6802F}" type="slidenum">
              <a:rPr lang="en-US" smtClean="0"/>
              <a:t>19</a:t>
            </a:fld>
            <a:endParaRPr lang="en-US"/>
          </a:p>
        </p:txBody>
      </p:sp>
    </p:spTree>
    <p:extLst>
      <p:ext uri="{BB962C8B-B14F-4D97-AF65-F5344CB8AC3E}">
        <p14:creationId xmlns:p14="http://schemas.microsoft.com/office/powerpoint/2010/main" val="64186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4EFD1-D9FF-F746-92FE-FE09A1B66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9343C-A995-22AB-9832-9315E0C0FE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7FD87-D629-923F-8D27-BBE1FBC067FF}"/>
              </a:ext>
            </a:extLst>
          </p:cNvPr>
          <p:cNvSpPr>
            <a:spLocks noGrp="1"/>
          </p:cNvSpPr>
          <p:nvPr>
            <p:ph type="body" idx="1"/>
          </p:nvPr>
        </p:nvSpPr>
        <p:spPr/>
        <p:txBody>
          <a:bodyPr/>
          <a:lstStyle/>
          <a:p>
            <a:r>
              <a:rPr lang="en-US" sz="2500" dirty="0"/>
              <a:t>During this session, we will go over a few topics:</a:t>
            </a:r>
          </a:p>
          <a:p>
            <a:r>
              <a:rPr lang="en-US" sz="2500" dirty="0"/>
              <a:t>-what is ASI? </a:t>
            </a:r>
          </a:p>
          <a:p>
            <a:r>
              <a:rPr lang="en-US" sz="2500" dirty="0"/>
              <a:t>-what do we have to do with your student orgs and clubs</a:t>
            </a:r>
          </a:p>
          <a:p>
            <a:r>
              <a:rPr lang="en-US" sz="2500" dirty="0"/>
              <a:t>-how you can bank with us and access the funds in your club account for payments and reimbursements</a:t>
            </a:r>
          </a:p>
          <a:p>
            <a:r>
              <a:rPr lang="en-US" sz="2500" dirty="0"/>
              <a:t>-how to access and complete the Club Accounting Form (CAF)</a:t>
            </a:r>
          </a:p>
          <a:p>
            <a:r>
              <a:rPr lang="en-US" sz="2500" dirty="0"/>
              <a:t>-we will share a few ASI Grants available to you</a:t>
            </a:r>
          </a:p>
          <a:p>
            <a:r>
              <a:rPr lang="en-US" sz="2500" dirty="0"/>
              <a:t>-ASI Student Shop services </a:t>
            </a:r>
          </a:p>
          <a:p>
            <a:r>
              <a:rPr lang="en-US" sz="2500" dirty="0"/>
              <a:t>-then we will do a quick walkthrough on how to submit three different types of check requests</a:t>
            </a:r>
          </a:p>
          <a:p>
            <a:r>
              <a:rPr lang="en-US" sz="2500" dirty="0"/>
              <a:t>-provide information on how you can contact us with any questions</a:t>
            </a:r>
          </a:p>
          <a:p>
            <a:r>
              <a:rPr lang="en-US" sz="2500" dirty="0"/>
              <a:t>-finally, we will open the floor to answer any questions you may have for us</a:t>
            </a:r>
          </a:p>
          <a:p>
            <a:endParaRPr lang="en-US" sz="2500" dirty="0"/>
          </a:p>
        </p:txBody>
      </p:sp>
      <p:sp>
        <p:nvSpPr>
          <p:cNvPr id="4" name="Slide Number Placeholder 3">
            <a:extLst>
              <a:ext uri="{FF2B5EF4-FFF2-40B4-BE49-F238E27FC236}">
                <a16:creationId xmlns:a16="http://schemas.microsoft.com/office/drawing/2014/main" id="{B48C0E2F-F77A-5690-F48A-A3DA063C52C5}"/>
              </a:ext>
            </a:extLst>
          </p:cNvPr>
          <p:cNvSpPr>
            <a:spLocks noGrp="1"/>
          </p:cNvSpPr>
          <p:nvPr>
            <p:ph type="sldNum" sz="quarter" idx="10"/>
          </p:nvPr>
        </p:nvSpPr>
        <p:spPr/>
        <p:txBody>
          <a:bodyPr/>
          <a:lstStyle/>
          <a:p>
            <a:fld id="{C69719C4-61C5-4B7E-A35B-D5E73FA6802F}" type="slidenum">
              <a:rPr lang="en-US" smtClean="0"/>
              <a:t>2</a:t>
            </a:fld>
            <a:endParaRPr lang="en-US"/>
          </a:p>
        </p:txBody>
      </p:sp>
    </p:spTree>
    <p:extLst>
      <p:ext uri="{BB962C8B-B14F-4D97-AF65-F5344CB8AC3E}">
        <p14:creationId xmlns:p14="http://schemas.microsoft.com/office/powerpoint/2010/main" val="190780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4E13A-4A80-231F-455E-78B16B418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9ABC6D-9803-440F-E631-877E668745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4D475-D78A-34C4-B5D7-DFB8C931FBEF}"/>
              </a:ext>
            </a:extLst>
          </p:cNvPr>
          <p:cNvSpPr>
            <a:spLocks noGrp="1"/>
          </p:cNvSpPr>
          <p:nvPr>
            <p:ph type="body" idx="1"/>
          </p:nvPr>
        </p:nvSpPr>
        <p:spPr/>
        <p:txBody>
          <a:bodyPr/>
          <a:lstStyle/>
          <a:p>
            <a:r>
              <a:rPr lang="en-US" dirty="0"/>
              <a:t>The other travel-related grant is the National Sports Competition Transportation Fund.</a:t>
            </a:r>
          </a:p>
          <a:p>
            <a:endParaRPr lang="en-US" dirty="0"/>
          </a:p>
          <a:p>
            <a:r>
              <a:rPr lang="en-US" dirty="0"/>
              <a:t>The purpose is to support clubs and orgs in managing travel expenses for those qualifying for a National Sports Competition.</a:t>
            </a:r>
          </a:p>
          <a:p>
            <a:endParaRPr lang="en-US" dirty="0"/>
          </a:p>
          <a:p>
            <a:r>
              <a:rPr lang="en-US" dirty="0"/>
              <a:t>Some things to know:</a:t>
            </a:r>
          </a:p>
          <a:p>
            <a:pPr marL="218334" indent="-483306">
              <a:buFont typeface="Wingdings" panose="05000000000000000000" pitchFamily="2" charset="2"/>
              <a:buChar char="Ø"/>
            </a:pPr>
            <a:r>
              <a:rPr lang="en-US" sz="3000" dirty="0">
                <a:latin typeface="Glacial Indifference" panose="020B0604020202020204" charset="0"/>
              </a:rPr>
              <a:t>First-come, first-served basis</a:t>
            </a:r>
          </a:p>
          <a:p>
            <a:pPr marL="218334" indent="-483306">
              <a:buFont typeface="Wingdings" panose="05000000000000000000" pitchFamily="2" charset="2"/>
              <a:buChar char="Ø"/>
            </a:pPr>
            <a:r>
              <a:rPr lang="en-US" sz="3000" dirty="0">
                <a:latin typeface="Glacial Indifference" panose="020B0604020202020204" charset="0"/>
              </a:rPr>
              <a:t>Clubs and organizations must qualify for a National Sports Competition before applying for the grant or the SO&amp;L advisor can attest that the competition is the highest level within the sport.</a:t>
            </a:r>
          </a:p>
          <a:p>
            <a:pPr marL="218334" indent="-483306">
              <a:buFont typeface="Wingdings" panose="05000000000000000000" pitchFamily="2" charset="2"/>
              <a:buChar char="Ø"/>
            </a:pPr>
            <a:r>
              <a:rPr lang="en-US" sz="3000" dirty="0">
                <a:latin typeface="Glacial Indifference" panose="020B0604020202020204" charset="0"/>
              </a:rPr>
              <a:t>Each applicant may receive a maximum of up to $1,000 per club/org, depending on the location of the competition</a:t>
            </a:r>
          </a:p>
          <a:p>
            <a:pPr marL="218334" indent="-483306">
              <a:buFont typeface="Wingdings" panose="05000000000000000000" pitchFamily="2" charset="2"/>
              <a:buChar char="Ø"/>
            </a:pPr>
            <a:r>
              <a:rPr lang="en-US" sz="3000" dirty="0">
                <a:latin typeface="Glacial Indifference" panose="020B0604020202020204" charset="0"/>
              </a:rPr>
              <a:t>Only direct travel expenditures related to transportation will be funded</a:t>
            </a:r>
          </a:p>
          <a:p>
            <a:pPr marL="218334" indent="-483306">
              <a:buFont typeface="Wingdings" panose="05000000000000000000" pitchFamily="2" charset="2"/>
              <a:buChar char="Ø"/>
            </a:pPr>
            <a:r>
              <a:rPr lang="en-US" sz="3000" dirty="0">
                <a:latin typeface="Glacial Indifference" panose="020B0604020202020204" charset="0"/>
              </a:rPr>
              <a:t>Application and receipts must be submitted no later than four weeks after the event</a:t>
            </a:r>
          </a:p>
          <a:p>
            <a:pPr marL="218334" indent="-483306">
              <a:buFont typeface="Wingdings" panose="05000000000000000000" pitchFamily="2" charset="2"/>
              <a:buChar char="Ø"/>
            </a:pPr>
            <a:r>
              <a:rPr lang="en-US" sz="3000" dirty="0">
                <a:latin typeface="Glacial Indifference" panose="020B0604020202020204" charset="0"/>
              </a:rPr>
              <a:t>If your club/org is awarded the grant, the award will be transferred to your club account soon after the approval; you will need to submit a check request for the reimbursement</a:t>
            </a:r>
          </a:p>
        </p:txBody>
      </p:sp>
      <p:sp>
        <p:nvSpPr>
          <p:cNvPr id="4" name="Slide Number Placeholder 3">
            <a:extLst>
              <a:ext uri="{FF2B5EF4-FFF2-40B4-BE49-F238E27FC236}">
                <a16:creationId xmlns:a16="http://schemas.microsoft.com/office/drawing/2014/main" id="{86A1F794-BE31-7213-1C18-B9F5F320010E}"/>
              </a:ext>
            </a:extLst>
          </p:cNvPr>
          <p:cNvSpPr>
            <a:spLocks noGrp="1"/>
          </p:cNvSpPr>
          <p:nvPr>
            <p:ph type="sldNum" sz="quarter" idx="10"/>
          </p:nvPr>
        </p:nvSpPr>
        <p:spPr/>
        <p:txBody>
          <a:bodyPr/>
          <a:lstStyle/>
          <a:p>
            <a:fld id="{C69719C4-61C5-4B7E-A35B-D5E73FA6802F}" type="slidenum">
              <a:rPr lang="en-US" smtClean="0"/>
              <a:t>20</a:t>
            </a:fld>
            <a:endParaRPr lang="en-US"/>
          </a:p>
        </p:txBody>
      </p:sp>
    </p:spTree>
    <p:extLst>
      <p:ext uri="{BB962C8B-B14F-4D97-AF65-F5344CB8AC3E}">
        <p14:creationId xmlns:p14="http://schemas.microsoft.com/office/powerpoint/2010/main" val="778835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000" dirty="0">
                <a:latin typeface="Glacial Indifference" panose="020B0604020202020204" charset="0"/>
              </a:rPr>
              <a:t>Now we will move onto deposits and how to “withdraw” from your club account.</a:t>
            </a:r>
          </a:p>
          <a:p>
            <a:endParaRPr lang="en-US" sz="3000" b="1" dirty="0">
              <a:latin typeface="Glacial Indifference" panose="020B0604020202020204" charset="0"/>
            </a:endParaRPr>
          </a:p>
          <a:p>
            <a:r>
              <a:rPr lang="en-US" sz="3000" b="1" dirty="0">
                <a:latin typeface="Glacial Indifference" panose="020B0604020202020204" charset="0"/>
              </a:rPr>
              <a:t>Visit the Student Shop on the 3</a:t>
            </a:r>
            <a:r>
              <a:rPr lang="en-US" sz="3000" b="1" baseline="30000" dirty="0">
                <a:latin typeface="Glacial Indifference" panose="020B0604020202020204" charset="0"/>
              </a:rPr>
              <a:t>rd</a:t>
            </a:r>
            <a:r>
              <a:rPr lang="en-US" sz="3000" b="1" dirty="0">
                <a:latin typeface="Glacial Indifference" panose="020B0604020202020204" charset="0"/>
              </a:rPr>
              <a:t> floor of the University Union to:</a:t>
            </a:r>
          </a:p>
          <a:p>
            <a:pPr marL="483306" indent="-483306">
              <a:buFont typeface="Wingdings" panose="05000000000000000000" pitchFamily="2" charset="2"/>
              <a:buChar char="Ø"/>
            </a:pPr>
            <a:r>
              <a:rPr lang="en-US" sz="3000" dirty="0">
                <a:latin typeface="Glacial Indifference" panose="020B0604020202020204" charset="0"/>
              </a:rPr>
              <a:t>make deposits</a:t>
            </a:r>
          </a:p>
          <a:p>
            <a:pPr marL="483306" indent="-483306">
              <a:buFont typeface="Wingdings" panose="05000000000000000000" pitchFamily="2" charset="2"/>
              <a:buChar char="Ø"/>
            </a:pPr>
            <a:r>
              <a:rPr lang="en-US" sz="3000" dirty="0">
                <a:latin typeface="Glacial Indifference" panose="020B0604020202020204" charset="0"/>
              </a:rPr>
              <a:t>pay for Union/WELL/Games Room invoices</a:t>
            </a:r>
          </a:p>
          <a:p>
            <a:pPr marL="483306" indent="-483306">
              <a:buFont typeface="Wingdings" panose="05000000000000000000" pitchFamily="2" charset="2"/>
              <a:buChar char="Ø"/>
            </a:pPr>
            <a:r>
              <a:rPr lang="en-US" sz="3000" dirty="0">
                <a:latin typeface="Glacial Indifference" panose="020B0604020202020204" charset="0"/>
              </a:rPr>
              <a:t>purchase regalia for graduating club members (ask about options to customize stoles)</a:t>
            </a:r>
          </a:p>
          <a:p>
            <a:pPr marL="483306" indent="-483306">
              <a:buFont typeface="Wingdings" panose="05000000000000000000" pitchFamily="2" charset="2"/>
              <a:buChar char="Ø"/>
            </a:pPr>
            <a:r>
              <a:rPr lang="en-US" sz="3000" dirty="0">
                <a:latin typeface="Glacial Indifference" panose="020B0604020202020204" charset="0"/>
              </a:rPr>
              <a:t>request a cash box for your event in advance</a:t>
            </a:r>
          </a:p>
          <a:p>
            <a:pPr lvl="1"/>
            <a:r>
              <a:rPr lang="en-US" sz="3000" dirty="0">
                <a:latin typeface="Glacial Indifference" panose="020B0604020202020204" charset="0"/>
              </a:rPr>
              <a:t>Note: cash boxes will not be given out the same day, no exceptions</a:t>
            </a:r>
          </a:p>
          <a:p>
            <a:endParaRPr lang="en-US" strike="noStrike" dirty="0"/>
          </a:p>
        </p:txBody>
      </p:sp>
      <p:sp>
        <p:nvSpPr>
          <p:cNvPr id="4" name="Slide Number Placeholder 3"/>
          <p:cNvSpPr>
            <a:spLocks noGrp="1"/>
          </p:cNvSpPr>
          <p:nvPr>
            <p:ph type="sldNum" sz="quarter" idx="10"/>
          </p:nvPr>
        </p:nvSpPr>
        <p:spPr/>
        <p:txBody>
          <a:bodyPr/>
          <a:lstStyle/>
          <a:p>
            <a:fld id="{C69719C4-61C5-4B7E-A35B-D5E73FA6802F}" type="slidenum">
              <a:rPr lang="en-US" smtClean="0"/>
              <a:t>21</a:t>
            </a:fld>
            <a:endParaRPr lang="en-US"/>
          </a:p>
        </p:txBody>
      </p:sp>
    </p:spTree>
    <p:extLst>
      <p:ext uri="{BB962C8B-B14F-4D97-AF65-F5344CB8AC3E}">
        <p14:creationId xmlns:p14="http://schemas.microsoft.com/office/powerpoint/2010/main" val="4158182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43469">
              <a:buFont typeface="Arial"/>
              <a:buChar char="•"/>
            </a:pPr>
            <a:r>
              <a:rPr lang="en-US" sz="3000" dirty="0">
                <a:solidFill>
                  <a:srgbClr val="212429"/>
                </a:solidFill>
                <a:latin typeface="Glacial Indifference"/>
                <a:ea typeface="Glacial Indifference"/>
                <a:cs typeface="Glacial Indifference"/>
                <a:sym typeface="Glacial Indifference"/>
              </a:rPr>
              <a:t>Online deposits are not available at the moment.</a:t>
            </a:r>
          </a:p>
          <a:p>
            <a:pPr indent="-243469">
              <a:buFont typeface="Arial"/>
              <a:buChar char="•"/>
            </a:pPr>
            <a:endParaRPr lang="en-US" sz="3000" dirty="0">
              <a:solidFill>
                <a:srgbClr val="212429"/>
              </a:solidFill>
              <a:latin typeface="Glacial Indifference"/>
              <a:ea typeface="Glacial Indifference"/>
              <a:cs typeface="Glacial Indifference"/>
              <a:sym typeface="Glacial Indifference"/>
            </a:endParaRPr>
          </a:p>
          <a:p>
            <a:pPr indent="-243469">
              <a:buFont typeface="Arial"/>
              <a:buChar char="•"/>
            </a:pPr>
            <a:r>
              <a:rPr lang="en-US" sz="3000" dirty="0">
                <a:solidFill>
                  <a:srgbClr val="212429"/>
                </a:solidFill>
                <a:latin typeface="Glacial Indifference"/>
                <a:ea typeface="Glacial Indifference"/>
                <a:cs typeface="Glacial Indifference"/>
                <a:sym typeface="Glacial Indifference"/>
              </a:rPr>
              <a:t>Only cash and checks are accepted for deposits.</a:t>
            </a:r>
          </a:p>
          <a:p>
            <a:pPr indent="-243469">
              <a:buFont typeface="Arial"/>
              <a:buChar char="•"/>
            </a:pPr>
            <a:endParaRPr lang="en-US" sz="3000" dirty="0">
              <a:solidFill>
                <a:srgbClr val="212429"/>
              </a:solidFill>
              <a:latin typeface="Glacial Indifference"/>
              <a:ea typeface="Glacial Indifference"/>
              <a:cs typeface="Glacial Indifference"/>
              <a:sym typeface="Glacial Indifference"/>
            </a:endParaRPr>
          </a:p>
          <a:p>
            <a:pPr indent="-243469">
              <a:buFont typeface="Arial"/>
              <a:buChar char="•"/>
            </a:pPr>
            <a:r>
              <a:rPr lang="en-US" sz="3000" dirty="0">
                <a:solidFill>
                  <a:srgbClr val="212429"/>
                </a:solidFill>
                <a:latin typeface="Glacial Indifference"/>
                <a:ea typeface="Glacial Indifference"/>
                <a:cs typeface="Glacial Indifference"/>
                <a:sym typeface="Glacial Indifference"/>
              </a:rPr>
              <a:t>Any person can deposit funds into the account.  They need the club/organization name, their Sac State </a:t>
            </a:r>
            <a:r>
              <a:rPr lang="en-US" sz="3000" dirty="0" err="1">
                <a:solidFill>
                  <a:srgbClr val="212429"/>
                </a:solidFill>
                <a:latin typeface="Glacial Indifference"/>
                <a:ea typeface="Glacial Indifference"/>
                <a:cs typeface="Glacial Indifference"/>
                <a:sym typeface="Glacial Indifference"/>
              </a:rPr>
              <a:t>OneCard</a:t>
            </a:r>
            <a:r>
              <a:rPr lang="en-US" sz="3000" dirty="0">
                <a:solidFill>
                  <a:srgbClr val="212429"/>
                </a:solidFill>
                <a:latin typeface="Glacial Indifference"/>
                <a:ea typeface="Glacial Indifference"/>
                <a:cs typeface="Glacial Indifference"/>
                <a:sym typeface="Glacial Indifference"/>
              </a:rPr>
              <a:t>, and to fill out a </a:t>
            </a:r>
            <a:r>
              <a:rPr lang="en-US" sz="3000" dirty="0">
                <a:solidFill>
                  <a:srgbClr val="0070C0"/>
                </a:solidFill>
                <a:latin typeface="Glacial Indifference"/>
                <a:ea typeface="Glacial Indifference"/>
                <a:cs typeface="Glacial Indifference"/>
                <a:sym typeface="Glacial Indifference"/>
                <a:hlinkClick r:id="rId3">
                  <a:extLst>
                    <a:ext uri="{A12FA001-AC4F-418D-AE19-62706E023703}">
                      <ahyp:hlinkClr xmlns:ahyp="http://schemas.microsoft.com/office/drawing/2018/hyperlinkcolor" val="tx"/>
                    </a:ext>
                  </a:extLst>
                </a:hlinkClick>
              </a:rPr>
              <a:t>Club Deposit Sheet</a:t>
            </a:r>
            <a:r>
              <a:rPr lang="en-US" sz="3000" dirty="0">
                <a:solidFill>
                  <a:srgbClr val="212429"/>
                </a:solidFill>
                <a:latin typeface="Glacial Indifference"/>
                <a:ea typeface="Glacial Indifference"/>
                <a:cs typeface="Glacial Indifference"/>
                <a:sym typeface="Glacial Indifference"/>
              </a:rPr>
              <a:t>.</a:t>
            </a:r>
          </a:p>
          <a:p>
            <a:pPr marL="479674" lvl="1" indent="-239837">
              <a:buFont typeface="Arial"/>
              <a:buChar char="•"/>
            </a:pPr>
            <a:r>
              <a:rPr lang="en-US" sz="3000" dirty="0">
                <a:solidFill>
                  <a:srgbClr val="212429"/>
                </a:solidFill>
                <a:latin typeface="Glacial Indifference"/>
                <a:ea typeface="Glacial Indifference"/>
                <a:cs typeface="Glacial Indifference"/>
                <a:sym typeface="Glacial Indifference"/>
              </a:rPr>
              <a:t>For tips to make your transaction easier and faster, please visit the following website: </a:t>
            </a:r>
            <a:r>
              <a:rPr lang="en-US" sz="3000" dirty="0">
                <a:solidFill>
                  <a:srgbClr val="0070C0"/>
                </a:solidFill>
                <a:latin typeface="Glacial Indifference"/>
                <a:ea typeface="Glacial Indifference"/>
                <a:cs typeface="Glacial Indifference"/>
                <a:sym typeface="Glacial Indifference"/>
                <a:hlinkClick r:id="rId4">
                  <a:extLst>
                    <a:ext uri="{A12FA001-AC4F-418D-AE19-62706E023703}">
                      <ahyp:hlinkClr xmlns:ahyp="http://schemas.microsoft.com/office/drawing/2018/hyperlinkcolor" val="tx"/>
                    </a:ext>
                  </a:extLst>
                </a:hlinkClick>
              </a:rPr>
              <a:t>www.asi.csus.edu/post/club-deposits</a:t>
            </a:r>
            <a:endParaRPr lang="en-US" sz="3000" dirty="0">
              <a:solidFill>
                <a:srgbClr val="0070C0"/>
              </a:solidFill>
              <a:latin typeface="Glacial Indifference"/>
              <a:ea typeface="Glacial Indifference"/>
              <a:cs typeface="Glacial Indifference"/>
              <a:sym typeface="Glacial Indifference"/>
            </a:endParaRPr>
          </a:p>
          <a:p>
            <a:pPr marL="479674" lvl="1" indent="-239837">
              <a:buFont typeface="Arial"/>
              <a:buChar char="•"/>
            </a:pPr>
            <a:endParaRPr lang="en-US" sz="3000" dirty="0">
              <a:solidFill>
                <a:srgbClr val="0070C0"/>
              </a:solidFill>
              <a:latin typeface="Glacial Indifference"/>
              <a:ea typeface="Glacial Indifference"/>
              <a:cs typeface="Glacial Indifference"/>
              <a:sym typeface="Glacial Indifference"/>
            </a:endParaRPr>
          </a:p>
          <a:p>
            <a:pPr indent="-243469" defTabSz="966612">
              <a:buFont typeface="Arial"/>
              <a:buChar char="•"/>
              <a:defRPr/>
            </a:pPr>
            <a:r>
              <a:rPr lang="en-US" sz="3000" dirty="0">
                <a:solidFill>
                  <a:srgbClr val="212429"/>
                </a:solidFill>
                <a:latin typeface="Glacial Indifference"/>
                <a:ea typeface="Glacial Indifference"/>
                <a:cs typeface="Glacial Indifference"/>
                <a:sym typeface="Glacial Indifference"/>
              </a:rPr>
              <a:t>Union &amp; WELL Invoices can also be paid at the ASI Student Shop.  These invoices can be facility room rentals at Union or The WELL, Games Room rental, Fitness instructors at the WELL, etc.  These can be paid with a debit card, credit card, or a check</a:t>
            </a:r>
          </a:p>
          <a:p>
            <a:pPr defTabSz="966612">
              <a:defRPr/>
            </a:pPr>
            <a:endParaRPr lang="en-US" sz="1300" dirty="0">
              <a:solidFill>
                <a:srgbClr val="212429"/>
              </a:solidFill>
              <a:latin typeface="Glacial Indifference"/>
              <a:ea typeface="Glacial Indifference"/>
              <a:cs typeface="Glacial Indifference"/>
              <a:sym typeface="Glacial Indifference"/>
            </a:endParaRPr>
          </a:p>
          <a:p>
            <a:pPr marL="181240" indent="-181240" defTabSz="966612">
              <a:buFont typeface="Arial" panose="020B0604020202020204" pitchFamily="34" charset="0"/>
              <a:buChar char="•"/>
              <a:defRPr/>
            </a:pPr>
            <a:r>
              <a:rPr lang="en-US" sz="1300" dirty="0">
                <a:solidFill>
                  <a:srgbClr val="212429"/>
                </a:solidFill>
                <a:latin typeface="Glacial Indifference"/>
                <a:ea typeface="Glacial Indifference"/>
                <a:cs typeface="Glacial Indifference"/>
                <a:sym typeface="Glacial Indifference"/>
              </a:rPr>
              <a:t>Deposits can be made during normal business hours</a:t>
            </a:r>
          </a:p>
          <a:p>
            <a:endParaRPr lang="en-US" strike="noStrike" dirty="0"/>
          </a:p>
        </p:txBody>
      </p:sp>
      <p:sp>
        <p:nvSpPr>
          <p:cNvPr id="4" name="Slide Number Placeholder 3"/>
          <p:cNvSpPr>
            <a:spLocks noGrp="1"/>
          </p:cNvSpPr>
          <p:nvPr>
            <p:ph type="sldNum" sz="quarter" idx="10"/>
          </p:nvPr>
        </p:nvSpPr>
        <p:spPr/>
        <p:txBody>
          <a:bodyPr/>
          <a:lstStyle/>
          <a:p>
            <a:fld id="{C69719C4-61C5-4B7E-A35B-D5E73FA6802F}" type="slidenum">
              <a:rPr lang="en-US" smtClean="0"/>
              <a:t>22</a:t>
            </a:fld>
            <a:endParaRPr lang="en-US"/>
          </a:p>
        </p:txBody>
      </p:sp>
    </p:spTree>
    <p:extLst>
      <p:ext uri="{BB962C8B-B14F-4D97-AF65-F5344CB8AC3E}">
        <p14:creationId xmlns:p14="http://schemas.microsoft.com/office/powerpoint/2010/main" val="125573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64972"/>
            <a:r>
              <a:rPr lang="en-US" sz="3000" dirty="0">
                <a:solidFill>
                  <a:srgbClr val="212429"/>
                </a:solidFill>
                <a:latin typeface="Glacial Indifference" panose="020B0604020202020204" charset="0"/>
                <a:ea typeface="Glacial Indifference"/>
                <a:cs typeface="Glacial Indifference"/>
                <a:sym typeface="Glacial Indifference"/>
              </a:rPr>
              <a:t>-All clubs’ funds are “rolled-up” into ASI’s checking account, so clubs do not have separate checking accounts.</a:t>
            </a:r>
          </a:p>
          <a:p>
            <a:pPr indent="-264972"/>
            <a:r>
              <a:rPr lang="en-US" sz="3000" dirty="0">
                <a:solidFill>
                  <a:srgbClr val="212429"/>
                </a:solidFill>
                <a:latin typeface="Glacial Indifference" panose="020B0604020202020204" charset="0"/>
                <a:ea typeface="Glacial Indifference"/>
                <a:cs typeface="Glacial Indifference"/>
                <a:sym typeface="Glacial Indifference"/>
              </a:rPr>
              <a:t>-All club withdrawals are done through a check request process.</a:t>
            </a:r>
          </a:p>
          <a:p>
            <a:pPr indent="-264972"/>
            <a:r>
              <a:rPr lang="en-US" sz="3000" dirty="0">
                <a:solidFill>
                  <a:srgbClr val="212429"/>
                </a:solidFill>
                <a:latin typeface="Glacial Indifference" panose="020B0604020202020204" charset="0"/>
                <a:ea typeface="Glacial Indifference"/>
                <a:cs typeface="Glacial Indifference"/>
                <a:sym typeface="Glacial Indifference"/>
              </a:rPr>
              <a:t>-All check requests are submitted online through JotForm (link available on our website): </a:t>
            </a:r>
            <a:r>
              <a:rPr lang="en-US" sz="3000" dirty="0">
                <a:latin typeface="Glacial Indifference" panose="020B0604020202020204" charset="0"/>
                <a:hlinkClick r:id="rId3"/>
              </a:rPr>
              <a:t>https://ascsusacramento.jotform.com/241087037358156</a:t>
            </a:r>
            <a:endParaRPr lang="en-US" sz="3000" dirty="0">
              <a:solidFill>
                <a:srgbClr val="212429"/>
              </a:solidFill>
              <a:latin typeface="Glacial Indifference" panose="020B0604020202020204" charset="0"/>
              <a:ea typeface="Glacial Indifference"/>
              <a:cs typeface="Glacial Indifference"/>
              <a:sym typeface="Glacial Indifference"/>
            </a:endParaRPr>
          </a:p>
          <a:p>
            <a:pPr indent="-264972"/>
            <a:r>
              <a:rPr lang="en-US" sz="3000" dirty="0">
                <a:solidFill>
                  <a:srgbClr val="212429"/>
                </a:solidFill>
                <a:latin typeface="Glacial Indifference" panose="020B0604020202020204" charset="0"/>
                <a:ea typeface="Glacial Indifference"/>
                <a:cs typeface="Glacial Indifference"/>
                <a:sym typeface="Glacial Indifference"/>
              </a:rPr>
              <a:t>-Requests submitted by 5 p.m. on Wednesdays are processed and mailed by the following Thursday.  Check pick-ups are done by request only.</a:t>
            </a:r>
          </a:p>
          <a:p>
            <a:pPr marL="580814" lvl="1" indent="-362480">
              <a:buFont typeface="Courier New" panose="02070309020205020404" pitchFamily="49" charset="0"/>
              <a:buChar char="o"/>
            </a:pPr>
            <a:r>
              <a:rPr lang="en-US" sz="3000" dirty="0">
                <a:solidFill>
                  <a:srgbClr val="212429"/>
                </a:solidFill>
                <a:latin typeface="Glacial Indifference" panose="020B0604020202020204" charset="0"/>
                <a:ea typeface="Glacial Indifference"/>
                <a:cs typeface="Glacial Indifference"/>
                <a:sym typeface="Glacial Indifference"/>
              </a:rPr>
              <a:t>Submissions with no issues are completed in this time frame.</a:t>
            </a:r>
          </a:p>
          <a:p>
            <a:pPr marL="580814" lvl="1" indent="-362480">
              <a:buFont typeface="Courier New" panose="02070309020205020404" pitchFamily="49" charset="0"/>
              <a:buChar char="o"/>
            </a:pPr>
            <a:r>
              <a:rPr lang="en-US" sz="3000" dirty="0">
                <a:solidFill>
                  <a:srgbClr val="212429"/>
                </a:solidFill>
                <a:latin typeface="Glacial Indifference" panose="020B0604020202020204" charset="0"/>
                <a:ea typeface="Glacial Indifference"/>
                <a:cs typeface="Glacial Indifference"/>
                <a:sym typeface="Glacial Indifference"/>
              </a:rPr>
              <a:t>Submissions with missing information or supporting docs </a:t>
            </a:r>
            <a:r>
              <a:rPr lang="en-US" sz="3000" u="sng" dirty="0">
                <a:solidFill>
                  <a:srgbClr val="212429"/>
                </a:solidFill>
                <a:latin typeface="Glacial Indifference" panose="020B0604020202020204" charset="0"/>
                <a:ea typeface="Glacial Indifference"/>
                <a:cs typeface="Glacial Indifference"/>
                <a:sym typeface="Glacial Indifference"/>
              </a:rPr>
              <a:t>will extend processing time</a:t>
            </a:r>
            <a:r>
              <a:rPr lang="en-US" sz="3000" dirty="0">
                <a:solidFill>
                  <a:srgbClr val="212429"/>
                </a:solidFill>
                <a:latin typeface="Glacial Indifference" panose="020B0604020202020204" charset="0"/>
                <a:ea typeface="Glacial Indifference"/>
                <a:cs typeface="Glacial Indifference"/>
                <a:sym typeface="Glacial Indifference"/>
              </a:rPr>
              <a:t>.</a:t>
            </a:r>
          </a:p>
          <a:p>
            <a:pPr marL="580814" lvl="1" indent="-362480">
              <a:buFont typeface="Courier New" panose="02070309020205020404" pitchFamily="49" charset="0"/>
              <a:buChar char="o"/>
            </a:pPr>
            <a:r>
              <a:rPr lang="en-US" sz="3000" dirty="0">
                <a:solidFill>
                  <a:srgbClr val="212429"/>
                </a:solidFill>
                <a:latin typeface="Glacial Indifference" panose="020B0604020202020204" charset="0"/>
                <a:ea typeface="Glacial Indifference"/>
                <a:cs typeface="Glacial Indifference"/>
                <a:sym typeface="Glacial Indifference"/>
              </a:rPr>
              <a:t>During periods of high volume of check request submissions, typically towards the end of the semester, our processing time can extend to several weeks.</a:t>
            </a:r>
          </a:p>
          <a:p>
            <a:pPr marL="1064120" lvl="2" indent="-362480">
              <a:buFont typeface="Courier New" panose="02070309020205020404" pitchFamily="49" charset="0"/>
              <a:buChar char="o"/>
            </a:pPr>
            <a:r>
              <a:rPr lang="en-US" sz="3000" dirty="0">
                <a:solidFill>
                  <a:srgbClr val="212429"/>
                </a:solidFill>
                <a:latin typeface="Glacial Indifference" panose="020B0604020202020204" charset="0"/>
                <a:ea typeface="Glacial Indifference"/>
                <a:cs typeface="Glacial Indifference"/>
                <a:sym typeface="Glacial Indifference"/>
              </a:rPr>
              <a:t>We have a small student staff that processes these.  We really appreciate your patience during this time as we process them in the order they were received.</a:t>
            </a:r>
          </a:p>
          <a:p>
            <a:pPr marL="580814" lvl="1" indent="-362480">
              <a:buFont typeface="Courier New" panose="02070309020205020404" pitchFamily="49" charset="0"/>
              <a:buChar char="o"/>
            </a:pPr>
            <a:r>
              <a:rPr lang="en-US" sz="3000" dirty="0">
                <a:solidFill>
                  <a:srgbClr val="212429"/>
                </a:solidFill>
                <a:latin typeface="Glacial Indifference" panose="020B0604020202020204" charset="0"/>
                <a:ea typeface="Glacial Indifference"/>
                <a:cs typeface="Glacial Indifference"/>
                <a:sym typeface="Glacial Indifference"/>
              </a:rPr>
              <a:t>If picking up a check from the ASI Student Shop, photo ID is required.</a:t>
            </a:r>
          </a:p>
          <a:p>
            <a:pPr indent="-264972">
              <a:lnSpc>
                <a:spcPts val="2831"/>
              </a:lnSpc>
            </a:pPr>
            <a:r>
              <a:rPr lang="en-US" sz="3000" dirty="0">
                <a:solidFill>
                  <a:srgbClr val="212429"/>
                </a:solidFill>
                <a:latin typeface="Glacial Indifference" panose="020B0604020202020204" charset="0"/>
                <a:ea typeface="Glacial Indifference"/>
                <a:cs typeface="Glacial Indifference"/>
                <a:sym typeface="Glacial Indifference"/>
              </a:rPr>
              <a:t>-Check our website for any special check run dates that fall within holidays or campus closures. </a:t>
            </a:r>
          </a:p>
          <a:p>
            <a:endParaRPr lang="en-US" dirty="0"/>
          </a:p>
        </p:txBody>
      </p:sp>
      <p:sp>
        <p:nvSpPr>
          <p:cNvPr id="4" name="Slide Number Placeholder 3"/>
          <p:cNvSpPr>
            <a:spLocks noGrp="1"/>
          </p:cNvSpPr>
          <p:nvPr>
            <p:ph type="sldNum" sz="quarter" idx="10"/>
          </p:nvPr>
        </p:nvSpPr>
        <p:spPr/>
        <p:txBody>
          <a:bodyPr/>
          <a:lstStyle/>
          <a:p>
            <a:fld id="{C69719C4-61C5-4B7E-A35B-D5E73FA6802F}" type="slidenum">
              <a:rPr lang="en-US" smtClean="0"/>
              <a:t>23</a:t>
            </a:fld>
            <a:endParaRPr lang="en-US"/>
          </a:p>
        </p:txBody>
      </p:sp>
    </p:spTree>
    <p:extLst>
      <p:ext uri="{BB962C8B-B14F-4D97-AF65-F5344CB8AC3E}">
        <p14:creationId xmlns:p14="http://schemas.microsoft.com/office/powerpoint/2010/main" val="1789240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D2692-8F3C-14ED-B39F-2B79AE4CF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EE9FE-0700-3FD5-69FB-80E68B7B8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D2CE1-F61E-F8AC-2D30-6D849022B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B8933F-DA71-FD0E-4A57-7A5BEB475644}"/>
              </a:ext>
            </a:extLst>
          </p:cNvPr>
          <p:cNvSpPr>
            <a:spLocks noGrp="1"/>
          </p:cNvSpPr>
          <p:nvPr>
            <p:ph type="sldNum" sz="quarter" idx="10"/>
          </p:nvPr>
        </p:nvSpPr>
        <p:spPr/>
        <p:txBody>
          <a:bodyPr/>
          <a:lstStyle/>
          <a:p>
            <a:fld id="{C69719C4-61C5-4B7E-A35B-D5E73FA6802F}" type="slidenum">
              <a:rPr lang="en-US" smtClean="0"/>
              <a:t>24</a:t>
            </a:fld>
            <a:endParaRPr lang="en-US"/>
          </a:p>
        </p:txBody>
      </p:sp>
    </p:spTree>
    <p:extLst>
      <p:ext uri="{BB962C8B-B14F-4D97-AF65-F5344CB8AC3E}">
        <p14:creationId xmlns:p14="http://schemas.microsoft.com/office/powerpoint/2010/main" val="31399178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9CE63-A572-5C03-31B3-812811AB4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0AFDE-7AFD-34C8-4A48-69B0415E9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FB51FF-CA85-28F5-BE23-7D18612CE4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81EB5A-16E7-B889-D26C-75D139B0D0B9}"/>
              </a:ext>
            </a:extLst>
          </p:cNvPr>
          <p:cNvSpPr>
            <a:spLocks noGrp="1"/>
          </p:cNvSpPr>
          <p:nvPr>
            <p:ph type="sldNum" sz="quarter" idx="10"/>
          </p:nvPr>
        </p:nvSpPr>
        <p:spPr/>
        <p:txBody>
          <a:bodyPr/>
          <a:lstStyle/>
          <a:p>
            <a:fld id="{C69719C4-61C5-4B7E-A35B-D5E73FA6802F}" type="slidenum">
              <a:rPr lang="en-US" smtClean="0"/>
              <a:t>25</a:t>
            </a:fld>
            <a:endParaRPr lang="en-US"/>
          </a:p>
        </p:txBody>
      </p:sp>
    </p:spTree>
    <p:extLst>
      <p:ext uri="{BB962C8B-B14F-4D97-AF65-F5344CB8AC3E}">
        <p14:creationId xmlns:p14="http://schemas.microsoft.com/office/powerpoint/2010/main" val="24210188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E7E73-6507-81EF-8CEA-D3F76BEC6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24368-79B2-2B93-BD31-0DA4C710BC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0509B-2B89-BAF7-3008-9D4FC4ECCA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26435C-AA09-8056-DDB5-99EF68CA35F5}"/>
              </a:ext>
            </a:extLst>
          </p:cNvPr>
          <p:cNvSpPr>
            <a:spLocks noGrp="1"/>
          </p:cNvSpPr>
          <p:nvPr>
            <p:ph type="sldNum" sz="quarter" idx="10"/>
          </p:nvPr>
        </p:nvSpPr>
        <p:spPr/>
        <p:txBody>
          <a:bodyPr/>
          <a:lstStyle/>
          <a:p>
            <a:fld id="{C69719C4-61C5-4B7E-A35B-D5E73FA6802F}" type="slidenum">
              <a:rPr lang="en-US" smtClean="0"/>
              <a:t>26</a:t>
            </a:fld>
            <a:endParaRPr lang="en-US"/>
          </a:p>
        </p:txBody>
      </p:sp>
    </p:spTree>
    <p:extLst>
      <p:ext uri="{BB962C8B-B14F-4D97-AF65-F5344CB8AC3E}">
        <p14:creationId xmlns:p14="http://schemas.microsoft.com/office/powerpoint/2010/main" val="477544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CC870-4327-41F1-DEBC-8C512BA40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60068-717B-C146-59A8-7C3167AA4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895DA-BA0A-D346-4EBD-347F2DE6ED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589E06-628B-E2C0-BF47-D704EF318151}"/>
              </a:ext>
            </a:extLst>
          </p:cNvPr>
          <p:cNvSpPr>
            <a:spLocks noGrp="1"/>
          </p:cNvSpPr>
          <p:nvPr>
            <p:ph type="sldNum" sz="quarter" idx="10"/>
          </p:nvPr>
        </p:nvSpPr>
        <p:spPr/>
        <p:txBody>
          <a:bodyPr/>
          <a:lstStyle/>
          <a:p>
            <a:fld id="{C69719C4-61C5-4B7E-A35B-D5E73FA6802F}" type="slidenum">
              <a:rPr lang="en-US" smtClean="0"/>
              <a:t>27</a:t>
            </a:fld>
            <a:endParaRPr lang="en-US"/>
          </a:p>
        </p:txBody>
      </p:sp>
    </p:spTree>
    <p:extLst>
      <p:ext uri="{BB962C8B-B14F-4D97-AF65-F5344CB8AC3E}">
        <p14:creationId xmlns:p14="http://schemas.microsoft.com/office/powerpoint/2010/main" val="238982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77E3E-0160-339C-C676-239755780B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1F61F-776F-B66A-E7A0-5DD92DD4E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065DF8-8DB3-CCF0-45E6-0D9C451C28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042ED0-81D6-615E-D238-F25CE2240ED0}"/>
              </a:ext>
            </a:extLst>
          </p:cNvPr>
          <p:cNvSpPr>
            <a:spLocks noGrp="1"/>
          </p:cNvSpPr>
          <p:nvPr>
            <p:ph type="sldNum" sz="quarter" idx="10"/>
          </p:nvPr>
        </p:nvSpPr>
        <p:spPr/>
        <p:txBody>
          <a:bodyPr/>
          <a:lstStyle/>
          <a:p>
            <a:fld id="{C69719C4-61C5-4B7E-A35B-D5E73FA6802F}" type="slidenum">
              <a:rPr lang="en-US" smtClean="0"/>
              <a:t>28</a:t>
            </a:fld>
            <a:endParaRPr lang="en-US"/>
          </a:p>
        </p:txBody>
      </p:sp>
    </p:spTree>
    <p:extLst>
      <p:ext uri="{BB962C8B-B14F-4D97-AF65-F5344CB8AC3E}">
        <p14:creationId xmlns:p14="http://schemas.microsoft.com/office/powerpoint/2010/main" val="482876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648E2-9ECD-E4C9-ABF2-489311F21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5726FE-1A72-6021-5ECD-09E41B9F6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E39F62-43BE-530A-393B-87B209789756}"/>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333D1579-5C47-F652-AA9A-994EBD14A7F8}"/>
              </a:ext>
            </a:extLst>
          </p:cNvPr>
          <p:cNvSpPr>
            <a:spLocks noGrp="1"/>
          </p:cNvSpPr>
          <p:nvPr>
            <p:ph type="sldNum" sz="quarter" idx="10"/>
          </p:nvPr>
        </p:nvSpPr>
        <p:spPr/>
        <p:txBody>
          <a:bodyPr/>
          <a:lstStyle/>
          <a:p>
            <a:fld id="{C69719C4-61C5-4B7E-A35B-D5E73FA6802F}" type="slidenum">
              <a:rPr lang="en-US" smtClean="0"/>
              <a:t>29</a:t>
            </a:fld>
            <a:endParaRPr lang="en-US"/>
          </a:p>
        </p:txBody>
      </p:sp>
    </p:spTree>
    <p:extLst>
      <p:ext uri="{BB962C8B-B14F-4D97-AF65-F5344CB8AC3E}">
        <p14:creationId xmlns:p14="http://schemas.microsoft.com/office/powerpoint/2010/main" val="100341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AD92-BD67-7AB0-9872-4E2AE9760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B135D-9403-DCB5-355A-3B88479BD1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A63382-B39D-BCAF-C10D-C7A0299D4C2A}"/>
              </a:ext>
            </a:extLst>
          </p:cNvPr>
          <p:cNvSpPr>
            <a:spLocks noGrp="1"/>
          </p:cNvSpPr>
          <p:nvPr>
            <p:ph type="body" idx="1"/>
          </p:nvPr>
        </p:nvSpPr>
        <p:spPr/>
        <p:txBody>
          <a:bodyPr/>
          <a:lstStyle/>
          <a:p>
            <a:r>
              <a:rPr lang="en-US" sz="2500" dirty="0"/>
              <a:t>Sac State has several non-profit auxiliary organizations to assist them, and ASI is one of them.  </a:t>
            </a:r>
            <a:br>
              <a:rPr lang="en-US" sz="2500" dirty="0"/>
            </a:br>
            <a:endParaRPr lang="en-US" sz="2500" dirty="0"/>
          </a:p>
          <a:p>
            <a:r>
              <a:rPr lang="en-US" sz="2500" dirty="0"/>
              <a:t>Our programs and services include the following (and in parenthesis are options where our programs can collaborate with your organization or club):</a:t>
            </a:r>
          </a:p>
          <a:p>
            <a:r>
              <a:rPr lang="en-US" sz="2500" b="1" dirty="0">
                <a:solidFill>
                  <a:srgbClr val="212429"/>
                </a:solidFill>
                <a:latin typeface="Glacial Indifference"/>
                <a:ea typeface="Glacial Indifference"/>
                <a:cs typeface="Glacial Indifference"/>
                <a:sym typeface="Glacial Indifference"/>
              </a:rPr>
              <a:t>Sac State Aquatic Center</a:t>
            </a:r>
            <a:r>
              <a:rPr lang="en-US" sz="2500" dirty="0">
                <a:solidFill>
                  <a:srgbClr val="212429"/>
                </a:solidFill>
                <a:latin typeface="Glacial Indifference"/>
                <a:ea typeface="Glacial Indifference"/>
                <a:cs typeface="Glacial Indifference"/>
                <a:sym typeface="Glacial Indifference"/>
              </a:rPr>
              <a:t>, the public water recreation facility, which offers classes and equipment rentals</a:t>
            </a:r>
          </a:p>
          <a:p>
            <a:r>
              <a:rPr lang="en-US" sz="2500" b="1" dirty="0">
                <a:solidFill>
                  <a:srgbClr val="212429"/>
                </a:solidFill>
                <a:latin typeface="Glacial Indifference"/>
                <a:ea typeface="Glacial Indifference"/>
                <a:cs typeface="Glacial Indifference"/>
                <a:sym typeface="Glacial Indifference"/>
              </a:rPr>
              <a:t>Children’s Center</a:t>
            </a:r>
            <a:r>
              <a:rPr lang="en-US" sz="2500" dirty="0">
                <a:solidFill>
                  <a:srgbClr val="212429"/>
                </a:solidFill>
                <a:latin typeface="Glacial Indifference"/>
                <a:ea typeface="Glacial Indifference"/>
                <a:cs typeface="Glacial Indifference"/>
                <a:sym typeface="Glacial Indifference"/>
              </a:rPr>
              <a:t>, which is our on-campus and accredited childcare program serving Sac State students, faculty, and staff </a:t>
            </a:r>
          </a:p>
          <a:p>
            <a:r>
              <a:rPr lang="en-US" sz="2500" b="1" dirty="0">
                <a:solidFill>
                  <a:srgbClr val="212429"/>
                </a:solidFill>
                <a:latin typeface="Glacial Indifference"/>
                <a:ea typeface="Glacial Indifference"/>
                <a:cs typeface="Glacial Indifference"/>
                <a:sym typeface="Glacial Indifference"/>
              </a:rPr>
              <a:t>Food Pantry</a:t>
            </a:r>
            <a:r>
              <a:rPr lang="en-US" sz="2500" dirty="0">
                <a:solidFill>
                  <a:srgbClr val="212429"/>
                </a:solidFill>
                <a:latin typeface="Glacial Indifference"/>
                <a:ea typeface="Glacial Indifference"/>
                <a:cs typeface="Glacial Indifference"/>
                <a:sym typeface="Glacial Indifference"/>
              </a:rPr>
              <a:t> that provides food and basic necessities at no-cost to Sac State students with financial hardships and low food security</a:t>
            </a:r>
          </a:p>
          <a:p>
            <a:r>
              <a:rPr lang="en-US" sz="2500" b="1" dirty="0">
                <a:solidFill>
                  <a:srgbClr val="212429"/>
                </a:solidFill>
                <a:latin typeface="Glacial Indifference"/>
                <a:ea typeface="Glacial Indifference"/>
                <a:cs typeface="Glacial Indifference"/>
                <a:sym typeface="Glacial Indifference"/>
              </a:rPr>
              <a:t>Student Government, </a:t>
            </a:r>
            <a:r>
              <a:rPr lang="en-US" sz="2500" dirty="0">
                <a:solidFill>
                  <a:srgbClr val="212429"/>
                </a:solidFill>
                <a:latin typeface="Glacial Indifference"/>
                <a:ea typeface="Glacial Indifference"/>
                <a:cs typeface="Glacial Indifference"/>
                <a:sym typeface="Glacial Indifference"/>
              </a:rPr>
              <a:t>which offers several grants for organizations and clubs</a:t>
            </a:r>
          </a:p>
          <a:p>
            <a:r>
              <a:rPr lang="en-US" sz="2500" b="1" dirty="0">
                <a:solidFill>
                  <a:srgbClr val="212429"/>
                </a:solidFill>
                <a:latin typeface="Glacial Indifference"/>
                <a:ea typeface="Glacial Indifference"/>
                <a:cs typeface="Glacial Indifference"/>
                <a:sym typeface="Glacial Indifference"/>
              </a:rPr>
              <a:t>KSSU Radio</a:t>
            </a:r>
            <a:r>
              <a:rPr lang="en-US" sz="2500" dirty="0">
                <a:solidFill>
                  <a:srgbClr val="212429"/>
                </a:solidFill>
                <a:latin typeface="Glacial Indifference"/>
                <a:ea typeface="Glacial Indifference"/>
                <a:cs typeface="Glacial Indifference"/>
                <a:sym typeface="Glacial Indifference"/>
              </a:rPr>
              <a:t>, the only campus student-run radio station</a:t>
            </a:r>
          </a:p>
          <a:p>
            <a:r>
              <a:rPr lang="en-US" sz="2500" b="1" dirty="0">
                <a:solidFill>
                  <a:srgbClr val="212429"/>
                </a:solidFill>
                <a:latin typeface="Glacial Indifference"/>
                <a:ea typeface="Glacial Indifference"/>
                <a:cs typeface="Glacial Indifference"/>
                <a:sym typeface="Glacial Indifference"/>
              </a:rPr>
              <a:t>Peak Adventures</a:t>
            </a:r>
            <a:r>
              <a:rPr lang="en-US" sz="2500" dirty="0">
                <a:solidFill>
                  <a:srgbClr val="212429"/>
                </a:solidFill>
                <a:latin typeface="Glacial Indifference"/>
                <a:ea typeface="Glacial Indifference"/>
                <a:cs typeface="Glacial Indifference"/>
                <a:sym typeface="Glacial Indifference"/>
              </a:rPr>
              <a:t>, our outdoor recreation and leadership program,</a:t>
            </a:r>
            <a:r>
              <a:rPr lang="en-US" sz="2500" b="1" dirty="0">
                <a:solidFill>
                  <a:srgbClr val="212429"/>
                </a:solidFill>
                <a:latin typeface="Glacial Indifference"/>
                <a:ea typeface="Glacial Indifference"/>
                <a:cs typeface="Glacial Indifference"/>
                <a:sym typeface="Glacial Indifference"/>
              </a:rPr>
              <a:t> </a:t>
            </a:r>
            <a:r>
              <a:rPr lang="en-US" sz="2500" dirty="0">
                <a:solidFill>
                  <a:srgbClr val="212429"/>
                </a:solidFill>
                <a:latin typeface="Glacial Indifference"/>
                <a:ea typeface="Glacial Indifference"/>
                <a:cs typeface="Glacial Indifference"/>
                <a:sym typeface="Glacial Indifference"/>
              </a:rPr>
              <a:t>where you can work with staff to put together team building programs, book the Challenge Center ropes course, and adventure trips</a:t>
            </a:r>
          </a:p>
          <a:p>
            <a:r>
              <a:rPr lang="en-US" sz="2500" b="1" dirty="0">
                <a:solidFill>
                  <a:srgbClr val="212429"/>
                </a:solidFill>
                <a:latin typeface="Glacial Indifference"/>
                <a:ea typeface="Glacial Indifference"/>
                <a:cs typeface="Glacial Indifference"/>
                <a:sym typeface="Glacial Indifference"/>
              </a:rPr>
              <a:t>Safe Rides</a:t>
            </a:r>
            <a:r>
              <a:rPr lang="en-US" sz="2500" dirty="0">
                <a:solidFill>
                  <a:srgbClr val="212429"/>
                </a:solidFill>
                <a:latin typeface="Glacial Indifference"/>
                <a:ea typeface="Glacial Indifference"/>
                <a:cs typeface="Glacial Indifference"/>
                <a:sym typeface="Glacial Indifference"/>
              </a:rPr>
              <a:t>, with our mission to reduce DUI incidents and encourage safe transportation by offering reimbursements for rideshare services, taxies, and public transportation.  They have also opened it up to a SMOG check, a vehicle safety inspection, and a real ID application.</a:t>
            </a:r>
          </a:p>
          <a:p>
            <a:r>
              <a:rPr lang="en-US" sz="2500" b="1" dirty="0">
                <a:solidFill>
                  <a:srgbClr val="212429"/>
                </a:solidFill>
                <a:latin typeface="Glacial Indifference"/>
                <a:ea typeface="Glacial Indifference"/>
                <a:cs typeface="Glacial Indifference"/>
                <a:sym typeface="Glacial Indifference"/>
              </a:rPr>
              <a:t>Student Shop, </a:t>
            </a:r>
            <a:r>
              <a:rPr lang="en-US" sz="2500" dirty="0">
                <a:solidFill>
                  <a:srgbClr val="212429"/>
                </a:solidFill>
                <a:latin typeface="Glacial Indifference"/>
                <a:ea typeface="Glacial Indifference"/>
                <a:cs typeface="Glacial Indifference"/>
                <a:sym typeface="Glacial Indifference"/>
              </a:rPr>
              <a:t>which provides notary services and sells discounted movie tickets, stamps, envelopes, and where clubs often purchase graduation regalia for students</a:t>
            </a:r>
          </a:p>
          <a:p>
            <a:endParaRPr lang="en-US" sz="2500" dirty="0"/>
          </a:p>
          <a:p>
            <a:r>
              <a:rPr lang="en-US" sz="2500" dirty="0"/>
              <a:t>For more information on our programs and services, please visit: asi.csus.edu</a:t>
            </a:r>
          </a:p>
        </p:txBody>
      </p:sp>
      <p:sp>
        <p:nvSpPr>
          <p:cNvPr id="4" name="Slide Number Placeholder 3">
            <a:extLst>
              <a:ext uri="{FF2B5EF4-FFF2-40B4-BE49-F238E27FC236}">
                <a16:creationId xmlns:a16="http://schemas.microsoft.com/office/drawing/2014/main" id="{18BD91FB-EE34-AC2D-2C5D-11D3F0D00DDD}"/>
              </a:ext>
            </a:extLst>
          </p:cNvPr>
          <p:cNvSpPr>
            <a:spLocks noGrp="1"/>
          </p:cNvSpPr>
          <p:nvPr>
            <p:ph type="sldNum" sz="quarter" idx="10"/>
          </p:nvPr>
        </p:nvSpPr>
        <p:spPr/>
        <p:txBody>
          <a:bodyPr/>
          <a:lstStyle/>
          <a:p>
            <a:fld id="{C69719C4-61C5-4B7E-A35B-D5E73FA6802F}" type="slidenum">
              <a:rPr lang="en-US" smtClean="0"/>
              <a:t>3</a:t>
            </a:fld>
            <a:endParaRPr lang="en-US"/>
          </a:p>
        </p:txBody>
      </p:sp>
    </p:spTree>
    <p:extLst>
      <p:ext uri="{BB962C8B-B14F-4D97-AF65-F5344CB8AC3E}">
        <p14:creationId xmlns:p14="http://schemas.microsoft.com/office/powerpoint/2010/main" val="952202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A336E-068E-7DCE-D613-43BFA4AA0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996915-B66D-4D91-8D73-AA5445CFFA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C1122-3F8C-D2F8-8220-96A34F33F49F}"/>
              </a:ext>
            </a:extLst>
          </p:cNvPr>
          <p:cNvSpPr>
            <a:spLocks noGrp="1"/>
          </p:cNvSpPr>
          <p:nvPr>
            <p:ph type="body" idx="1"/>
          </p:nvPr>
        </p:nvSpPr>
        <p:spPr/>
        <p:txBody>
          <a:bodyPr/>
          <a:lstStyle/>
          <a:p>
            <a:pPr defTabSz="966612">
              <a:defRPr/>
            </a:pPr>
            <a:r>
              <a:rPr lang="en-US" dirty="0"/>
              <a:t>Enter the vendor’s (Herky) full legal name and the Total Amount to be Paid.</a:t>
            </a:r>
          </a:p>
          <a:p>
            <a:pPr defTabSz="966612">
              <a:defRPr/>
            </a:pPr>
            <a:br>
              <a:rPr lang="en-US" dirty="0"/>
            </a:br>
            <a:r>
              <a:rPr lang="en-US" dirty="0"/>
              <a:t>For this check request, since we are reimbursing for only one expenditure (ASI Student Shop regalia), we will enter the total from the receipt.</a:t>
            </a:r>
          </a:p>
          <a:p>
            <a:pPr defTabSz="966612">
              <a:defRPr/>
            </a:pPr>
            <a:r>
              <a:rPr lang="en-US" dirty="0"/>
              <a:t>If there are multiple receipts, add the totals from the receipts, then enter the amount here.</a:t>
            </a:r>
          </a:p>
        </p:txBody>
      </p:sp>
      <p:sp>
        <p:nvSpPr>
          <p:cNvPr id="4" name="Slide Number Placeholder 3">
            <a:extLst>
              <a:ext uri="{FF2B5EF4-FFF2-40B4-BE49-F238E27FC236}">
                <a16:creationId xmlns:a16="http://schemas.microsoft.com/office/drawing/2014/main" id="{E2AAC060-F4F8-3470-E1F7-B326F0C07CCE}"/>
              </a:ext>
            </a:extLst>
          </p:cNvPr>
          <p:cNvSpPr>
            <a:spLocks noGrp="1"/>
          </p:cNvSpPr>
          <p:nvPr>
            <p:ph type="sldNum" sz="quarter" idx="10"/>
          </p:nvPr>
        </p:nvSpPr>
        <p:spPr/>
        <p:txBody>
          <a:bodyPr/>
          <a:lstStyle/>
          <a:p>
            <a:fld id="{C69719C4-61C5-4B7E-A35B-D5E73FA6802F}" type="slidenum">
              <a:rPr lang="en-US" smtClean="0"/>
              <a:t>30</a:t>
            </a:fld>
            <a:endParaRPr lang="en-US"/>
          </a:p>
        </p:txBody>
      </p:sp>
    </p:spTree>
    <p:extLst>
      <p:ext uri="{BB962C8B-B14F-4D97-AF65-F5344CB8AC3E}">
        <p14:creationId xmlns:p14="http://schemas.microsoft.com/office/powerpoint/2010/main" val="850458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E4DC1-CA1E-FACD-3680-AC21276C5A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B8ED6-24F8-EBA8-BA15-9A2E595E9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2B728-E6BC-85F3-C393-2E28BB6412A2}"/>
              </a:ext>
            </a:extLst>
          </p:cNvPr>
          <p:cNvSpPr>
            <a:spLocks noGrp="1"/>
          </p:cNvSpPr>
          <p:nvPr>
            <p:ph type="body" idx="1"/>
          </p:nvPr>
        </p:nvSpPr>
        <p:spPr/>
        <p:txBody>
          <a:bodyPr/>
          <a:lstStyle/>
          <a:p>
            <a:pPr defTabSz="966612">
              <a:defRPr/>
            </a:pPr>
            <a:r>
              <a:rPr lang="en-US" dirty="0"/>
              <a:t>Enter the vendor’s (Herky) mailing address, phone number, and email address.</a:t>
            </a:r>
          </a:p>
          <a:p>
            <a:pPr defTabSz="966612">
              <a:defRPr/>
            </a:pPr>
            <a:endParaRPr lang="en-US" dirty="0"/>
          </a:p>
          <a:p>
            <a:pPr defTabSz="966612">
              <a:defRPr/>
            </a:pPr>
            <a:r>
              <a:rPr lang="en-US" dirty="0"/>
              <a:t>Click “Next.”</a:t>
            </a:r>
          </a:p>
        </p:txBody>
      </p:sp>
      <p:sp>
        <p:nvSpPr>
          <p:cNvPr id="4" name="Slide Number Placeholder 3">
            <a:extLst>
              <a:ext uri="{FF2B5EF4-FFF2-40B4-BE49-F238E27FC236}">
                <a16:creationId xmlns:a16="http://schemas.microsoft.com/office/drawing/2014/main" id="{20347E13-EA80-7513-DD82-FA7E334BF176}"/>
              </a:ext>
            </a:extLst>
          </p:cNvPr>
          <p:cNvSpPr>
            <a:spLocks noGrp="1"/>
          </p:cNvSpPr>
          <p:nvPr>
            <p:ph type="sldNum" sz="quarter" idx="10"/>
          </p:nvPr>
        </p:nvSpPr>
        <p:spPr/>
        <p:txBody>
          <a:bodyPr/>
          <a:lstStyle/>
          <a:p>
            <a:fld id="{C69719C4-61C5-4B7E-A35B-D5E73FA6802F}" type="slidenum">
              <a:rPr lang="en-US" smtClean="0"/>
              <a:t>31</a:t>
            </a:fld>
            <a:endParaRPr lang="en-US"/>
          </a:p>
        </p:txBody>
      </p:sp>
    </p:spTree>
    <p:extLst>
      <p:ext uri="{BB962C8B-B14F-4D97-AF65-F5344CB8AC3E}">
        <p14:creationId xmlns:p14="http://schemas.microsoft.com/office/powerpoint/2010/main" val="27349407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94DFE-E6AB-0DCA-6D02-53C7F54DA5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2F464-79A2-BD06-159E-1F776869D6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7BFFD-18AD-FF8D-4E6B-C3340A8747C1}"/>
              </a:ext>
            </a:extLst>
          </p:cNvPr>
          <p:cNvSpPr>
            <a:spLocks noGrp="1"/>
          </p:cNvSpPr>
          <p:nvPr>
            <p:ph type="body" idx="1"/>
          </p:nvPr>
        </p:nvSpPr>
        <p:spPr/>
        <p:txBody>
          <a:bodyPr/>
          <a:lstStyle/>
          <a:p>
            <a:pPr defTabSz="966612">
              <a:defRPr/>
            </a:pPr>
            <a:r>
              <a:rPr lang="en-US" dirty="0"/>
              <a:t>Enter the official club name.  No acronyms, please, as we manage 300+ accounts.</a:t>
            </a:r>
          </a:p>
          <a:p>
            <a:pPr defTabSz="966612">
              <a:defRPr/>
            </a:pPr>
            <a:endParaRPr lang="en-US" dirty="0"/>
          </a:p>
          <a:p>
            <a:pPr defTabSz="966612">
              <a:defRPr/>
            </a:pPr>
            <a:r>
              <a:rPr lang="en-US" dirty="0"/>
              <a:t>Enter the Club Account Number.  This can be found on the approved CAF that was emailed to you, or you can contact our office for the number.</a:t>
            </a:r>
          </a:p>
        </p:txBody>
      </p:sp>
      <p:sp>
        <p:nvSpPr>
          <p:cNvPr id="4" name="Slide Number Placeholder 3">
            <a:extLst>
              <a:ext uri="{FF2B5EF4-FFF2-40B4-BE49-F238E27FC236}">
                <a16:creationId xmlns:a16="http://schemas.microsoft.com/office/drawing/2014/main" id="{ADECA9A8-0B1F-CBE4-8EB8-CBC2E53FACDF}"/>
              </a:ext>
            </a:extLst>
          </p:cNvPr>
          <p:cNvSpPr>
            <a:spLocks noGrp="1"/>
          </p:cNvSpPr>
          <p:nvPr>
            <p:ph type="sldNum" sz="quarter" idx="10"/>
          </p:nvPr>
        </p:nvSpPr>
        <p:spPr/>
        <p:txBody>
          <a:bodyPr/>
          <a:lstStyle/>
          <a:p>
            <a:fld id="{C69719C4-61C5-4B7E-A35B-D5E73FA6802F}" type="slidenum">
              <a:rPr lang="en-US" smtClean="0"/>
              <a:t>32</a:t>
            </a:fld>
            <a:endParaRPr lang="en-US"/>
          </a:p>
        </p:txBody>
      </p:sp>
    </p:spTree>
    <p:extLst>
      <p:ext uri="{BB962C8B-B14F-4D97-AF65-F5344CB8AC3E}">
        <p14:creationId xmlns:p14="http://schemas.microsoft.com/office/powerpoint/2010/main" val="625808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F0ED1-9E9B-227B-6C16-8CFEE6FBB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4AD72-5C3D-1375-7E76-2D2BB1ABBC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DAACFF-E32A-9463-0ADC-8CBD23C78E50}"/>
              </a:ext>
            </a:extLst>
          </p:cNvPr>
          <p:cNvSpPr>
            <a:spLocks noGrp="1"/>
          </p:cNvSpPr>
          <p:nvPr>
            <p:ph type="body" idx="1"/>
          </p:nvPr>
        </p:nvSpPr>
        <p:spPr/>
        <p:txBody>
          <a:bodyPr/>
          <a:lstStyle/>
          <a:p>
            <a:pPr defTabSz="966612">
              <a:defRPr/>
            </a:pPr>
            <a:r>
              <a:rPr lang="en-US" dirty="0"/>
              <a:t>Based on the expenditure, select the “Account” type. </a:t>
            </a:r>
          </a:p>
          <a:p>
            <a:pPr defTabSz="966612">
              <a:defRPr/>
            </a:pPr>
            <a:r>
              <a:rPr lang="en-US" dirty="0"/>
              <a:t>In this example, graduation regalia is not related to travel or an outside service, so we will select “Supplies.”</a:t>
            </a:r>
          </a:p>
        </p:txBody>
      </p:sp>
      <p:sp>
        <p:nvSpPr>
          <p:cNvPr id="4" name="Slide Number Placeholder 3">
            <a:extLst>
              <a:ext uri="{FF2B5EF4-FFF2-40B4-BE49-F238E27FC236}">
                <a16:creationId xmlns:a16="http://schemas.microsoft.com/office/drawing/2014/main" id="{C1610D55-8BA7-C5F2-D7BA-DD87C7978227}"/>
              </a:ext>
            </a:extLst>
          </p:cNvPr>
          <p:cNvSpPr>
            <a:spLocks noGrp="1"/>
          </p:cNvSpPr>
          <p:nvPr>
            <p:ph type="sldNum" sz="quarter" idx="10"/>
          </p:nvPr>
        </p:nvSpPr>
        <p:spPr/>
        <p:txBody>
          <a:bodyPr/>
          <a:lstStyle/>
          <a:p>
            <a:fld id="{C69719C4-61C5-4B7E-A35B-D5E73FA6802F}" type="slidenum">
              <a:rPr lang="en-US" smtClean="0"/>
              <a:t>33</a:t>
            </a:fld>
            <a:endParaRPr lang="en-US"/>
          </a:p>
        </p:txBody>
      </p:sp>
    </p:spTree>
    <p:extLst>
      <p:ext uri="{BB962C8B-B14F-4D97-AF65-F5344CB8AC3E}">
        <p14:creationId xmlns:p14="http://schemas.microsoft.com/office/powerpoint/2010/main" val="2054525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100F1-4ECD-8F44-B742-3898DB30B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12F8B-65D3-FC7B-89ED-7E08DD7A9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B8A15-CF29-B9E5-0B78-422D68AE118E}"/>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7665AA34-70B4-8D9D-C8B5-0D453FB4BF42}"/>
              </a:ext>
            </a:extLst>
          </p:cNvPr>
          <p:cNvSpPr>
            <a:spLocks noGrp="1"/>
          </p:cNvSpPr>
          <p:nvPr>
            <p:ph type="sldNum" sz="quarter" idx="10"/>
          </p:nvPr>
        </p:nvSpPr>
        <p:spPr/>
        <p:txBody>
          <a:bodyPr/>
          <a:lstStyle/>
          <a:p>
            <a:fld id="{C69719C4-61C5-4B7E-A35B-D5E73FA6802F}" type="slidenum">
              <a:rPr lang="en-US" smtClean="0"/>
              <a:t>34</a:t>
            </a:fld>
            <a:endParaRPr lang="en-US"/>
          </a:p>
        </p:txBody>
      </p:sp>
    </p:spTree>
    <p:extLst>
      <p:ext uri="{BB962C8B-B14F-4D97-AF65-F5344CB8AC3E}">
        <p14:creationId xmlns:p14="http://schemas.microsoft.com/office/powerpoint/2010/main" val="3047407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6C487-24DA-BCA2-CAFD-C401001FE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C052C-7433-7C0F-8D25-42FDA2429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75B0E8-7412-15E2-A981-C41400F1D214}"/>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3DF60A45-636C-1506-7ACC-447DB37EB4D1}"/>
              </a:ext>
            </a:extLst>
          </p:cNvPr>
          <p:cNvSpPr>
            <a:spLocks noGrp="1"/>
          </p:cNvSpPr>
          <p:nvPr>
            <p:ph type="sldNum" sz="quarter" idx="10"/>
          </p:nvPr>
        </p:nvSpPr>
        <p:spPr/>
        <p:txBody>
          <a:bodyPr/>
          <a:lstStyle/>
          <a:p>
            <a:fld id="{C69719C4-61C5-4B7E-A35B-D5E73FA6802F}" type="slidenum">
              <a:rPr lang="en-US" smtClean="0"/>
              <a:t>35</a:t>
            </a:fld>
            <a:endParaRPr lang="en-US"/>
          </a:p>
        </p:txBody>
      </p:sp>
    </p:spTree>
    <p:extLst>
      <p:ext uri="{BB962C8B-B14F-4D97-AF65-F5344CB8AC3E}">
        <p14:creationId xmlns:p14="http://schemas.microsoft.com/office/powerpoint/2010/main" val="33056739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E4A8A-BA52-16FE-8829-3E875F3F9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BCDEF-6554-DA6A-B4A8-55F670F68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B94C3-D762-8414-118F-1FBF5706F4EB}"/>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BCF1EA8E-3631-F466-2AEB-D42703F54C24}"/>
              </a:ext>
            </a:extLst>
          </p:cNvPr>
          <p:cNvSpPr>
            <a:spLocks noGrp="1"/>
          </p:cNvSpPr>
          <p:nvPr>
            <p:ph type="sldNum" sz="quarter" idx="10"/>
          </p:nvPr>
        </p:nvSpPr>
        <p:spPr/>
        <p:txBody>
          <a:bodyPr/>
          <a:lstStyle/>
          <a:p>
            <a:fld id="{C69719C4-61C5-4B7E-A35B-D5E73FA6802F}" type="slidenum">
              <a:rPr lang="en-US" smtClean="0"/>
              <a:t>36</a:t>
            </a:fld>
            <a:endParaRPr lang="en-US"/>
          </a:p>
        </p:txBody>
      </p:sp>
    </p:spTree>
    <p:extLst>
      <p:ext uri="{BB962C8B-B14F-4D97-AF65-F5344CB8AC3E}">
        <p14:creationId xmlns:p14="http://schemas.microsoft.com/office/powerpoint/2010/main" val="18777324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0BB16-76E7-684B-491F-664FF2232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FAD27-7080-FD13-D499-B3DD8BC5E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4B719-192F-EEC0-A7DB-88AA76BD0B38}"/>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2834DC57-F704-E793-7108-7CEF1E0F4EB6}"/>
              </a:ext>
            </a:extLst>
          </p:cNvPr>
          <p:cNvSpPr>
            <a:spLocks noGrp="1"/>
          </p:cNvSpPr>
          <p:nvPr>
            <p:ph type="sldNum" sz="quarter" idx="10"/>
          </p:nvPr>
        </p:nvSpPr>
        <p:spPr/>
        <p:txBody>
          <a:bodyPr/>
          <a:lstStyle/>
          <a:p>
            <a:fld id="{C69719C4-61C5-4B7E-A35B-D5E73FA6802F}" type="slidenum">
              <a:rPr lang="en-US" smtClean="0"/>
              <a:t>37</a:t>
            </a:fld>
            <a:endParaRPr lang="en-US"/>
          </a:p>
        </p:txBody>
      </p:sp>
    </p:spTree>
    <p:extLst>
      <p:ext uri="{BB962C8B-B14F-4D97-AF65-F5344CB8AC3E}">
        <p14:creationId xmlns:p14="http://schemas.microsoft.com/office/powerpoint/2010/main" val="29231053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72174-ECAA-578F-A62C-FBD7251F1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C9F99-2D0A-65A7-0B6E-C1477F0414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FF2CA-619D-47CF-FBBA-EBAD998CFD2D}"/>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228FCA4C-33ED-96B1-FD61-62CCBCAD87B2}"/>
              </a:ext>
            </a:extLst>
          </p:cNvPr>
          <p:cNvSpPr>
            <a:spLocks noGrp="1"/>
          </p:cNvSpPr>
          <p:nvPr>
            <p:ph type="sldNum" sz="quarter" idx="10"/>
          </p:nvPr>
        </p:nvSpPr>
        <p:spPr/>
        <p:txBody>
          <a:bodyPr/>
          <a:lstStyle/>
          <a:p>
            <a:fld id="{C69719C4-61C5-4B7E-A35B-D5E73FA6802F}" type="slidenum">
              <a:rPr lang="en-US" smtClean="0"/>
              <a:t>38</a:t>
            </a:fld>
            <a:endParaRPr lang="en-US"/>
          </a:p>
        </p:txBody>
      </p:sp>
    </p:spTree>
    <p:extLst>
      <p:ext uri="{BB962C8B-B14F-4D97-AF65-F5344CB8AC3E}">
        <p14:creationId xmlns:p14="http://schemas.microsoft.com/office/powerpoint/2010/main" val="543431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BEA8-63A2-14B4-4AAA-91F1C652A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7756E-609F-7915-A463-DA023B927D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D6452-9036-A231-FC9C-DE314D2C8BEF}"/>
              </a:ext>
            </a:extLst>
          </p:cNvPr>
          <p:cNvSpPr>
            <a:spLocks noGrp="1"/>
          </p:cNvSpPr>
          <p:nvPr>
            <p:ph type="body" idx="1"/>
          </p:nvPr>
        </p:nvSpPr>
        <p:spPr/>
        <p:txBody>
          <a:bodyPr/>
          <a:lstStyle/>
          <a:p>
            <a:pPr defTabSz="966612">
              <a:defRPr/>
            </a:pPr>
            <a:r>
              <a:rPr lang="en-US" dirty="0"/>
              <a:t>Why was </a:t>
            </a:r>
            <a:r>
              <a:rPr lang="en-US" dirty="0" err="1"/>
              <a:t>Me’we</a:t>
            </a:r>
            <a:r>
              <a:rPr lang="en-US" dirty="0"/>
              <a:t> the one to enter/sign the check request?</a:t>
            </a:r>
          </a:p>
        </p:txBody>
      </p:sp>
      <p:sp>
        <p:nvSpPr>
          <p:cNvPr id="4" name="Slide Number Placeholder 3">
            <a:extLst>
              <a:ext uri="{FF2B5EF4-FFF2-40B4-BE49-F238E27FC236}">
                <a16:creationId xmlns:a16="http://schemas.microsoft.com/office/drawing/2014/main" id="{4C6A7FE2-FCAE-59E2-474E-EABB14F3F9C8}"/>
              </a:ext>
            </a:extLst>
          </p:cNvPr>
          <p:cNvSpPr>
            <a:spLocks noGrp="1"/>
          </p:cNvSpPr>
          <p:nvPr>
            <p:ph type="sldNum" sz="quarter" idx="10"/>
          </p:nvPr>
        </p:nvSpPr>
        <p:spPr/>
        <p:txBody>
          <a:bodyPr/>
          <a:lstStyle/>
          <a:p>
            <a:fld id="{C69719C4-61C5-4B7E-A35B-D5E73FA6802F}" type="slidenum">
              <a:rPr lang="en-US" smtClean="0"/>
              <a:t>39</a:t>
            </a:fld>
            <a:endParaRPr lang="en-US"/>
          </a:p>
        </p:txBody>
      </p:sp>
    </p:spTree>
    <p:extLst>
      <p:ext uri="{BB962C8B-B14F-4D97-AF65-F5344CB8AC3E}">
        <p14:creationId xmlns:p14="http://schemas.microsoft.com/office/powerpoint/2010/main" val="142115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E6B76-A8CB-D0E4-3031-521F30228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6B6BB-F708-6E3E-6DA1-09AC13DD6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433FA-4394-7910-6597-608E9CE8AE16}"/>
              </a:ext>
            </a:extLst>
          </p:cNvPr>
          <p:cNvSpPr>
            <a:spLocks noGrp="1"/>
          </p:cNvSpPr>
          <p:nvPr>
            <p:ph type="body" idx="1"/>
          </p:nvPr>
        </p:nvSpPr>
        <p:spPr/>
        <p:txBody>
          <a:bodyPr/>
          <a:lstStyle/>
          <a:p>
            <a:r>
              <a:rPr lang="en-US" strike="noStrike" dirty="0"/>
              <a:t>So what does we have to do with your Organization or Club?</a:t>
            </a:r>
          </a:p>
          <a:p>
            <a:pPr defTabSz="966612">
              <a:defRPr/>
            </a:pPr>
            <a:r>
              <a:rPr lang="en-US" strike="noStrike" dirty="0"/>
              <a:t>Because ASI is an auxiliary organization, we are not directly related to Student Organizations &amp; Leadership (SO&amp;L), but we have partnered with them to assist with the banking aspect for student organizations and clubs.  Your organization or </a:t>
            </a:r>
            <a:r>
              <a:rPr lang="en-US" sz="1300" dirty="0">
                <a:solidFill>
                  <a:srgbClr val="212429"/>
                </a:solidFill>
                <a:latin typeface="Glacial Indifference"/>
                <a:ea typeface="Glacial Indifference"/>
                <a:cs typeface="Glacial Indifference"/>
                <a:sym typeface="Glacial Indifference"/>
              </a:rPr>
              <a:t>club is expected to bank and maintain your club account with us.</a:t>
            </a:r>
            <a:endParaRPr lang="en-US" strike="noStrike" dirty="0"/>
          </a:p>
          <a:p>
            <a:endParaRPr lang="en-US" strike="noStrike" dirty="0">
              <a:solidFill>
                <a:srgbClr val="FF0000"/>
              </a:solidFill>
            </a:endParaRPr>
          </a:p>
          <a:p>
            <a:r>
              <a:rPr lang="en-US" b="0" strike="noStrike" dirty="0">
                <a:solidFill>
                  <a:srgbClr val="FF0000"/>
                </a:solidFill>
              </a:rPr>
              <a:t>Clubs can:</a:t>
            </a:r>
          </a:p>
          <a:p>
            <a:r>
              <a:rPr lang="en-US" strike="noStrike" dirty="0"/>
              <a:t>-deposit funds into your club account, such as membership fees, club dues, sponsorships and awards, donations from individuals or companies, revenue from fundraisers, and sales.</a:t>
            </a:r>
          </a:p>
          <a:p>
            <a:endParaRPr lang="en-US" strike="noStrike" dirty="0"/>
          </a:p>
          <a:p>
            <a:r>
              <a:rPr lang="en-US" strike="noStrike" dirty="0"/>
              <a:t>-Second, you can request a report of your club account to see recent transactions (deposits and withdrawals) and balances of your funds.  With the club report, this will help your club plan whether you need to raise money to accomplish all the activities and events you plan to host for the upcoming year, as well as track completed check request payments and reimbursements</a:t>
            </a:r>
          </a:p>
          <a:p>
            <a:endParaRPr lang="en-US" strike="noStrike" dirty="0"/>
          </a:p>
          <a:p>
            <a:r>
              <a:rPr lang="en-US" strike="noStrike" dirty="0"/>
              <a:t>-Third, you can submit check requests, where our team will issue a check directly to a vendor for items or services rendered, or to reimburse someone for purchases already made using your club’s funds.</a:t>
            </a:r>
          </a:p>
          <a:p>
            <a:endParaRPr lang="en-US" strike="noStrike" dirty="0"/>
          </a:p>
          <a:p>
            <a:r>
              <a:rPr lang="en-US" strike="noStrike" dirty="0"/>
              <a:t>-Lastly, your club can be eligible for an $800 Dollars for Organizations and clubs (DOC) grant from ASI</a:t>
            </a:r>
          </a:p>
        </p:txBody>
      </p:sp>
      <p:sp>
        <p:nvSpPr>
          <p:cNvPr id="4" name="Slide Number Placeholder 3">
            <a:extLst>
              <a:ext uri="{FF2B5EF4-FFF2-40B4-BE49-F238E27FC236}">
                <a16:creationId xmlns:a16="http://schemas.microsoft.com/office/drawing/2014/main" id="{057612CD-6EEF-99AE-9FA1-23C002A67BE4}"/>
              </a:ext>
            </a:extLst>
          </p:cNvPr>
          <p:cNvSpPr>
            <a:spLocks noGrp="1"/>
          </p:cNvSpPr>
          <p:nvPr>
            <p:ph type="sldNum" sz="quarter" idx="10"/>
          </p:nvPr>
        </p:nvSpPr>
        <p:spPr/>
        <p:txBody>
          <a:bodyPr/>
          <a:lstStyle/>
          <a:p>
            <a:fld id="{C69719C4-61C5-4B7E-A35B-D5E73FA6802F}" type="slidenum">
              <a:rPr lang="en-US" smtClean="0"/>
              <a:t>4</a:t>
            </a:fld>
            <a:endParaRPr lang="en-US"/>
          </a:p>
        </p:txBody>
      </p:sp>
    </p:spTree>
    <p:extLst>
      <p:ext uri="{BB962C8B-B14F-4D97-AF65-F5344CB8AC3E}">
        <p14:creationId xmlns:p14="http://schemas.microsoft.com/office/powerpoint/2010/main" val="13218547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DC29-E2EF-F181-CB6B-FC709D58D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630F3-3404-5FC2-7AC0-4130F4DFDB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0911D-8FEC-EFEB-71CE-CED5265640BB}"/>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37906AC7-69A2-D287-BE46-E976AB5DE4E6}"/>
              </a:ext>
            </a:extLst>
          </p:cNvPr>
          <p:cNvSpPr>
            <a:spLocks noGrp="1"/>
          </p:cNvSpPr>
          <p:nvPr>
            <p:ph type="sldNum" sz="quarter" idx="10"/>
          </p:nvPr>
        </p:nvSpPr>
        <p:spPr/>
        <p:txBody>
          <a:bodyPr/>
          <a:lstStyle/>
          <a:p>
            <a:fld id="{C69719C4-61C5-4B7E-A35B-D5E73FA6802F}" type="slidenum">
              <a:rPr lang="en-US" smtClean="0"/>
              <a:t>40</a:t>
            </a:fld>
            <a:endParaRPr lang="en-US"/>
          </a:p>
        </p:txBody>
      </p:sp>
    </p:spTree>
    <p:extLst>
      <p:ext uri="{BB962C8B-B14F-4D97-AF65-F5344CB8AC3E}">
        <p14:creationId xmlns:p14="http://schemas.microsoft.com/office/powerpoint/2010/main" val="281152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832A-988B-37BA-E5D9-8273C66CA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5FA757-9FBA-6F47-9937-F04FB60358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0C882-B77B-9D02-0049-5B6CC3BDD02A}"/>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C519B249-5388-6016-B8AF-7E4F66A43482}"/>
              </a:ext>
            </a:extLst>
          </p:cNvPr>
          <p:cNvSpPr>
            <a:spLocks noGrp="1"/>
          </p:cNvSpPr>
          <p:nvPr>
            <p:ph type="sldNum" sz="quarter" idx="10"/>
          </p:nvPr>
        </p:nvSpPr>
        <p:spPr/>
        <p:txBody>
          <a:bodyPr/>
          <a:lstStyle/>
          <a:p>
            <a:fld id="{C69719C4-61C5-4B7E-A35B-D5E73FA6802F}" type="slidenum">
              <a:rPr lang="en-US" smtClean="0"/>
              <a:t>41</a:t>
            </a:fld>
            <a:endParaRPr lang="en-US"/>
          </a:p>
        </p:txBody>
      </p:sp>
    </p:spTree>
    <p:extLst>
      <p:ext uri="{BB962C8B-B14F-4D97-AF65-F5344CB8AC3E}">
        <p14:creationId xmlns:p14="http://schemas.microsoft.com/office/powerpoint/2010/main" val="12590090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D84A2-A9F7-AAFD-BB39-551704EC4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AA0C8-C15D-70B0-C835-4352E6D3E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2728D-E359-4C3F-4ED6-F8F29998EA35}"/>
              </a:ext>
            </a:extLst>
          </p:cNvPr>
          <p:cNvSpPr>
            <a:spLocks noGrp="1"/>
          </p:cNvSpPr>
          <p:nvPr>
            <p:ph type="body" idx="1"/>
          </p:nvPr>
        </p:nvSpPr>
        <p:spPr/>
        <p:txBody>
          <a:bodyPr/>
          <a:lstStyle/>
          <a:p>
            <a:r>
              <a:rPr lang="en-US" dirty="0"/>
              <a:t>Who should submit the check request?</a:t>
            </a:r>
          </a:p>
        </p:txBody>
      </p:sp>
      <p:sp>
        <p:nvSpPr>
          <p:cNvPr id="4" name="Slide Number Placeholder 3">
            <a:extLst>
              <a:ext uri="{FF2B5EF4-FFF2-40B4-BE49-F238E27FC236}">
                <a16:creationId xmlns:a16="http://schemas.microsoft.com/office/drawing/2014/main" id="{CB4A5D52-6D33-C1E4-A179-7F6E161FBC03}"/>
              </a:ext>
            </a:extLst>
          </p:cNvPr>
          <p:cNvSpPr>
            <a:spLocks noGrp="1"/>
          </p:cNvSpPr>
          <p:nvPr>
            <p:ph type="sldNum" sz="quarter" idx="10"/>
          </p:nvPr>
        </p:nvSpPr>
        <p:spPr/>
        <p:txBody>
          <a:bodyPr/>
          <a:lstStyle/>
          <a:p>
            <a:fld id="{C69719C4-61C5-4B7E-A35B-D5E73FA6802F}" type="slidenum">
              <a:rPr lang="en-US" smtClean="0"/>
              <a:t>42</a:t>
            </a:fld>
            <a:endParaRPr lang="en-US"/>
          </a:p>
        </p:txBody>
      </p:sp>
    </p:spTree>
    <p:extLst>
      <p:ext uri="{BB962C8B-B14F-4D97-AF65-F5344CB8AC3E}">
        <p14:creationId xmlns:p14="http://schemas.microsoft.com/office/powerpoint/2010/main" val="4269383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7CFA2-B129-C12D-AF57-E61C3408B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9D0F5-99E1-888B-D043-BBF59AB604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7B46E0-40A9-D603-ECA7-ADBDDC7A594F}"/>
              </a:ext>
            </a:extLst>
          </p:cNvPr>
          <p:cNvSpPr>
            <a:spLocks noGrp="1"/>
          </p:cNvSpPr>
          <p:nvPr>
            <p:ph type="body" idx="1"/>
          </p:nvPr>
        </p:nvSpPr>
        <p:spPr/>
        <p:txBody>
          <a:bodyPr/>
          <a:lstStyle/>
          <a:p>
            <a:pPr defTabSz="966612">
              <a:defRPr/>
            </a:pPr>
            <a:r>
              <a:rPr lang="en-US" dirty="0"/>
              <a:t>Enter the vendor’s (Herky) full legal name and the Total Amount to be Paid.</a:t>
            </a:r>
          </a:p>
          <a:p>
            <a:pPr defTabSz="966612">
              <a:defRPr/>
            </a:pPr>
            <a:br>
              <a:rPr lang="en-US" dirty="0"/>
            </a:br>
            <a:r>
              <a:rPr lang="en-US" dirty="0"/>
              <a:t>For this check request, since we are reimbursing for only one expenditure (mileage), we will enter the amount to reimburse.  Per university’s business mileage rate, he is eligible to be reimbursed for $194.56, but the club decided to reimburse him based on the gas amount he actually spent to get to SJSU and back.</a:t>
            </a:r>
          </a:p>
          <a:p>
            <a:pPr defTabSz="966612">
              <a:defRPr/>
            </a:pPr>
            <a:endParaRPr lang="en-US" dirty="0"/>
          </a:p>
          <a:p>
            <a:pPr defTabSz="966612">
              <a:defRPr/>
            </a:pPr>
            <a:r>
              <a:rPr lang="en-US" dirty="0"/>
              <a:t>If there are multiple receipts, add the totals from the receipts, then enter the amount here.</a:t>
            </a:r>
          </a:p>
        </p:txBody>
      </p:sp>
      <p:sp>
        <p:nvSpPr>
          <p:cNvPr id="4" name="Slide Number Placeholder 3">
            <a:extLst>
              <a:ext uri="{FF2B5EF4-FFF2-40B4-BE49-F238E27FC236}">
                <a16:creationId xmlns:a16="http://schemas.microsoft.com/office/drawing/2014/main" id="{80811768-9DFE-C86F-F343-E7F627F3D784}"/>
              </a:ext>
            </a:extLst>
          </p:cNvPr>
          <p:cNvSpPr>
            <a:spLocks noGrp="1"/>
          </p:cNvSpPr>
          <p:nvPr>
            <p:ph type="sldNum" sz="quarter" idx="10"/>
          </p:nvPr>
        </p:nvSpPr>
        <p:spPr/>
        <p:txBody>
          <a:bodyPr/>
          <a:lstStyle/>
          <a:p>
            <a:fld id="{C69719C4-61C5-4B7E-A35B-D5E73FA6802F}" type="slidenum">
              <a:rPr lang="en-US" smtClean="0"/>
              <a:t>43</a:t>
            </a:fld>
            <a:endParaRPr lang="en-US"/>
          </a:p>
        </p:txBody>
      </p:sp>
    </p:spTree>
    <p:extLst>
      <p:ext uri="{BB962C8B-B14F-4D97-AF65-F5344CB8AC3E}">
        <p14:creationId xmlns:p14="http://schemas.microsoft.com/office/powerpoint/2010/main" val="2640836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B7707-CAE5-C77E-484D-ACA1244664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47FF5-2CC1-998F-8C0E-75B57F962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23A449-FDBA-46AD-37D9-BD47981F16BE}"/>
              </a:ext>
            </a:extLst>
          </p:cNvPr>
          <p:cNvSpPr>
            <a:spLocks noGrp="1"/>
          </p:cNvSpPr>
          <p:nvPr>
            <p:ph type="body" idx="1"/>
          </p:nvPr>
        </p:nvSpPr>
        <p:spPr/>
        <p:txBody>
          <a:bodyPr/>
          <a:lstStyle/>
          <a:p>
            <a:pPr defTabSz="966612">
              <a:defRPr/>
            </a:pPr>
            <a:r>
              <a:rPr lang="en-US" dirty="0"/>
              <a:t>Enter the vendor’s (Herky) mailing address, phone number, and email address.</a:t>
            </a:r>
          </a:p>
          <a:p>
            <a:pPr defTabSz="966612">
              <a:defRPr/>
            </a:pPr>
            <a:endParaRPr lang="en-US" dirty="0"/>
          </a:p>
          <a:p>
            <a:pPr defTabSz="966612">
              <a:defRPr/>
            </a:pPr>
            <a:r>
              <a:rPr lang="en-US" dirty="0"/>
              <a:t>Click “Next.”</a:t>
            </a:r>
          </a:p>
        </p:txBody>
      </p:sp>
      <p:sp>
        <p:nvSpPr>
          <p:cNvPr id="4" name="Slide Number Placeholder 3">
            <a:extLst>
              <a:ext uri="{FF2B5EF4-FFF2-40B4-BE49-F238E27FC236}">
                <a16:creationId xmlns:a16="http://schemas.microsoft.com/office/drawing/2014/main" id="{0034DB5E-7490-9135-3371-C781CBE64305}"/>
              </a:ext>
            </a:extLst>
          </p:cNvPr>
          <p:cNvSpPr>
            <a:spLocks noGrp="1"/>
          </p:cNvSpPr>
          <p:nvPr>
            <p:ph type="sldNum" sz="quarter" idx="10"/>
          </p:nvPr>
        </p:nvSpPr>
        <p:spPr/>
        <p:txBody>
          <a:bodyPr/>
          <a:lstStyle/>
          <a:p>
            <a:fld id="{C69719C4-61C5-4B7E-A35B-D5E73FA6802F}" type="slidenum">
              <a:rPr lang="en-US" smtClean="0"/>
              <a:t>44</a:t>
            </a:fld>
            <a:endParaRPr lang="en-US"/>
          </a:p>
        </p:txBody>
      </p:sp>
    </p:spTree>
    <p:extLst>
      <p:ext uri="{BB962C8B-B14F-4D97-AF65-F5344CB8AC3E}">
        <p14:creationId xmlns:p14="http://schemas.microsoft.com/office/powerpoint/2010/main" val="31737288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B8F76-6F7B-3518-12F9-BBB4A0C3E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0B939E-52B7-0D39-8E3F-3001CB7BB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CE31C-DC85-2387-3AB6-169792F7F65B}"/>
              </a:ext>
            </a:extLst>
          </p:cNvPr>
          <p:cNvSpPr>
            <a:spLocks noGrp="1"/>
          </p:cNvSpPr>
          <p:nvPr>
            <p:ph type="body" idx="1"/>
          </p:nvPr>
        </p:nvSpPr>
        <p:spPr/>
        <p:txBody>
          <a:bodyPr/>
          <a:lstStyle/>
          <a:p>
            <a:pPr defTabSz="966612">
              <a:defRPr/>
            </a:pPr>
            <a:r>
              <a:rPr lang="en-US" dirty="0"/>
              <a:t>Enter the official club name.  No acronyms, please, as we manage 300+ accounts.</a:t>
            </a:r>
          </a:p>
          <a:p>
            <a:pPr defTabSz="966612">
              <a:defRPr/>
            </a:pPr>
            <a:endParaRPr lang="en-US" dirty="0"/>
          </a:p>
          <a:p>
            <a:pPr defTabSz="966612">
              <a:defRPr/>
            </a:pPr>
            <a:r>
              <a:rPr lang="en-US" dirty="0"/>
              <a:t>Enter the Club Account Number.  This can be found on the approved CAF that was emailed to you, or you can contact our office for the number.</a:t>
            </a:r>
          </a:p>
        </p:txBody>
      </p:sp>
      <p:sp>
        <p:nvSpPr>
          <p:cNvPr id="4" name="Slide Number Placeholder 3">
            <a:extLst>
              <a:ext uri="{FF2B5EF4-FFF2-40B4-BE49-F238E27FC236}">
                <a16:creationId xmlns:a16="http://schemas.microsoft.com/office/drawing/2014/main" id="{FEE689FF-3116-3E73-E082-C65D590DAF65}"/>
              </a:ext>
            </a:extLst>
          </p:cNvPr>
          <p:cNvSpPr>
            <a:spLocks noGrp="1"/>
          </p:cNvSpPr>
          <p:nvPr>
            <p:ph type="sldNum" sz="quarter" idx="10"/>
          </p:nvPr>
        </p:nvSpPr>
        <p:spPr/>
        <p:txBody>
          <a:bodyPr/>
          <a:lstStyle/>
          <a:p>
            <a:fld id="{C69719C4-61C5-4B7E-A35B-D5E73FA6802F}" type="slidenum">
              <a:rPr lang="en-US" smtClean="0"/>
              <a:t>45</a:t>
            </a:fld>
            <a:endParaRPr lang="en-US"/>
          </a:p>
        </p:txBody>
      </p:sp>
    </p:spTree>
    <p:extLst>
      <p:ext uri="{BB962C8B-B14F-4D97-AF65-F5344CB8AC3E}">
        <p14:creationId xmlns:p14="http://schemas.microsoft.com/office/powerpoint/2010/main" val="41820848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FA1BE-766F-A1F5-E5D0-156AD44EF8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2A005-B603-40F4-5C09-C3323080E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AE4001-43B1-8464-CC6F-0B6CB82A6B82}"/>
              </a:ext>
            </a:extLst>
          </p:cNvPr>
          <p:cNvSpPr>
            <a:spLocks noGrp="1"/>
          </p:cNvSpPr>
          <p:nvPr>
            <p:ph type="body" idx="1"/>
          </p:nvPr>
        </p:nvSpPr>
        <p:spPr/>
        <p:txBody>
          <a:bodyPr/>
          <a:lstStyle/>
          <a:p>
            <a:pPr defTabSz="966612">
              <a:defRPr/>
            </a:pPr>
            <a:r>
              <a:rPr lang="en-US" dirty="0"/>
              <a:t>Based on the expenditure, select the “Account” type. </a:t>
            </a:r>
          </a:p>
          <a:p>
            <a:pPr defTabSz="966612">
              <a:defRPr/>
            </a:pPr>
            <a:r>
              <a:rPr lang="en-US" dirty="0"/>
              <a:t>In this example, since Herky used his personal vehicle, we will request a mileage reimbursement, so we will select “Travel.”</a:t>
            </a:r>
          </a:p>
        </p:txBody>
      </p:sp>
      <p:sp>
        <p:nvSpPr>
          <p:cNvPr id="4" name="Slide Number Placeholder 3">
            <a:extLst>
              <a:ext uri="{FF2B5EF4-FFF2-40B4-BE49-F238E27FC236}">
                <a16:creationId xmlns:a16="http://schemas.microsoft.com/office/drawing/2014/main" id="{EAF2C45F-F7E3-E7BB-B54A-E1B1A35CECBA}"/>
              </a:ext>
            </a:extLst>
          </p:cNvPr>
          <p:cNvSpPr>
            <a:spLocks noGrp="1"/>
          </p:cNvSpPr>
          <p:nvPr>
            <p:ph type="sldNum" sz="quarter" idx="10"/>
          </p:nvPr>
        </p:nvSpPr>
        <p:spPr/>
        <p:txBody>
          <a:bodyPr/>
          <a:lstStyle/>
          <a:p>
            <a:fld id="{C69719C4-61C5-4B7E-A35B-D5E73FA6802F}" type="slidenum">
              <a:rPr lang="en-US" smtClean="0"/>
              <a:t>46</a:t>
            </a:fld>
            <a:endParaRPr lang="en-US"/>
          </a:p>
        </p:txBody>
      </p:sp>
    </p:spTree>
    <p:extLst>
      <p:ext uri="{BB962C8B-B14F-4D97-AF65-F5344CB8AC3E}">
        <p14:creationId xmlns:p14="http://schemas.microsoft.com/office/powerpoint/2010/main" val="442172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4C7BC-2531-E7EB-C4C5-BC904E4ED6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32186-1E01-A2C8-E71B-7FA0A63F1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7BBC0-D213-8AF3-E0A4-B5E268A9B7ED}"/>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DB377669-A087-B504-6B91-481CC1C15C0F}"/>
              </a:ext>
            </a:extLst>
          </p:cNvPr>
          <p:cNvSpPr>
            <a:spLocks noGrp="1"/>
          </p:cNvSpPr>
          <p:nvPr>
            <p:ph type="sldNum" sz="quarter" idx="10"/>
          </p:nvPr>
        </p:nvSpPr>
        <p:spPr/>
        <p:txBody>
          <a:bodyPr/>
          <a:lstStyle/>
          <a:p>
            <a:fld id="{C69719C4-61C5-4B7E-A35B-D5E73FA6802F}" type="slidenum">
              <a:rPr lang="en-US" smtClean="0"/>
              <a:t>47</a:t>
            </a:fld>
            <a:endParaRPr lang="en-US"/>
          </a:p>
        </p:txBody>
      </p:sp>
    </p:spTree>
    <p:extLst>
      <p:ext uri="{BB962C8B-B14F-4D97-AF65-F5344CB8AC3E}">
        <p14:creationId xmlns:p14="http://schemas.microsoft.com/office/powerpoint/2010/main" val="23597619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DBE64-6D5D-6B7D-5BDC-5E4811129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4E376-9980-7463-AEF6-E4BF876CE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8350C-FB0C-0910-F146-E128FD2E1A56}"/>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2161A16C-3F64-B296-44C3-7E4339BB6B26}"/>
              </a:ext>
            </a:extLst>
          </p:cNvPr>
          <p:cNvSpPr>
            <a:spLocks noGrp="1"/>
          </p:cNvSpPr>
          <p:nvPr>
            <p:ph type="sldNum" sz="quarter" idx="10"/>
          </p:nvPr>
        </p:nvSpPr>
        <p:spPr/>
        <p:txBody>
          <a:bodyPr/>
          <a:lstStyle/>
          <a:p>
            <a:fld id="{C69719C4-61C5-4B7E-A35B-D5E73FA6802F}" type="slidenum">
              <a:rPr lang="en-US" smtClean="0"/>
              <a:t>48</a:t>
            </a:fld>
            <a:endParaRPr lang="en-US"/>
          </a:p>
        </p:txBody>
      </p:sp>
    </p:spTree>
    <p:extLst>
      <p:ext uri="{BB962C8B-B14F-4D97-AF65-F5344CB8AC3E}">
        <p14:creationId xmlns:p14="http://schemas.microsoft.com/office/powerpoint/2010/main" val="23382913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E0D22-1E15-C3DD-73E9-AF2898C68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DBEA0F-06D8-BAAD-D1D0-D8730731D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3D664C-E9DA-4E3C-9587-F83C3DAE6FCA}"/>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E555110C-8F25-C6B0-EA19-AB77AC8C5F29}"/>
              </a:ext>
            </a:extLst>
          </p:cNvPr>
          <p:cNvSpPr>
            <a:spLocks noGrp="1"/>
          </p:cNvSpPr>
          <p:nvPr>
            <p:ph type="sldNum" sz="quarter" idx="10"/>
          </p:nvPr>
        </p:nvSpPr>
        <p:spPr/>
        <p:txBody>
          <a:bodyPr/>
          <a:lstStyle/>
          <a:p>
            <a:fld id="{C69719C4-61C5-4B7E-A35B-D5E73FA6802F}" type="slidenum">
              <a:rPr lang="en-US" smtClean="0"/>
              <a:t>49</a:t>
            </a:fld>
            <a:endParaRPr lang="en-US"/>
          </a:p>
        </p:txBody>
      </p:sp>
    </p:spTree>
    <p:extLst>
      <p:ext uri="{BB962C8B-B14F-4D97-AF65-F5344CB8AC3E}">
        <p14:creationId xmlns:p14="http://schemas.microsoft.com/office/powerpoint/2010/main" val="2805781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access your club account, you must complete a Club Accounting Form (CAF). </a:t>
            </a:r>
          </a:p>
          <a:p>
            <a:endParaRPr lang="en-US" dirty="0"/>
          </a:p>
          <a:p>
            <a:r>
              <a:rPr lang="en-US" dirty="0"/>
              <a:t>But before you can complete the CAF, you must first:</a:t>
            </a:r>
          </a:p>
          <a:p>
            <a:pPr marL="241653" indent="-241653">
              <a:buAutoNum type="arabicParenR"/>
            </a:pPr>
            <a:r>
              <a:rPr lang="en-US" dirty="0"/>
              <a:t>Be in good standing with Sacramento State</a:t>
            </a:r>
          </a:p>
          <a:p>
            <a:pPr marL="241653" indent="-241653">
              <a:buAutoNum type="arabicParenR"/>
            </a:pPr>
            <a:r>
              <a:rPr lang="en-US" dirty="0"/>
              <a:t>Register or renew your recognition with SO&amp;L </a:t>
            </a:r>
          </a:p>
          <a:p>
            <a:pPr lvl="1"/>
            <a:r>
              <a:rPr lang="en-US" dirty="0"/>
              <a:t>-Please carefully read and complete the recognition process with SO&amp;L.  Any hold ups with this step will cause delays.</a:t>
            </a:r>
          </a:p>
          <a:p>
            <a:pPr lvl="1"/>
            <a:endParaRPr lang="en-US" dirty="0"/>
          </a:p>
          <a:p>
            <a:pPr marL="241653" indent="-241653">
              <a:buFont typeface="+mj-lt"/>
              <a:buAutoNum type="arabicParenR"/>
            </a:pPr>
            <a:r>
              <a:rPr lang="en-US" dirty="0"/>
              <a:t>After your club has fully renewed your recognition with SO&amp;L, you can complete the Club Accounting Form (CAF).</a:t>
            </a:r>
          </a:p>
        </p:txBody>
      </p:sp>
      <p:sp>
        <p:nvSpPr>
          <p:cNvPr id="4" name="Slide Number Placeholder 3"/>
          <p:cNvSpPr>
            <a:spLocks noGrp="1"/>
          </p:cNvSpPr>
          <p:nvPr>
            <p:ph type="sldNum" sz="quarter" idx="5"/>
          </p:nvPr>
        </p:nvSpPr>
        <p:spPr/>
        <p:txBody>
          <a:bodyPr/>
          <a:lstStyle/>
          <a:p>
            <a:fld id="{C69719C4-61C5-4B7E-A35B-D5E73FA6802F}" type="slidenum">
              <a:rPr lang="en-US" smtClean="0"/>
              <a:t>5</a:t>
            </a:fld>
            <a:endParaRPr lang="en-US"/>
          </a:p>
        </p:txBody>
      </p:sp>
    </p:spTree>
    <p:extLst>
      <p:ext uri="{BB962C8B-B14F-4D97-AF65-F5344CB8AC3E}">
        <p14:creationId xmlns:p14="http://schemas.microsoft.com/office/powerpoint/2010/main" val="21735359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C6C4B-6967-C0E6-82D9-5E5EC7ECA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553D1-4380-6B01-5DC1-D7688147A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01223-3607-09AF-7478-BBDD97F64A5E}"/>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2A7F3AA7-0A50-61AE-69C5-42BCF1721176}"/>
              </a:ext>
            </a:extLst>
          </p:cNvPr>
          <p:cNvSpPr>
            <a:spLocks noGrp="1"/>
          </p:cNvSpPr>
          <p:nvPr>
            <p:ph type="sldNum" sz="quarter" idx="10"/>
          </p:nvPr>
        </p:nvSpPr>
        <p:spPr/>
        <p:txBody>
          <a:bodyPr/>
          <a:lstStyle/>
          <a:p>
            <a:fld id="{C69719C4-61C5-4B7E-A35B-D5E73FA6802F}" type="slidenum">
              <a:rPr lang="en-US" smtClean="0"/>
              <a:t>50</a:t>
            </a:fld>
            <a:endParaRPr lang="en-US"/>
          </a:p>
        </p:txBody>
      </p:sp>
    </p:spTree>
    <p:extLst>
      <p:ext uri="{BB962C8B-B14F-4D97-AF65-F5344CB8AC3E}">
        <p14:creationId xmlns:p14="http://schemas.microsoft.com/office/powerpoint/2010/main" val="3721646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6FFBF-C597-8BC5-8FFF-FED02BBD7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57EB2-E841-CD4A-49C6-E2D9A70FE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66BB1F-FB46-510E-A4F0-C7272B5008DE}"/>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52D714E3-E49E-ADB6-0ABE-890D3042C668}"/>
              </a:ext>
            </a:extLst>
          </p:cNvPr>
          <p:cNvSpPr>
            <a:spLocks noGrp="1"/>
          </p:cNvSpPr>
          <p:nvPr>
            <p:ph type="sldNum" sz="quarter" idx="10"/>
          </p:nvPr>
        </p:nvSpPr>
        <p:spPr/>
        <p:txBody>
          <a:bodyPr/>
          <a:lstStyle/>
          <a:p>
            <a:fld id="{C69719C4-61C5-4B7E-A35B-D5E73FA6802F}" type="slidenum">
              <a:rPr lang="en-US" smtClean="0"/>
              <a:t>51</a:t>
            </a:fld>
            <a:endParaRPr lang="en-US"/>
          </a:p>
        </p:txBody>
      </p:sp>
    </p:spTree>
    <p:extLst>
      <p:ext uri="{BB962C8B-B14F-4D97-AF65-F5344CB8AC3E}">
        <p14:creationId xmlns:p14="http://schemas.microsoft.com/office/powerpoint/2010/main" val="27823288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76843-375A-2E6F-C987-40B808158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FD1DC9-6E79-4FE8-7BF8-08C5E1D7B5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AC240-F115-7A0E-4502-BDA9CDA88E23}"/>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AF1C02DC-0097-A14F-D740-C0E330D7D956}"/>
              </a:ext>
            </a:extLst>
          </p:cNvPr>
          <p:cNvSpPr>
            <a:spLocks noGrp="1"/>
          </p:cNvSpPr>
          <p:nvPr>
            <p:ph type="sldNum" sz="quarter" idx="10"/>
          </p:nvPr>
        </p:nvSpPr>
        <p:spPr/>
        <p:txBody>
          <a:bodyPr/>
          <a:lstStyle/>
          <a:p>
            <a:fld id="{C69719C4-61C5-4B7E-A35B-D5E73FA6802F}" type="slidenum">
              <a:rPr lang="en-US" smtClean="0"/>
              <a:t>52</a:t>
            </a:fld>
            <a:endParaRPr lang="en-US"/>
          </a:p>
        </p:txBody>
      </p:sp>
    </p:spTree>
    <p:extLst>
      <p:ext uri="{BB962C8B-B14F-4D97-AF65-F5344CB8AC3E}">
        <p14:creationId xmlns:p14="http://schemas.microsoft.com/office/powerpoint/2010/main" val="24061822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6D7DF-9D2C-97EA-2F9F-5FE5A2B480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7B297-3EB9-7AE5-FD1D-444195416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80A427-66A1-7136-7947-4C6313CB93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C7F992-9DCF-458C-CB57-D21E8D651759}"/>
              </a:ext>
            </a:extLst>
          </p:cNvPr>
          <p:cNvSpPr>
            <a:spLocks noGrp="1"/>
          </p:cNvSpPr>
          <p:nvPr>
            <p:ph type="sldNum" sz="quarter" idx="10"/>
          </p:nvPr>
        </p:nvSpPr>
        <p:spPr/>
        <p:txBody>
          <a:bodyPr/>
          <a:lstStyle/>
          <a:p>
            <a:fld id="{C69719C4-61C5-4B7E-A35B-D5E73FA6802F}" type="slidenum">
              <a:rPr lang="en-US" smtClean="0"/>
              <a:t>53</a:t>
            </a:fld>
            <a:endParaRPr lang="en-US"/>
          </a:p>
        </p:txBody>
      </p:sp>
    </p:spTree>
    <p:extLst>
      <p:ext uri="{BB962C8B-B14F-4D97-AF65-F5344CB8AC3E}">
        <p14:creationId xmlns:p14="http://schemas.microsoft.com/office/powerpoint/2010/main" val="29763648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01B0B-6F47-84BB-3E9B-67A943293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2C558-A15A-3C4E-F743-DEB81BEE10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9EC81-95BA-CB04-03A8-05865FC459A7}"/>
              </a:ext>
            </a:extLst>
          </p:cNvPr>
          <p:cNvSpPr>
            <a:spLocks noGrp="1"/>
          </p:cNvSpPr>
          <p:nvPr>
            <p:ph type="body" idx="1"/>
          </p:nvPr>
        </p:nvSpPr>
        <p:spPr/>
        <p:txBody>
          <a:bodyPr/>
          <a:lstStyle/>
          <a:p>
            <a:pPr defTabSz="966612">
              <a:defRPr/>
            </a:pPr>
            <a:r>
              <a:rPr lang="en-US" dirty="0"/>
              <a:t>Enter the vendor’s full legal name and the Total Amount to be Paid.</a:t>
            </a:r>
          </a:p>
        </p:txBody>
      </p:sp>
      <p:sp>
        <p:nvSpPr>
          <p:cNvPr id="4" name="Slide Number Placeholder 3">
            <a:extLst>
              <a:ext uri="{FF2B5EF4-FFF2-40B4-BE49-F238E27FC236}">
                <a16:creationId xmlns:a16="http://schemas.microsoft.com/office/drawing/2014/main" id="{60FB36D8-9035-AE0C-B73E-F665AECEBF4E}"/>
              </a:ext>
            </a:extLst>
          </p:cNvPr>
          <p:cNvSpPr>
            <a:spLocks noGrp="1"/>
          </p:cNvSpPr>
          <p:nvPr>
            <p:ph type="sldNum" sz="quarter" idx="10"/>
          </p:nvPr>
        </p:nvSpPr>
        <p:spPr/>
        <p:txBody>
          <a:bodyPr/>
          <a:lstStyle/>
          <a:p>
            <a:fld id="{C69719C4-61C5-4B7E-A35B-D5E73FA6802F}" type="slidenum">
              <a:rPr lang="en-US" smtClean="0"/>
              <a:t>54</a:t>
            </a:fld>
            <a:endParaRPr lang="en-US"/>
          </a:p>
        </p:txBody>
      </p:sp>
    </p:spTree>
    <p:extLst>
      <p:ext uri="{BB962C8B-B14F-4D97-AF65-F5344CB8AC3E}">
        <p14:creationId xmlns:p14="http://schemas.microsoft.com/office/powerpoint/2010/main" val="5295045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DAF4F-958A-73AE-C8A9-1D209B72B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8EF2C-9BC1-A29C-FC59-9382FF4AF7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7CE83-09A3-B456-05B8-5A5228E924C6}"/>
              </a:ext>
            </a:extLst>
          </p:cNvPr>
          <p:cNvSpPr>
            <a:spLocks noGrp="1"/>
          </p:cNvSpPr>
          <p:nvPr>
            <p:ph type="body" idx="1"/>
          </p:nvPr>
        </p:nvSpPr>
        <p:spPr/>
        <p:txBody>
          <a:bodyPr/>
          <a:lstStyle/>
          <a:p>
            <a:pPr defTabSz="966612">
              <a:defRPr/>
            </a:pPr>
            <a:r>
              <a:rPr lang="en-US" dirty="0"/>
              <a:t>Enter the vendor’s mailing address, phone number, and email address.</a:t>
            </a:r>
          </a:p>
          <a:p>
            <a:pPr defTabSz="966612">
              <a:defRPr/>
            </a:pPr>
            <a:endParaRPr lang="en-US" dirty="0"/>
          </a:p>
          <a:p>
            <a:pPr defTabSz="966612">
              <a:defRPr/>
            </a:pPr>
            <a:r>
              <a:rPr lang="en-US" dirty="0"/>
              <a:t>Click “Next.”</a:t>
            </a:r>
          </a:p>
        </p:txBody>
      </p:sp>
      <p:sp>
        <p:nvSpPr>
          <p:cNvPr id="4" name="Slide Number Placeholder 3">
            <a:extLst>
              <a:ext uri="{FF2B5EF4-FFF2-40B4-BE49-F238E27FC236}">
                <a16:creationId xmlns:a16="http://schemas.microsoft.com/office/drawing/2014/main" id="{035B6004-B756-6953-2560-72172C9374EE}"/>
              </a:ext>
            </a:extLst>
          </p:cNvPr>
          <p:cNvSpPr>
            <a:spLocks noGrp="1"/>
          </p:cNvSpPr>
          <p:nvPr>
            <p:ph type="sldNum" sz="quarter" idx="10"/>
          </p:nvPr>
        </p:nvSpPr>
        <p:spPr/>
        <p:txBody>
          <a:bodyPr/>
          <a:lstStyle/>
          <a:p>
            <a:fld id="{C69719C4-61C5-4B7E-A35B-D5E73FA6802F}" type="slidenum">
              <a:rPr lang="en-US" smtClean="0"/>
              <a:t>55</a:t>
            </a:fld>
            <a:endParaRPr lang="en-US"/>
          </a:p>
        </p:txBody>
      </p:sp>
    </p:spTree>
    <p:extLst>
      <p:ext uri="{BB962C8B-B14F-4D97-AF65-F5344CB8AC3E}">
        <p14:creationId xmlns:p14="http://schemas.microsoft.com/office/powerpoint/2010/main" val="2216852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17C4A-4B63-395E-9052-2630922D5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8D324-7823-391B-CE5E-25DD6F0C3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D012D-C758-2061-8582-6396E03DA2E1}"/>
              </a:ext>
            </a:extLst>
          </p:cNvPr>
          <p:cNvSpPr>
            <a:spLocks noGrp="1"/>
          </p:cNvSpPr>
          <p:nvPr>
            <p:ph type="body" idx="1"/>
          </p:nvPr>
        </p:nvSpPr>
        <p:spPr/>
        <p:txBody>
          <a:bodyPr/>
          <a:lstStyle/>
          <a:p>
            <a:pPr defTabSz="966612">
              <a:defRPr/>
            </a:pPr>
            <a:r>
              <a:rPr lang="en-US" dirty="0"/>
              <a:t>Enter the official club name.  No acronyms, please, as we manage 300+ accounts.</a:t>
            </a:r>
          </a:p>
          <a:p>
            <a:pPr defTabSz="966612">
              <a:defRPr/>
            </a:pPr>
            <a:endParaRPr lang="en-US" dirty="0"/>
          </a:p>
          <a:p>
            <a:pPr defTabSz="966612">
              <a:defRPr/>
            </a:pPr>
            <a:r>
              <a:rPr lang="en-US" dirty="0"/>
              <a:t>Enter the Club Account Number.  This can be found on the approved CAF that was emailed to you, or you can contact our office for the number.</a:t>
            </a:r>
          </a:p>
        </p:txBody>
      </p:sp>
      <p:sp>
        <p:nvSpPr>
          <p:cNvPr id="4" name="Slide Number Placeholder 3">
            <a:extLst>
              <a:ext uri="{FF2B5EF4-FFF2-40B4-BE49-F238E27FC236}">
                <a16:creationId xmlns:a16="http://schemas.microsoft.com/office/drawing/2014/main" id="{137AE58B-CC5D-AD63-6BD9-440CF98EDE4C}"/>
              </a:ext>
            </a:extLst>
          </p:cNvPr>
          <p:cNvSpPr>
            <a:spLocks noGrp="1"/>
          </p:cNvSpPr>
          <p:nvPr>
            <p:ph type="sldNum" sz="quarter" idx="10"/>
          </p:nvPr>
        </p:nvSpPr>
        <p:spPr/>
        <p:txBody>
          <a:bodyPr/>
          <a:lstStyle/>
          <a:p>
            <a:fld id="{C69719C4-61C5-4B7E-A35B-D5E73FA6802F}" type="slidenum">
              <a:rPr lang="en-US" smtClean="0"/>
              <a:t>56</a:t>
            </a:fld>
            <a:endParaRPr lang="en-US"/>
          </a:p>
        </p:txBody>
      </p:sp>
    </p:spTree>
    <p:extLst>
      <p:ext uri="{BB962C8B-B14F-4D97-AF65-F5344CB8AC3E}">
        <p14:creationId xmlns:p14="http://schemas.microsoft.com/office/powerpoint/2010/main" val="25768349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50B66-CA9F-3E19-4140-5DE327111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A976E-3B5E-92C3-B0FB-27861C77BB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E45B64-4E18-5468-6F0E-E20B999A370E}"/>
              </a:ext>
            </a:extLst>
          </p:cNvPr>
          <p:cNvSpPr>
            <a:spLocks noGrp="1"/>
          </p:cNvSpPr>
          <p:nvPr>
            <p:ph type="body" idx="1"/>
          </p:nvPr>
        </p:nvSpPr>
        <p:spPr/>
        <p:txBody>
          <a:bodyPr/>
          <a:lstStyle/>
          <a:p>
            <a:pPr defTabSz="966612">
              <a:defRPr/>
            </a:pPr>
            <a:r>
              <a:rPr lang="en-US" dirty="0"/>
              <a:t>Based on the expenditure, select the “Account” type. </a:t>
            </a:r>
          </a:p>
          <a:p>
            <a:pPr defTabSz="966612">
              <a:defRPr/>
            </a:pPr>
            <a:r>
              <a:rPr lang="en-US" dirty="0"/>
              <a:t>In this example, because they hired someone for their services, we will select “Outside Services”</a:t>
            </a:r>
          </a:p>
        </p:txBody>
      </p:sp>
      <p:sp>
        <p:nvSpPr>
          <p:cNvPr id="4" name="Slide Number Placeholder 3">
            <a:extLst>
              <a:ext uri="{FF2B5EF4-FFF2-40B4-BE49-F238E27FC236}">
                <a16:creationId xmlns:a16="http://schemas.microsoft.com/office/drawing/2014/main" id="{1B5DE999-DE1F-FB92-B749-DFDC23669AEF}"/>
              </a:ext>
            </a:extLst>
          </p:cNvPr>
          <p:cNvSpPr>
            <a:spLocks noGrp="1"/>
          </p:cNvSpPr>
          <p:nvPr>
            <p:ph type="sldNum" sz="quarter" idx="10"/>
          </p:nvPr>
        </p:nvSpPr>
        <p:spPr/>
        <p:txBody>
          <a:bodyPr/>
          <a:lstStyle/>
          <a:p>
            <a:fld id="{C69719C4-61C5-4B7E-A35B-D5E73FA6802F}" type="slidenum">
              <a:rPr lang="en-US" smtClean="0"/>
              <a:t>57</a:t>
            </a:fld>
            <a:endParaRPr lang="en-US"/>
          </a:p>
        </p:txBody>
      </p:sp>
    </p:spTree>
    <p:extLst>
      <p:ext uri="{BB962C8B-B14F-4D97-AF65-F5344CB8AC3E}">
        <p14:creationId xmlns:p14="http://schemas.microsoft.com/office/powerpoint/2010/main" val="33234890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BF0F5-82E9-5AE1-A1BE-2F2CFD17A5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21E188-FC4B-922F-1293-0A7D9E5D1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CF89AC-3B44-CADE-939A-0B7255044560}"/>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9927BDD7-3C12-6356-31CB-FEA6F321DBB1}"/>
              </a:ext>
            </a:extLst>
          </p:cNvPr>
          <p:cNvSpPr>
            <a:spLocks noGrp="1"/>
          </p:cNvSpPr>
          <p:nvPr>
            <p:ph type="sldNum" sz="quarter" idx="10"/>
          </p:nvPr>
        </p:nvSpPr>
        <p:spPr/>
        <p:txBody>
          <a:bodyPr/>
          <a:lstStyle/>
          <a:p>
            <a:fld id="{C69719C4-61C5-4B7E-A35B-D5E73FA6802F}" type="slidenum">
              <a:rPr lang="en-US" smtClean="0"/>
              <a:t>58</a:t>
            </a:fld>
            <a:endParaRPr lang="en-US"/>
          </a:p>
        </p:txBody>
      </p:sp>
    </p:spTree>
    <p:extLst>
      <p:ext uri="{BB962C8B-B14F-4D97-AF65-F5344CB8AC3E}">
        <p14:creationId xmlns:p14="http://schemas.microsoft.com/office/powerpoint/2010/main" val="28008851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E122-1A82-0F5F-5759-7D28857BE8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FC353-380B-18A6-7648-2605164C0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63964-BC8D-3181-347F-60927C41A9AE}"/>
              </a:ext>
            </a:extLst>
          </p:cNvPr>
          <p:cNvSpPr>
            <a:spLocks noGrp="1"/>
          </p:cNvSpPr>
          <p:nvPr>
            <p:ph type="body" idx="1"/>
          </p:nvPr>
        </p:nvSpPr>
        <p:spPr/>
        <p:txBody>
          <a:bodyPr/>
          <a:lstStyle/>
          <a:p>
            <a:pPr defTabSz="966612">
              <a:defRPr/>
            </a:pPr>
            <a:r>
              <a:rPr lang="en-US" dirty="0"/>
              <a:t>For contracted services, attach the vendor-provided invoice OR a completed Memorandum of Agreement (MOA) if the service was performed on-campus.</a:t>
            </a:r>
          </a:p>
          <a:p>
            <a:pPr defTabSz="966612">
              <a:defRPr/>
            </a:pPr>
            <a:endParaRPr lang="en-US" dirty="0"/>
          </a:p>
          <a:p>
            <a:pPr defTabSz="966612">
              <a:defRPr/>
            </a:pPr>
            <a:r>
              <a:rPr lang="en-US" dirty="0"/>
              <a:t>You will also need to attach a completed W-9 by the vendor.  This is required for reporting purposes. </a:t>
            </a:r>
          </a:p>
          <a:p>
            <a:pPr defTabSz="966612">
              <a:defRPr/>
            </a:pPr>
            <a:endParaRPr lang="en-US" dirty="0"/>
          </a:p>
          <a:p>
            <a:r>
              <a:rPr lang="en-US" sz="1300" dirty="0"/>
              <a:t>Lastly, you will answer whether or not the vendor has been paid by ASI.</a:t>
            </a:r>
          </a:p>
          <a:p>
            <a:r>
              <a:rPr lang="en-US" sz="1300" dirty="0"/>
              <a:t>If the W-9 was previously submitted (for multiple payments to the same vendor), select “yes.”  Our office will confirm whether or not we have the vendor’s W-9 on file and will reach out to the club, if needed.</a:t>
            </a:r>
          </a:p>
        </p:txBody>
      </p:sp>
      <p:sp>
        <p:nvSpPr>
          <p:cNvPr id="4" name="Slide Number Placeholder 3">
            <a:extLst>
              <a:ext uri="{FF2B5EF4-FFF2-40B4-BE49-F238E27FC236}">
                <a16:creationId xmlns:a16="http://schemas.microsoft.com/office/drawing/2014/main" id="{09839A15-2C2F-E916-664F-B69ADA2B746A}"/>
              </a:ext>
            </a:extLst>
          </p:cNvPr>
          <p:cNvSpPr>
            <a:spLocks noGrp="1"/>
          </p:cNvSpPr>
          <p:nvPr>
            <p:ph type="sldNum" sz="quarter" idx="10"/>
          </p:nvPr>
        </p:nvSpPr>
        <p:spPr/>
        <p:txBody>
          <a:bodyPr/>
          <a:lstStyle/>
          <a:p>
            <a:fld id="{C69719C4-61C5-4B7E-A35B-D5E73FA6802F}" type="slidenum">
              <a:rPr lang="en-US" smtClean="0"/>
              <a:t>59</a:t>
            </a:fld>
            <a:endParaRPr lang="en-US"/>
          </a:p>
        </p:txBody>
      </p:sp>
    </p:spTree>
    <p:extLst>
      <p:ext uri="{BB962C8B-B14F-4D97-AF65-F5344CB8AC3E}">
        <p14:creationId xmlns:p14="http://schemas.microsoft.com/office/powerpoint/2010/main" val="3065181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The weblink to the CAF can be found in two areas:</a:t>
            </a:r>
          </a:p>
          <a:p>
            <a:pPr marL="241653" indent="-241653" defTabSz="966612">
              <a:buFontTx/>
              <a:buAutoNum type="arabicParenR"/>
              <a:defRPr/>
            </a:pPr>
            <a:r>
              <a:rPr lang="en-US" sz="1300" dirty="0">
                <a:solidFill>
                  <a:srgbClr val="212429"/>
                </a:solidFill>
                <a:latin typeface="Glacial Indifference"/>
                <a:ea typeface="Glacial Indifference"/>
                <a:cs typeface="Glacial Indifference"/>
                <a:sym typeface="Glacial Indifference"/>
              </a:rPr>
              <a:t>First is the ASI Accounting Services’ website; you will click on “Club Accounting Form”</a:t>
            </a:r>
          </a:p>
          <a:p>
            <a:pPr marL="241653" indent="-241653" defTabSz="966612">
              <a:buFontTx/>
              <a:buAutoNum type="arabicParenR"/>
              <a:defRPr/>
            </a:pPr>
            <a:endParaRPr lang="en-US" sz="1300" dirty="0">
              <a:solidFill>
                <a:srgbClr val="212429"/>
              </a:solidFill>
              <a:latin typeface="Glacial Indifference"/>
              <a:ea typeface="Glacial Indifference"/>
              <a:cs typeface="Glacial Indifference"/>
              <a:sym typeface="Glacial Indifference"/>
            </a:endParaRPr>
          </a:p>
          <a:p>
            <a:pPr marL="241653" indent="-241653" defTabSz="966612">
              <a:buFontTx/>
              <a:buAutoNum type="arabicParenR"/>
              <a:defRPr/>
            </a:pPr>
            <a:r>
              <a:rPr lang="en-US" sz="1300" dirty="0">
                <a:solidFill>
                  <a:srgbClr val="212429"/>
                </a:solidFill>
                <a:latin typeface="Glacial Indifference"/>
                <a:ea typeface="Glacial Indifference"/>
                <a:cs typeface="Glacial Indifference"/>
                <a:sym typeface="Glacial Indifference"/>
              </a:rPr>
              <a:t>Second is SO&amp;L’s Treasurer Resources website.  This website has details on how you can track the status/progress of your CAF, and it also includes a step-by-step walkthrough video with tips and common errors that could lead to a denial</a:t>
            </a:r>
          </a:p>
        </p:txBody>
      </p:sp>
      <p:sp>
        <p:nvSpPr>
          <p:cNvPr id="4" name="Slide Number Placeholder 3"/>
          <p:cNvSpPr>
            <a:spLocks noGrp="1"/>
          </p:cNvSpPr>
          <p:nvPr>
            <p:ph type="sldNum" sz="quarter" idx="10"/>
          </p:nvPr>
        </p:nvSpPr>
        <p:spPr/>
        <p:txBody>
          <a:bodyPr/>
          <a:lstStyle/>
          <a:p>
            <a:fld id="{C69719C4-61C5-4B7E-A35B-D5E73FA6802F}" type="slidenum">
              <a:rPr lang="en-US" smtClean="0"/>
              <a:t>6</a:t>
            </a:fld>
            <a:endParaRPr lang="en-US"/>
          </a:p>
        </p:txBody>
      </p:sp>
    </p:spTree>
    <p:extLst>
      <p:ext uri="{BB962C8B-B14F-4D97-AF65-F5344CB8AC3E}">
        <p14:creationId xmlns:p14="http://schemas.microsoft.com/office/powerpoint/2010/main" val="38456384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C599-8DF5-D892-C55E-28673F1A4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12A38-2643-10F4-0160-E4636E36A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0AD25-3869-9603-D37C-B4AB4B03659C}"/>
              </a:ext>
            </a:extLst>
          </p:cNvPr>
          <p:cNvSpPr>
            <a:spLocks noGrp="1"/>
          </p:cNvSpPr>
          <p:nvPr>
            <p:ph type="body" idx="1"/>
          </p:nvPr>
        </p:nvSpPr>
        <p:spPr/>
        <p:txBody>
          <a:bodyPr/>
          <a:lstStyle/>
          <a:p>
            <a:pPr defTabSz="966612">
              <a:defRPr/>
            </a:pPr>
            <a:r>
              <a:rPr lang="en-US" dirty="0"/>
              <a:t>Here is an example of an MOA since the service was provided on-campus at the Acorn Amphitheater.</a:t>
            </a:r>
          </a:p>
          <a:p>
            <a:pPr defTabSz="966612">
              <a:defRPr/>
            </a:pPr>
            <a:endParaRPr lang="en-US" dirty="0"/>
          </a:p>
          <a:p>
            <a:pPr defTabSz="966612">
              <a:defRPr/>
            </a:pPr>
            <a:r>
              <a:rPr lang="en-US" dirty="0"/>
              <a:t>Since Jane is student, her student ID is required.</a:t>
            </a:r>
          </a:p>
          <a:p>
            <a:pPr defTabSz="966612">
              <a:defRPr/>
            </a:pPr>
            <a:r>
              <a:rPr lang="en-US" dirty="0"/>
              <a:t>If the person providing the service is employed by CSU, please note this on the agreement and their supervisor needs to sign and date the second page (“If employed by CSU: CSU Supervisor's Signature)</a:t>
            </a:r>
          </a:p>
          <a:p>
            <a:pPr defTabSz="966612">
              <a:defRPr/>
            </a:pPr>
            <a:endParaRPr lang="en-US" dirty="0"/>
          </a:p>
          <a:p>
            <a:pPr defTabSz="966612">
              <a:defRPr/>
            </a:pPr>
            <a:r>
              <a:rPr lang="en-US" dirty="0"/>
              <a:t>The MOA must be signed with either a wet-signature or using your phone/computer’s cursor.  We cannot accept typed signatures as this can be easily forged.</a:t>
            </a:r>
          </a:p>
        </p:txBody>
      </p:sp>
      <p:sp>
        <p:nvSpPr>
          <p:cNvPr id="4" name="Slide Number Placeholder 3">
            <a:extLst>
              <a:ext uri="{FF2B5EF4-FFF2-40B4-BE49-F238E27FC236}">
                <a16:creationId xmlns:a16="http://schemas.microsoft.com/office/drawing/2014/main" id="{4E7C43BA-F2F0-E251-A25C-97A1695058A9}"/>
              </a:ext>
            </a:extLst>
          </p:cNvPr>
          <p:cNvSpPr>
            <a:spLocks noGrp="1"/>
          </p:cNvSpPr>
          <p:nvPr>
            <p:ph type="sldNum" sz="quarter" idx="10"/>
          </p:nvPr>
        </p:nvSpPr>
        <p:spPr/>
        <p:txBody>
          <a:bodyPr/>
          <a:lstStyle/>
          <a:p>
            <a:fld id="{C69719C4-61C5-4B7E-A35B-D5E73FA6802F}" type="slidenum">
              <a:rPr lang="en-US" smtClean="0"/>
              <a:t>60</a:t>
            </a:fld>
            <a:endParaRPr lang="en-US"/>
          </a:p>
        </p:txBody>
      </p:sp>
    </p:spTree>
    <p:extLst>
      <p:ext uri="{BB962C8B-B14F-4D97-AF65-F5344CB8AC3E}">
        <p14:creationId xmlns:p14="http://schemas.microsoft.com/office/powerpoint/2010/main" val="40381492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9D3CD-FA35-7B80-2589-BF748A117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FB97E-F4D6-4173-FD79-41524EBD5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04B51-392F-F6B7-A29A-EFFF573F16FA}"/>
              </a:ext>
            </a:extLst>
          </p:cNvPr>
          <p:cNvSpPr>
            <a:spLocks noGrp="1"/>
          </p:cNvSpPr>
          <p:nvPr>
            <p:ph type="body" idx="1"/>
          </p:nvPr>
        </p:nvSpPr>
        <p:spPr/>
        <p:txBody>
          <a:bodyPr/>
          <a:lstStyle/>
          <a:p>
            <a:pPr defTabSz="966612">
              <a:defRPr/>
            </a:pPr>
            <a:r>
              <a:rPr lang="en-US" dirty="0"/>
              <a:t>Here is an example of a W-9.</a:t>
            </a:r>
          </a:p>
          <a:p>
            <a:pPr defTabSz="966612">
              <a:defRPr/>
            </a:pPr>
            <a:r>
              <a:rPr lang="en-US" dirty="0"/>
              <a:t>If the W-9 is hand-written, please make sure it is legible.</a:t>
            </a:r>
          </a:p>
          <a:p>
            <a:pPr defTabSz="966612">
              <a:defRPr/>
            </a:pPr>
            <a:endParaRPr lang="en-US" dirty="0"/>
          </a:p>
          <a:p>
            <a:pPr defTabSz="966612">
              <a:defRPr/>
            </a:pPr>
            <a:r>
              <a:rPr lang="en-US" dirty="0"/>
              <a:t>Same with the MOA, the W-9 must be signed with either a wet-signature or using your phone/computer’s cursor.  We cannot accept typed signatures as this can be easily forged.</a:t>
            </a:r>
          </a:p>
          <a:p>
            <a:pPr defTabSz="966612">
              <a:defRPr/>
            </a:pPr>
            <a:endParaRPr lang="en-US" dirty="0"/>
          </a:p>
        </p:txBody>
      </p:sp>
      <p:sp>
        <p:nvSpPr>
          <p:cNvPr id="4" name="Slide Number Placeholder 3">
            <a:extLst>
              <a:ext uri="{FF2B5EF4-FFF2-40B4-BE49-F238E27FC236}">
                <a16:creationId xmlns:a16="http://schemas.microsoft.com/office/drawing/2014/main" id="{1849BC9F-50EF-0C27-8F81-31BD60685813}"/>
              </a:ext>
            </a:extLst>
          </p:cNvPr>
          <p:cNvSpPr>
            <a:spLocks noGrp="1"/>
          </p:cNvSpPr>
          <p:nvPr>
            <p:ph type="sldNum" sz="quarter" idx="10"/>
          </p:nvPr>
        </p:nvSpPr>
        <p:spPr/>
        <p:txBody>
          <a:bodyPr/>
          <a:lstStyle/>
          <a:p>
            <a:fld id="{C69719C4-61C5-4B7E-A35B-D5E73FA6802F}" type="slidenum">
              <a:rPr lang="en-US" smtClean="0"/>
              <a:t>61</a:t>
            </a:fld>
            <a:endParaRPr lang="en-US"/>
          </a:p>
        </p:txBody>
      </p:sp>
    </p:spTree>
    <p:extLst>
      <p:ext uri="{BB962C8B-B14F-4D97-AF65-F5344CB8AC3E}">
        <p14:creationId xmlns:p14="http://schemas.microsoft.com/office/powerpoint/2010/main" val="12235163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BEFE9-DAE4-13B7-3C75-EA8ED505A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8D5EC-D0CD-1E38-4DE3-6DA819735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967C3-F0AE-98B7-8007-7F3777296B56}"/>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88E07FC7-BA19-0E55-4F95-8F325373D89A}"/>
              </a:ext>
            </a:extLst>
          </p:cNvPr>
          <p:cNvSpPr>
            <a:spLocks noGrp="1"/>
          </p:cNvSpPr>
          <p:nvPr>
            <p:ph type="sldNum" sz="quarter" idx="10"/>
          </p:nvPr>
        </p:nvSpPr>
        <p:spPr/>
        <p:txBody>
          <a:bodyPr/>
          <a:lstStyle/>
          <a:p>
            <a:fld id="{C69719C4-61C5-4B7E-A35B-D5E73FA6802F}" type="slidenum">
              <a:rPr lang="en-US" smtClean="0"/>
              <a:t>62</a:t>
            </a:fld>
            <a:endParaRPr lang="en-US"/>
          </a:p>
        </p:txBody>
      </p:sp>
    </p:spTree>
    <p:extLst>
      <p:ext uri="{BB962C8B-B14F-4D97-AF65-F5344CB8AC3E}">
        <p14:creationId xmlns:p14="http://schemas.microsoft.com/office/powerpoint/2010/main" val="688266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12A0C-F38E-E033-51CD-5FE32E267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61D2A-73B4-4B9E-9E1D-8A43DCAC9D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1925B-889D-CB82-6E58-3CF0A4E6763D}"/>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F1C4CE68-9293-06F5-BDCA-EA5868935CB6}"/>
              </a:ext>
            </a:extLst>
          </p:cNvPr>
          <p:cNvSpPr>
            <a:spLocks noGrp="1"/>
          </p:cNvSpPr>
          <p:nvPr>
            <p:ph type="sldNum" sz="quarter" idx="10"/>
          </p:nvPr>
        </p:nvSpPr>
        <p:spPr/>
        <p:txBody>
          <a:bodyPr/>
          <a:lstStyle/>
          <a:p>
            <a:fld id="{C69719C4-61C5-4B7E-A35B-D5E73FA6802F}" type="slidenum">
              <a:rPr lang="en-US" smtClean="0"/>
              <a:t>63</a:t>
            </a:fld>
            <a:endParaRPr lang="en-US"/>
          </a:p>
        </p:txBody>
      </p:sp>
    </p:spTree>
    <p:extLst>
      <p:ext uri="{BB962C8B-B14F-4D97-AF65-F5344CB8AC3E}">
        <p14:creationId xmlns:p14="http://schemas.microsoft.com/office/powerpoint/2010/main" val="27522003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91830-4F8B-A90B-E32A-D501E440F4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C7B78-1F02-B08E-1D2E-095F1C1EE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95594E-A72E-D674-D8A5-EE2FCD80C99C}"/>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8F2B95B7-CF9A-0722-447C-C6627B6B4E8D}"/>
              </a:ext>
            </a:extLst>
          </p:cNvPr>
          <p:cNvSpPr>
            <a:spLocks noGrp="1"/>
          </p:cNvSpPr>
          <p:nvPr>
            <p:ph type="sldNum" sz="quarter" idx="10"/>
          </p:nvPr>
        </p:nvSpPr>
        <p:spPr/>
        <p:txBody>
          <a:bodyPr/>
          <a:lstStyle/>
          <a:p>
            <a:fld id="{C69719C4-61C5-4B7E-A35B-D5E73FA6802F}" type="slidenum">
              <a:rPr lang="en-US" smtClean="0"/>
              <a:t>64</a:t>
            </a:fld>
            <a:endParaRPr lang="en-US"/>
          </a:p>
        </p:txBody>
      </p:sp>
    </p:spTree>
    <p:extLst>
      <p:ext uri="{BB962C8B-B14F-4D97-AF65-F5344CB8AC3E}">
        <p14:creationId xmlns:p14="http://schemas.microsoft.com/office/powerpoint/2010/main" val="24927256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8F6D4-329D-7F58-F5E8-E84084818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D45E75-8D3E-429B-5F68-F6FF27F910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0F0AA-9078-6A5B-B548-159B4D531011}"/>
              </a:ext>
            </a:extLst>
          </p:cNvPr>
          <p:cNvSpPr>
            <a:spLocks noGrp="1"/>
          </p:cNvSpPr>
          <p:nvPr>
            <p:ph type="body" idx="1"/>
          </p:nvPr>
        </p:nvSpPr>
        <p:spPr/>
        <p:txBody>
          <a:bodyPr/>
          <a:lstStyle/>
          <a:p>
            <a:r>
              <a:rPr lang="en-US" sz="1300" dirty="0">
                <a:latin typeface="Glacial Indifference" panose="020B0604020202020204" charset="0"/>
              </a:rPr>
              <a:t>The club officer who completed the form and the vendor will receive an email confirming that we have received your submission.</a:t>
            </a:r>
          </a:p>
          <a:p>
            <a:endParaRPr lang="en-US" sz="1300" dirty="0">
              <a:latin typeface="Glacial Indifference" panose="020B0604020202020204" charset="0"/>
            </a:endParaRPr>
          </a:p>
          <a:p>
            <a:r>
              <a:rPr lang="en-US" sz="1300" dirty="0">
                <a:latin typeface="Glacial Indifference" panose="020B0604020202020204" charset="0"/>
              </a:rPr>
              <a:t>If you did not receive an email confirmation, then you did not completely submit the check request, or it is waiting for the second authorized signer to complete the Club Authorization section.</a:t>
            </a:r>
          </a:p>
          <a:p>
            <a:endParaRPr lang="en-US" sz="1300" dirty="0">
              <a:latin typeface="Glacial Indifference" panose="020B0604020202020204" charset="0"/>
            </a:endParaRPr>
          </a:p>
          <a:p>
            <a:r>
              <a:rPr lang="en-US" sz="1300" dirty="0">
                <a:latin typeface="Glacial Indifference" panose="020B0604020202020204" charset="0"/>
              </a:rPr>
              <a:t>If there are any missing information or required supporting documentation, our team will reach out to you.</a:t>
            </a:r>
          </a:p>
          <a:p>
            <a:endParaRPr lang="en-US" sz="1300" dirty="0">
              <a:latin typeface="Glacial Indifference" panose="020B0604020202020204" charset="0"/>
            </a:endParaRPr>
          </a:p>
          <a:p>
            <a:r>
              <a:rPr lang="en-US" sz="1300" dirty="0">
                <a:latin typeface="Glacial Indifference" panose="020B0604020202020204" charset="0"/>
              </a:rPr>
              <a:t>Our team will automatically deny the check request for a few reasons, including 4+ missing information/required supporting documentation and no active CAF for the academic year.</a:t>
            </a:r>
          </a:p>
        </p:txBody>
      </p:sp>
      <p:sp>
        <p:nvSpPr>
          <p:cNvPr id="4" name="Slide Number Placeholder 3">
            <a:extLst>
              <a:ext uri="{FF2B5EF4-FFF2-40B4-BE49-F238E27FC236}">
                <a16:creationId xmlns:a16="http://schemas.microsoft.com/office/drawing/2014/main" id="{E50F7668-AE32-CC3D-1867-2F822FAB4A8A}"/>
              </a:ext>
            </a:extLst>
          </p:cNvPr>
          <p:cNvSpPr>
            <a:spLocks noGrp="1"/>
          </p:cNvSpPr>
          <p:nvPr>
            <p:ph type="sldNum" sz="quarter" idx="10"/>
          </p:nvPr>
        </p:nvSpPr>
        <p:spPr/>
        <p:txBody>
          <a:bodyPr/>
          <a:lstStyle/>
          <a:p>
            <a:fld id="{C69719C4-61C5-4B7E-A35B-D5E73FA6802F}" type="slidenum">
              <a:rPr lang="en-US" smtClean="0"/>
              <a:t>65</a:t>
            </a:fld>
            <a:endParaRPr lang="en-US"/>
          </a:p>
        </p:txBody>
      </p:sp>
    </p:spTree>
    <p:extLst>
      <p:ext uri="{BB962C8B-B14F-4D97-AF65-F5344CB8AC3E}">
        <p14:creationId xmlns:p14="http://schemas.microsoft.com/office/powerpoint/2010/main" val="59294814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A2BB6-E05C-8B3B-08B4-16CBF0352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DDDB1-9FDD-1366-EA65-63A0ADDD9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ACED1-76D0-80C0-D620-8C8EB458898C}"/>
              </a:ext>
            </a:extLst>
          </p:cNvPr>
          <p:cNvSpPr>
            <a:spLocks noGrp="1"/>
          </p:cNvSpPr>
          <p:nvPr>
            <p:ph type="body" idx="1"/>
          </p:nvPr>
        </p:nvSpPr>
        <p:spPr/>
        <p:txBody>
          <a:bodyPr/>
          <a:lstStyle/>
          <a:p>
            <a:pPr algn="l"/>
            <a:r>
              <a:rPr lang="en-US" sz="1300" dirty="0">
                <a:latin typeface="Glacial Indifference" panose="020B0604020202020204" charset="0"/>
              </a:rPr>
              <a:t>We offer check advances on a case-by-case basis.  </a:t>
            </a:r>
          </a:p>
          <a:p>
            <a:pPr algn="l"/>
            <a:endParaRPr lang="en-US" sz="1300" dirty="0">
              <a:latin typeface="Glacial Indifference" panose="020B0604020202020204" charset="0"/>
            </a:endParaRPr>
          </a:p>
          <a:p>
            <a:pPr algn="l"/>
            <a:r>
              <a:rPr lang="en-US" sz="1300" dirty="0">
                <a:latin typeface="Glacial Indifference" panose="020B0604020202020204" charset="0"/>
              </a:rPr>
              <a:t>Advance Check Requests require prior approval.  All advance check inquiries with details of the expenditures must be made in-person at our office or via email (</a:t>
            </a:r>
            <a:r>
              <a:rPr lang="en-US" sz="1300" dirty="0">
                <a:solidFill>
                  <a:srgbClr val="0070C0"/>
                </a:solidFill>
                <a:latin typeface="Glacial Indifference" panose="020B0604020202020204" charset="0"/>
                <a:hlinkClick r:id="rId3">
                  <a:extLst>
                    <a:ext uri="{A12FA001-AC4F-418D-AE19-62706E023703}">
                      <ahyp:hlinkClr xmlns:ahyp="http://schemas.microsoft.com/office/drawing/2018/hyperlinkcolor" val="tx"/>
                    </a:ext>
                  </a:extLst>
                </a:hlinkClick>
              </a:rPr>
              <a:t>asiaccounting@csus.edu</a:t>
            </a:r>
            <a:r>
              <a:rPr lang="en-US" sz="1300" dirty="0">
                <a:latin typeface="Glacial Indifference" panose="020B0604020202020204" charset="0"/>
              </a:rPr>
              <a:t>).  </a:t>
            </a:r>
          </a:p>
          <a:p>
            <a:pPr algn="l"/>
            <a:endParaRPr lang="en-US" sz="1300" dirty="0">
              <a:latin typeface="Glacial Indifference" panose="020B0604020202020204" charset="0"/>
            </a:endParaRPr>
          </a:p>
          <a:p>
            <a:pPr algn="l"/>
            <a:r>
              <a:rPr lang="en-US" sz="1300" dirty="0">
                <a:latin typeface="Glacial Indifference" panose="020B0604020202020204" charset="0"/>
              </a:rPr>
              <a:t>Advance checks follow the same processing time as a regular check request, so please submit a check request at least two weeks before the scheduled event.</a:t>
            </a:r>
          </a:p>
          <a:p>
            <a:endParaRPr lang="en-US" dirty="0"/>
          </a:p>
        </p:txBody>
      </p:sp>
      <p:sp>
        <p:nvSpPr>
          <p:cNvPr id="4" name="Slide Number Placeholder 3">
            <a:extLst>
              <a:ext uri="{FF2B5EF4-FFF2-40B4-BE49-F238E27FC236}">
                <a16:creationId xmlns:a16="http://schemas.microsoft.com/office/drawing/2014/main" id="{3567EFED-0B26-5F4F-A8C8-F860B9FBF5BF}"/>
              </a:ext>
            </a:extLst>
          </p:cNvPr>
          <p:cNvSpPr>
            <a:spLocks noGrp="1"/>
          </p:cNvSpPr>
          <p:nvPr>
            <p:ph type="sldNum" sz="quarter" idx="10"/>
          </p:nvPr>
        </p:nvSpPr>
        <p:spPr/>
        <p:txBody>
          <a:bodyPr/>
          <a:lstStyle/>
          <a:p>
            <a:fld id="{C69719C4-61C5-4B7E-A35B-D5E73FA6802F}" type="slidenum">
              <a:rPr lang="en-US" smtClean="0"/>
              <a:t>66</a:t>
            </a:fld>
            <a:endParaRPr lang="en-US"/>
          </a:p>
        </p:txBody>
      </p:sp>
    </p:spTree>
    <p:extLst>
      <p:ext uri="{BB962C8B-B14F-4D97-AF65-F5344CB8AC3E}">
        <p14:creationId xmlns:p14="http://schemas.microsoft.com/office/powerpoint/2010/main" val="25261374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visit and explore our website!</a:t>
            </a:r>
          </a:p>
          <a:p>
            <a:endParaRPr lang="en-US" dirty="0"/>
          </a:p>
          <a:p>
            <a:pPr defTabSz="966612">
              <a:defRPr/>
            </a:pPr>
            <a:r>
              <a:rPr lang="en-US" sz="1300" dirty="0">
                <a:solidFill>
                  <a:srgbClr val="212429"/>
                </a:solidFill>
                <a:latin typeface="Glacial Indifference"/>
                <a:ea typeface="Glacial Indifference"/>
                <a:cs typeface="Glacial Indifference"/>
                <a:sym typeface="Glacial Indifference"/>
              </a:rPr>
              <a:t>There are many resources available to you, including videos, links to the CAF and Jotform Check Request, information on DOC grant, list of required supporting documentation for check requests, and a Frequently Asked Questions (FAQ) section.</a:t>
            </a:r>
          </a:p>
          <a:p>
            <a:br>
              <a:rPr lang="en-US" dirty="0"/>
            </a:br>
            <a:r>
              <a:rPr lang="en-US" dirty="0"/>
              <a:t>After reviewing our website, if you have any questions, you can contact us via phone, email, and in-person at our office on the 3</a:t>
            </a:r>
            <a:r>
              <a:rPr lang="en-US" baseline="30000" dirty="0"/>
              <a:t>rd</a:t>
            </a:r>
            <a:r>
              <a:rPr lang="en-US" dirty="0"/>
              <a:t> floor of the Union, next to the ASI Student Shop window.</a:t>
            </a:r>
          </a:p>
        </p:txBody>
      </p:sp>
      <p:sp>
        <p:nvSpPr>
          <p:cNvPr id="4" name="Slide Number Placeholder 3"/>
          <p:cNvSpPr>
            <a:spLocks noGrp="1"/>
          </p:cNvSpPr>
          <p:nvPr>
            <p:ph type="sldNum" sz="quarter" idx="5"/>
          </p:nvPr>
        </p:nvSpPr>
        <p:spPr/>
        <p:txBody>
          <a:bodyPr/>
          <a:lstStyle/>
          <a:p>
            <a:fld id="{C69719C4-61C5-4B7E-A35B-D5E73FA6802F}" type="slidenum">
              <a:rPr lang="en-US" smtClean="0"/>
              <a:t>67</a:t>
            </a:fld>
            <a:endParaRPr lang="en-US"/>
          </a:p>
        </p:txBody>
      </p:sp>
    </p:spTree>
    <p:extLst>
      <p:ext uri="{BB962C8B-B14F-4D97-AF65-F5344CB8AC3E}">
        <p14:creationId xmlns:p14="http://schemas.microsoft.com/office/powerpoint/2010/main" val="17886627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6501-41A5-B380-A690-7504BBFEC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511F5-8741-0BC8-D124-CE7D151BC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13F9B-6A24-D5CE-CBA5-D4DCCD13089E}"/>
              </a:ext>
            </a:extLst>
          </p:cNvPr>
          <p:cNvSpPr>
            <a:spLocks noGrp="1"/>
          </p:cNvSpPr>
          <p:nvPr>
            <p:ph type="body" idx="1"/>
          </p:nvPr>
        </p:nvSpPr>
        <p:spPr/>
        <p:txBody>
          <a:bodyPr/>
          <a:lstStyle/>
          <a:p>
            <a:r>
              <a:rPr lang="en-US" dirty="0"/>
              <a:t>At this time, we will answer any questions you may have.</a:t>
            </a:r>
          </a:p>
        </p:txBody>
      </p:sp>
      <p:sp>
        <p:nvSpPr>
          <p:cNvPr id="4" name="Slide Number Placeholder 3">
            <a:extLst>
              <a:ext uri="{FF2B5EF4-FFF2-40B4-BE49-F238E27FC236}">
                <a16:creationId xmlns:a16="http://schemas.microsoft.com/office/drawing/2014/main" id="{78E9C363-D31B-FFAF-A4AB-4F132933EA71}"/>
              </a:ext>
            </a:extLst>
          </p:cNvPr>
          <p:cNvSpPr>
            <a:spLocks noGrp="1"/>
          </p:cNvSpPr>
          <p:nvPr>
            <p:ph type="sldNum" sz="quarter" idx="5"/>
          </p:nvPr>
        </p:nvSpPr>
        <p:spPr/>
        <p:txBody>
          <a:bodyPr/>
          <a:lstStyle/>
          <a:p>
            <a:fld id="{C69719C4-61C5-4B7E-A35B-D5E73FA6802F}" type="slidenum">
              <a:rPr lang="en-US" smtClean="0"/>
              <a:t>68</a:t>
            </a:fld>
            <a:endParaRPr lang="en-US"/>
          </a:p>
        </p:txBody>
      </p:sp>
    </p:spTree>
    <p:extLst>
      <p:ext uri="{BB962C8B-B14F-4D97-AF65-F5344CB8AC3E}">
        <p14:creationId xmlns:p14="http://schemas.microsoft.com/office/powerpoint/2010/main" val="1578603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9DF39-C8F1-49A9-28A7-B5FA96C7F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12A11-3451-AE5C-2727-571C04E17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09A165-592C-8D24-5CE3-B174191D50B6}"/>
              </a:ext>
            </a:extLst>
          </p:cNvPr>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Once you click the link to the CAF, you will be required to log into Adobe Acrobat Sign using your </a:t>
            </a:r>
            <a:r>
              <a:rPr lang="en-US" sz="1300" dirty="0" err="1">
                <a:solidFill>
                  <a:srgbClr val="212429"/>
                </a:solidFill>
                <a:latin typeface="Glacial Indifference"/>
                <a:ea typeface="Glacial Indifference"/>
                <a:cs typeface="Glacial Indifference"/>
                <a:sym typeface="Glacial Indifference"/>
              </a:rPr>
              <a:t>SacLink</a:t>
            </a:r>
            <a:r>
              <a:rPr lang="en-US" sz="1300" dirty="0">
                <a:solidFill>
                  <a:srgbClr val="212429"/>
                </a:solidFill>
                <a:latin typeface="Glacial Indifference"/>
                <a:ea typeface="Glacial Indifference"/>
                <a:cs typeface="Glacial Indifference"/>
                <a:sym typeface="Glacial Indifference"/>
              </a:rPr>
              <a:t> account details.  </a:t>
            </a:r>
          </a:p>
          <a:p>
            <a:pPr defTabSz="966612">
              <a:defRPr/>
            </a:pPr>
            <a:r>
              <a:rPr lang="en-US" sz="1300" dirty="0">
                <a:solidFill>
                  <a:srgbClr val="212429"/>
                </a:solidFill>
                <a:latin typeface="Glacial Indifference"/>
                <a:ea typeface="Glacial Indifference"/>
                <a:cs typeface="Glacial Indifference"/>
                <a:sym typeface="Glacial Indifference"/>
              </a:rPr>
              <a:t>Next, you will see this page where the treasurer or president will enter the CSUS email addresses of: </a:t>
            </a:r>
          </a:p>
          <a:p>
            <a:pPr lvl="1"/>
            <a:r>
              <a:rPr lang="en-US" sz="3000" dirty="0">
                <a:solidFill>
                  <a:srgbClr val="212429"/>
                </a:solidFill>
                <a:latin typeface="Glacial Indifference"/>
                <a:ea typeface="Glacial Indifference"/>
                <a:cs typeface="Glacial Indifference"/>
                <a:sym typeface="Glacial Indifference"/>
              </a:rPr>
              <a:t>-treasurer</a:t>
            </a:r>
          </a:p>
          <a:p>
            <a:pPr lvl="1"/>
            <a:r>
              <a:rPr lang="en-US" sz="3000" dirty="0">
                <a:solidFill>
                  <a:srgbClr val="212429"/>
                </a:solidFill>
                <a:latin typeface="Glacial Indifference"/>
                <a:ea typeface="Glacial Indifference"/>
                <a:cs typeface="Glacial Indifference"/>
                <a:sym typeface="Glacial Indifference"/>
              </a:rPr>
              <a:t>-president</a:t>
            </a:r>
          </a:p>
          <a:p>
            <a:pPr lvl="1"/>
            <a:r>
              <a:rPr lang="en-US" sz="3000" dirty="0">
                <a:solidFill>
                  <a:srgbClr val="212429"/>
                </a:solidFill>
                <a:latin typeface="Glacial Indifference"/>
                <a:ea typeface="Glacial Indifference"/>
                <a:cs typeface="Glacial Indifference"/>
                <a:sym typeface="Glacial Indifference"/>
              </a:rPr>
              <a:t>-any additional club officers that will have authorization to transact club business. This is optional and up to you and your officers to decide.  Please keep in mind the officers </a:t>
            </a:r>
            <a:r>
              <a:rPr lang="en-US" sz="3000" b="1" u="sng" dirty="0">
                <a:solidFill>
                  <a:srgbClr val="212429"/>
                </a:solidFill>
                <a:latin typeface="Glacial Indifference"/>
                <a:ea typeface="Glacial Indifference"/>
                <a:cs typeface="Glacial Indifference"/>
                <a:sym typeface="Glacial Indifference"/>
              </a:rPr>
              <a:t>must</a:t>
            </a:r>
            <a:r>
              <a:rPr lang="en-US" sz="3000" dirty="0">
                <a:solidFill>
                  <a:srgbClr val="212429"/>
                </a:solidFill>
                <a:latin typeface="Glacial Indifference"/>
                <a:ea typeface="Glacial Indifference"/>
                <a:cs typeface="Glacial Indifference"/>
                <a:sym typeface="Glacial Indifference"/>
              </a:rPr>
              <a:t> be on your approved club registration, otherwise your CAF will be denied by SO&amp;L.</a:t>
            </a:r>
          </a:p>
          <a:p>
            <a:pPr lvl="1"/>
            <a:r>
              <a:rPr lang="en-US" sz="3000" dirty="0">
                <a:solidFill>
                  <a:srgbClr val="212429"/>
                </a:solidFill>
                <a:latin typeface="Glacial Indifference"/>
                <a:ea typeface="Glacial Indifference"/>
                <a:cs typeface="Glacial Indifference"/>
                <a:sym typeface="Glacial Indifference"/>
              </a:rPr>
              <a:t>-faculty or staff advisor</a:t>
            </a:r>
          </a:p>
          <a:p>
            <a:pPr defTabSz="966612">
              <a:defRPr/>
            </a:pPr>
            <a:endParaRPr lang="en-US" sz="1300" dirty="0">
              <a:solidFill>
                <a:srgbClr val="212429"/>
              </a:solidFill>
              <a:latin typeface="Glacial Indifference"/>
              <a:ea typeface="Glacial Indifference"/>
              <a:cs typeface="Glacial Indifference"/>
              <a:sym typeface="Glacial Indifference"/>
            </a:endParaRPr>
          </a:p>
          <a:p>
            <a:pPr defTabSz="966612">
              <a:defRPr/>
            </a:pPr>
            <a:r>
              <a:rPr lang="en-US" sz="1300" dirty="0">
                <a:solidFill>
                  <a:srgbClr val="212429"/>
                </a:solidFill>
                <a:latin typeface="Glacial Indifference"/>
                <a:ea typeface="Glacial Indifference"/>
                <a:cs typeface="Glacial Indifference"/>
                <a:sym typeface="Glacial Indifference"/>
              </a:rPr>
              <a:t>Please ensure that each email address you listed is entered accurately and under the correct role.  This is a common denial by SO&amp;L.  </a:t>
            </a:r>
          </a:p>
          <a:p>
            <a:pPr defTabSz="966612">
              <a:defRPr/>
            </a:pPr>
            <a:r>
              <a:rPr lang="en-US" sz="1300" dirty="0">
                <a:solidFill>
                  <a:srgbClr val="212429"/>
                </a:solidFill>
                <a:latin typeface="Glacial Indifference"/>
                <a:ea typeface="Glacial Indifference"/>
                <a:cs typeface="Glacial Indifference"/>
                <a:sym typeface="Glacial Indifference"/>
              </a:rPr>
              <a:t>For example, enter the president’s email address under “Officer A/Club President,” enter the treasurer’s email address under “Officer B/Club Treasurer,” so on and so forth.</a:t>
            </a:r>
          </a:p>
        </p:txBody>
      </p:sp>
      <p:sp>
        <p:nvSpPr>
          <p:cNvPr id="4" name="Slide Number Placeholder 3">
            <a:extLst>
              <a:ext uri="{FF2B5EF4-FFF2-40B4-BE49-F238E27FC236}">
                <a16:creationId xmlns:a16="http://schemas.microsoft.com/office/drawing/2014/main" id="{4CDC5ADC-6818-DC4F-03A5-FCD6C359DAE2}"/>
              </a:ext>
            </a:extLst>
          </p:cNvPr>
          <p:cNvSpPr>
            <a:spLocks noGrp="1"/>
          </p:cNvSpPr>
          <p:nvPr>
            <p:ph type="sldNum" sz="quarter" idx="10"/>
          </p:nvPr>
        </p:nvSpPr>
        <p:spPr/>
        <p:txBody>
          <a:bodyPr/>
          <a:lstStyle/>
          <a:p>
            <a:fld id="{C69719C4-61C5-4B7E-A35B-D5E73FA6802F}" type="slidenum">
              <a:rPr lang="en-US" smtClean="0"/>
              <a:t>7</a:t>
            </a:fld>
            <a:endParaRPr lang="en-US"/>
          </a:p>
        </p:txBody>
      </p:sp>
    </p:spTree>
    <p:extLst>
      <p:ext uri="{BB962C8B-B14F-4D97-AF65-F5344CB8AC3E}">
        <p14:creationId xmlns:p14="http://schemas.microsoft.com/office/powerpoint/2010/main" val="208074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9204D-C590-F4F1-CBC2-ABB43332E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1D12F2-5530-3075-3CDD-393B6C5E5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96CB5-39C5-3DAE-9BA9-0E198DD276B6}"/>
              </a:ext>
            </a:extLst>
          </p:cNvPr>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In the next section, add your organization or club name to the “Document Name” for visibility.</a:t>
            </a:r>
          </a:p>
          <a:p>
            <a:pPr defTabSz="966612">
              <a:defRPr/>
            </a:pPr>
            <a:endParaRPr lang="en-US" sz="1300" dirty="0">
              <a:solidFill>
                <a:srgbClr val="212429"/>
              </a:solidFill>
              <a:latin typeface="Glacial Indifference"/>
              <a:ea typeface="Glacial Indifference"/>
              <a:cs typeface="Glacial Indifference"/>
              <a:sym typeface="Glacial Indifference"/>
            </a:endParaRPr>
          </a:p>
          <a:p>
            <a:pPr defTabSz="966612">
              <a:defRPr/>
            </a:pPr>
            <a:r>
              <a:rPr lang="en-US" sz="1300" dirty="0">
                <a:solidFill>
                  <a:srgbClr val="212429"/>
                </a:solidFill>
                <a:latin typeface="Glacial Indifference"/>
                <a:ea typeface="Glacial Indifference"/>
                <a:cs typeface="Glacial Indifference"/>
                <a:sym typeface="Glacial Indifference"/>
              </a:rPr>
              <a:t>If you want, you can personalize the “message” section so that the people receiving the form via email will understand what the form is for.</a:t>
            </a:r>
          </a:p>
          <a:p>
            <a:pPr defTabSz="966612">
              <a:defRPr/>
            </a:pPr>
            <a:endParaRPr lang="en-US" sz="1300" dirty="0">
              <a:solidFill>
                <a:srgbClr val="212429"/>
              </a:solidFill>
              <a:latin typeface="Glacial Indifference"/>
              <a:ea typeface="Glacial Indifference"/>
              <a:cs typeface="Glacial Indifference"/>
              <a:sym typeface="Glacial Indifference"/>
            </a:endParaRPr>
          </a:p>
          <a:p>
            <a:pPr defTabSz="966612">
              <a:defRPr/>
            </a:pPr>
            <a:r>
              <a:rPr lang="en-US" sz="1300" dirty="0">
                <a:solidFill>
                  <a:srgbClr val="212429"/>
                </a:solidFill>
                <a:latin typeface="Glacial Indifference"/>
                <a:ea typeface="Glacial Indifference"/>
                <a:cs typeface="Glacial Indifference"/>
                <a:sym typeface="Glacial Indifference"/>
              </a:rPr>
              <a:t>Finally, click “Send.”</a:t>
            </a:r>
          </a:p>
          <a:p>
            <a:pPr defTabSz="966612">
              <a:defRPr/>
            </a:pPr>
            <a:endParaRPr lang="en-US" sz="1300" dirty="0">
              <a:solidFill>
                <a:srgbClr val="212429"/>
              </a:solidFill>
              <a:latin typeface="Glacial Indifference"/>
              <a:ea typeface="Glacial Indifference"/>
              <a:cs typeface="Glacial Indifference"/>
              <a:sym typeface="Glacial Indifference"/>
            </a:endParaRPr>
          </a:p>
          <a:p>
            <a:pPr defTabSz="966612">
              <a:defRPr/>
            </a:pPr>
            <a:r>
              <a:rPr lang="en-US" sz="1300" dirty="0">
                <a:solidFill>
                  <a:srgbClr val="212429"/>
                </a:solidFill>
                <a:latin typeface="Glacial Indifference"/>
                <a:ea typeface="Glacial Indifference"/>
                <a:cs typeface="Glacial Indifference"/>
                <a:sym typeface="Glacial Indifference"/>
              </a:rPr>
              <a:t>After the form is submitted, the form will route to each listed email address (treasurer first) to review and sign the agreement via Adobe Acrobat Sign.</a:t>
            </a:r>
          </a:p>
          <a:p>
            <a:pPr defTabSz="966612">
              <a:defRPr/>
            </a:pPr>
            <a:endParaRPr lang="en-US" sz="1300" dirty="0">
              <a:solidFill>
                <a:srgbClr val="212429"/>
              </a:solidFill>
              <a:latin typeface="Glacial Indifference"/>
              <a:ea typeface="Glacial Indifference"/>
              <a:cs typeface="Glacial Indifference"/>
              <a:sym typeface="Glacial Indifference"/>
            </a:endParaRPr>
          </a:p>
        </p:txBody>
      </p:sp>
      <p:sp>
        <p:nvSpPr>
          <p:cNvPr id="4" name="Slide Number Placeholder 3">
            <a:extLst>
              <a:ext uri="{FF2B5EF4-FFF2-40B4-BE49-F238E27FC236}">
                <a16:creationId xmlns:a16="http://schemas.microsoft.com/office/drawing/2014/main" id="{04AC4C9C-781B-D022-58B4-C6B3B3662C84}"/>
              </a:ext>
            </a:extLst>
          </p:cNvPr>
          <p:cNvSpPr>
            <a:spLocks noGrp="1"/>
          </p:cNvSpPr>
          <p:nvPr>
            <p:ph type="sldNum" sz="quarter" idx="10"/>
          </p:nvPr>
        </p:nvSpPr>
        <p:spPr/>
        <p:txBody>
          <a:bodyPr/>
          <a:lstStyle/>
          <a:p>
            <a:fld id="{C69719C4-61C5-4B7E-A35B-D5E73FA6802F}" type="slidenum">
              <a:rPr lang="en-US" smtClean="0"/>
              <a:t>8</a:t>
            </a:fld>
            <a:endParaRPr lang="en-US"/>
          </a:p>
        </p:txBody>
      </p:sp>
    </p:spTree>
    <p:extLst>
      <p:ext uri="{BB962C8B-B14F-4D97-AF65-F5344CB8AC3E}">
        <p14:creationId xmlns:p14="http://schemas.microsoft.com/office/powerpoint/2010/main" val="2729283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6F91-813A-213C-CE54-0B11BD468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4B4B2-4F95-2B1D-2479-AA77D7C920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A9B861-8B5B-3F0F-FC74-107393E16265}"/>
              </a:ext>
            </a:extLst>
          </p:cNvPr>
          <p:cNvSpPr>
            <a:spLocks noGrp="1"/>
          </p:cNvSpPr>
          <p:nvPr>
            <p:ph type="body" idx="1"/>
          </p:nvPr>
        </p:nvSpPr>
        <p:spPr/>
        <p:txBody>
          <a:bodyPr/>
          <a:lstStyle/>
          <a:p>
            <a:pPr defTabSz="966612">
              <a:defRPr/>
            </a:pPr>
            <a:r>
              <a:rPr lang="en-US" sz="1300" dirty="0">
                <a:solidFill>
                  <a:srgbClr val="212429"/>
                </a:solidFill>
                <a:latin typeface="Glacial Indifference"/>
                <a:ea typeface="Glacial Indifference"/>
                <a:cs typeface="Glacial Indifference"/>
                <a:sym typeface="Glacial Indifference"/>
              </a:rPr>
              <a:t>The form will go to the treasurer first to complete the form.</a:t>
            </a:r>
          </a:p>
          <a:p>
            <a:pPr defTabSz="966612">
              <a:defRPr/>
            </a:pPr>
            <a:endParaRPr lang="en-US" sz="1300" dirty="0">
              <a:solidFill>
                <a:srgbClr val="212429"/>
              </a:solidFill>
              <a:latin typeface="Glacial Indifference"/>
              <a:ea typeface="Glacial Indifference"/>
              <a:cs typeface="Glacial Indifference"/>
              <a:sym typeface="Glacial Indifference"/>
            </a:endParaRPr>
          </a:p>
          <a:p>
            <a:pPr defTabSz="966612">
              <a:defRPr/>
            </a:pPr>
            <a:r>
              <a:rPr lang="en-US" sz="1300" dirty="0">
                <a:solidFill>
                  <a:srgbClr val="212429"/>
                </a:solidFill>
                <a:latin typeface="Glacial Indifference"/>
                <a:ea typeface="Glacial Indifference"/>
                <a:cs typeface="Glacial Indifference"/>
                <a:sym typeface="Glacial Indifference"/>
              </a:rPr>
              <a:t>They will enter: </a:t>
            </a:r>
          </a:p>
          <a:p>
            <a:pPr defTabSz="966612">
              <a:defRPr/>
            </a:pPr>
            <a:r>
              <a:rPr lang="en-US" sz="1300" dirty="0">
                <a:solidFill>
                  <a:srgbClr val="212429"/>
                </a:solidFill>
                <a:latin typeface="Glacial Indifference"/>
                <a:ea typeface="Glacial Indifference"/>
                <a:cs typeface="Glacial Indifference"/>
                <a:sym typeface="Glacial Indifference"/>
              </a:rPr>
              <a:t>-the club’s official full name.  Please note that acronyms are not accepted, and it is one reason SO&amp;L will deny the CAF.</a:t>
            </a:r>
          </a:p>
          <a:p>
            <a:pPr defTabSz="966612">
              <a:defRPr/>
            </a:pPr>
            <a:r>
              <a:rPr lang="en-US" sz="1300" dirty="0">
                <a:solidFill>
                  <a:srgbClr val="212429"/>
                </a:solidFill>
                <a:latin typeface="Glacial Indifference"/>
                <a:ea typeface="Glacial Indifference"/>
                <a:cs typeface="Glacial Indifference"/>
                <a:sym typeface="Glacial Indifference"/>
              </a:rPr>
              <a:t>-the club’s former name, if applicable</a:t>
            </a:r>
          </a:p>
          <a:p>
            <a:pPr defTabSz="966612">
              <a:defRPr/>
            </a:pPr>
            <a:r>
              <a:rPr lang="en-US" sz="1300" dirty="0">
                <a:solidFill>
                  <a:srgbClr val="212429"/>
                </a:solidFill>
                <a:latin typeface="Glacial Indifference"/>
                <a:ea typeface="Glacial Indifference"/>
                <a:cs typeface="Glacial Indifference"/>
                <a:sym typeface="Glacial Indifference"/>
              </a:rPr>
              <a:t>-their full name, email address, and telephone number</a:t>
            </a:r>
          </a:p>
        </p:txBody>
      </p:sp>
      <p:sp>
        <p:nvSpPr>
          <p:cNvPr id="4" name="Slide Number Placeholder 3">
            <a:extLst>
              <a:ext uri="{FF2B5EF4-FFF2-40B4-BE49-F238E27FC236}">
                <a16:creationId xmlns:a16="http://schemas.microsoft.com/office/drawing/2014/main" id="{09664594-FC98-BBF5-CD5A-C5518C3C38E9}"/>
              </a:ext>
            </a:extLst>
          </p:cNvPr>
          <p:cNvSpPr>
            <a:spLocks noGrp="1"/>
          </p:cNvSpPr>
          <p:nvPr>
            <p:ph type="sldNum" sz="quarter" idx="10"/>
          </p:nvPr>
        </p:nvSpPr>
        <p:spPr/>
        <p:txBody>
          <a:bodyPr/>
          <a:lstStyle/>
          <a:p>
            <a:fld id="{C69719C4-61C5-4B7E-A35B-D5E73FA6802F}" type="slidenum">
              <a:rPr lang="en-US" smtClean="0"/>
              <a:t>9</a:t>
            </a:fld>
            <a:endParaRPr lang="en-US"/>
          </a:p>
        </p:txBody>
      </p:sp>
    </p:spTree>
    <p:extLst>
      <p:ext uri="{BB962C8B-B14F-4D97-AF65-F5344CB8AC3E}">
        <p14:creationId xmlns:p14="http://schemas.microsoft.com/office/powerpoint/2010/main" val="42573825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1CBB8E81-5147-5506-5F4B-DBC0E7AF26E1}"/>
              </a:ext>
              <a:ext uri="{C183D7F6-B498-43B3-948B-1728B52AA6E4}">
                <adec:decorative xmlns:adec="http://schemas.microsoft.com/office/drawing/2017/decorative" val="1"/>
              </a:ext>
            </a:extLst>
          </p:cNvPr>
          <p:cNvCxnSpPr>
            <a:cxnSpLocks/>
          </p:cNvCxnSpPr>
          <p:nvPr/>
        </p:nvCxnSpPr>
        <p:spPr>
          <a:xfrm>
            <a:off x="17259300" y="956835"/>
            <a:ext cx="0" cy="8358615"/>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1044498" y="1153386"/>
            <a:ext cx="0" cy="72009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1A205B3-F30A-B2B0-2AFF-593443D32773}"/>
              </a:ext>
              <a:ext uri="{C183D7F6-B498-43B3-948B-1728B52AA6E4}">
                <adec:decorative xmlns:adec="http://schemas.microsoft.com/office/drawing/2017/decorative" val="0"/>
              </a:ext>
            </a:extLst>
          </p:cNvPr>
          <p:cNvSpPr>
            <a:spLocks noGrp="1"/>
          </p:cNvSpPr>
          <p:nvPr>
            <p:ph type="pic" sz="quarter" idx="14" hasCustomPrompt="1"/>
          </p:nvPr>
        </p:nvSpPr>
        <p:spPr>
          <a:xfrm>
            <a:off x="8255795" y="2031207"/>
            <a:ext cx="7984331" cy="6722268"/>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600" y="1247988"/>
            <a:ext cx="8846820" cy="6388434"/>
          </a:xfrm>
          <a:solidFill>
            <a:schemeClr val="bg2"/>
          </a:solidFill>
        </p:spPr>
        <p:txBody>
          <a:bodyPr lIns="182880" rIns="228600" bIns="91440" anchor="b">
            <a:normAutofit/>
          </a:bodyPr>
          <a:lstStyle>
            <a:lvl1pPr algn="r">
              <a:lnSpc>
                <a:spcPct val="80000"/>
              </a:lnSpc>
              <a:defRPr sz="108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908147" y="8059214"/>
            <a:ext cx="3547419" cy="1363679"/>
          </a:xfrm>
          <a:solidFill>
            <a:schemeClr val="bg2"/>
          </a:solidFill>
        </p:spPr>
        <p:txBody>
          <a:bodyPr vert="horz" lIns="91440" tIns="45720" rIns="91440" bIns="45720" rtlCol="0" anchor="b">
            <a:normAutofit/>
          </a:bodyPr>
          <a:lstStyle>
            <a:lvl1pPr marL="0" indent="0">
              <a:lnSpc>
                <a:spcPct val="100000"/>
              </a:lnSpc>
              <a:buNone/>
              <a:defRPr lang="en-US" sz="24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14321294" y="918377"/>
            <a:ext cx="3105596" cy="778448"/>
          </a:xfrm>
          <a:solidFill>
            <a:schemeClr val="bg2"/>
          </a:solidFill>
        </p:spPr>
        <p:txBody>
          <a:bodyPr anchor="t"/>
          <a:lstStyle>
            <a:lvl1pPr algn="r">
              <a:defRPr sz="1575"/>
            </a:lvl1pPr>
          </a:lstStyle>
          <a:p>
            <a:endParaRPr lang="en-US"/>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6345990" y="7844903"/>
            <a:ext cx="1835693" cy="547688"/>
          </a:xfrm>
          <a:solidFill>
            <a:schemeClr val="bg2"/>
          </a:solidFill>
        </p:spPr>
        <p:txBody>
          <a:bodyPr rIns="182880"/>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6802100" y="9044800"/>
            <a:ext cx="692157" cy="547688"/>
          </a:xfrm>
          <a:solidFill>
            <a:schemeClr val="bg2"/>
          </a:solid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737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4686300" cy="10287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657600" y="0"/>
            <a:ext cx="11087100" cy="1810512"/>
          </a:xfrm>
        </p:spPr>
        <p:txBody>
          <a:bodyPr lIns="137160" tIns="137160" bIns="91440" anchor="b"/>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600700" y="2051434"/>
            <a:ext cx="11893509" cy="67163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5715000" y="9315450"/>
            <a:ext cx="115443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5486402" y="9044803"/>
            <a:ext cx="3036813" cy="547688"/>
          </a:xfrm>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087600" y="9044803"/>
            <a:ext cx="1769364" cy="547688"/>
          </a:xfrm>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960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8229600" cy="83439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7594978" y="0"/>
            <a:ext cx="6578222" cy="2694186"/>
          </a:xfrm>
        </p:spPr>
        <p:txBody>
          <a:bodyPr lIns="137160"/>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9082584" y="2947922"/>
            <a:ext cx="7289988" cy="5599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731518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05256" y="749213"/>
            <a:ext cx="5438163" cy="2212038"/>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908148" y="3186333"/>
            <a:ext cx="5351106" cy="52331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7200902" y="0"/>
            <a:ext cx="11087100" cy="83439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087600" y="9044803"/>
            <a:ext cx="1769364" cy="547688"/>
          </a:xfrm>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6857309" y="9044803"/>
            <a:ext cx="644058" cy="547688"/>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9343184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05257" y="645071"/>
            <a:ext cx="7408508" cy="1749405"/>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908148" y="2620188"/>
            <a:ext cx="8665344" cy="595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11087100" y="0"/>
            <a:ext cx="7200900" cy="83439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087600" y="9044803"/>
            <a:ext cx="1769364" cy="547688"/>
          </a:xfrm>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6857309" y="9044803"/>
            <a:ext cx="644058" cy="547688"/>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733784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11772900" cy="10287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11175684" y="1"/>
            <a:ext cx="6214245" cy="2968022"/>
          </a:xfrm>
        </p:spPr>
        <p:txBody>
          <a:bodyPr l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12663294" y="3169460"/>
            <a:ext cx="4726635" cy="55173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2659868" y="9044803"/>
            <a:ext cx="2866644" cy="547688"/>
          </a:xfrm>
          <a:noFill/>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526513" y="9044803"/>
            <a:ext cx="1335116" cy="547688"/>
          </a:xfrm>
          <a:noFill/>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4354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ntent with Picture 6">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EB1BA68-9980-8CBB-7BAF-A1D760EB21EC}"/>
              </a:ext>
            </a:extLst>
          </p:cNvPr>
          <p:cNvSpPr>
            <a:spLocks noGrp="1"/>
          </p:cNvSpPr>
          <p:nvPr>
            <p:ph type="pic" sz="quarter" idx="13" hasCustomPrompt="1"/>
          </p:nvPr>
        </p:nvSpPr>
        <p:spPr>
          <a:xfrm>
            <a:off x="0" y="2"/>
            <a:ext cx="18288000" cy="10287000"/>
          </a:xfrm>
          <a:custGeom>
            <a:avLst/>
            <a:gdLst>
              <a:gd name="connsiteX0" fmla="*/ 480060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562599 h 6858000"/>
              <a:gd name="connsiteX5" fmla="*/ 4800600 w 12192000"/>
              <a:gd name="connsiteY5" fmla="*/ 55625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4800600" y="0"/>
                </a:moveTo>
                <a:lnTo>
                  <a:pt x="12192000" y="0"/>
                </a:lnTo>
                <a:lnTo>
                  <a:pt x="12192000" y="6858000"/>
                </a:lnTo>
                <a:lnTo>
                  <a:pt x="0" y="6858000"/>
                </a:lnTo>
                <a:lnTo>
                  <a:pt x="0" y="5562599"/>
                </a:lnTo>
                <a:lnTo>
                  <a:pt x="4800600" y="5562599"/>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05256" y="1502064"/>
            <a:ext cx="5401683" cy="2043687"/>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905256" y="3745272"/>
            <a:ext cx="5401683" cy="345562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05257" y="754856"/>
            <a:ext cx="2861699" cy="547688"/>
          </a:xfrm>
          <a:noFill/>
        </p:spPr>
        <p:txBody>
          <a:bodyPr/>
          <a:lstStyle>
            <a:lvl1pPr algn="l">
              <a:defRPr/>
            </a:lvl1p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05256" y="7200901"/>
            <a:ext cx="1885107" cy="547688"/>
          </a:xfrm>
          <a:noFill/>
        </p:spPr>
        <p:txBody>
          <a:bodyPr/>
          <a:lstStyle>
            <a:lvl1pPr algn="l">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5921462" y="7200901"/>
            <a:ext cx="644058" cy="547688"/>
          </a:xfrm>
          <a:no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2696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05256" y="7010933"/>
            <a:ext cx="4732020" cy="1931870"/>
          </a:xfrm>
          <a:noFill/>
        </p:spPr>
        <p:txBody>
          <a:bodyPr anchor="t"/>
          <a:lstStyle>
            <a:lvl1pPr>
              <a:defRPr/>
            </a:lvl1pPr>
          </a:lstStyle>
          <a:p>
            <a:r>
              <a:rPr lang="en-US" dirty="0"/>
              <a:t>Click to Edit Master Title style</a:t>
            </a:r>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1" y="0"/>
            <a:ext cx="18287999" cy="61722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172200" y="6970591"/>
            <a:ext cx="11328171" cy="2074211"/>
          </a:xfrm>
        </p:spPr>
        <p:txBody>
          <a:bodyPr/>
          <a:lstStyle>
            <a:lvl1pPr marL="0" indent="0">
              <a:buNone/>
              <a:defRPr/>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087600" y="9044803"/>
            <a:ext cx="1769364" cy="547688"/>
          </a:xfrm>
          <a:noFill/>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6856313" y="9044803"/>
            <a:ext cx="644058" cy="547688"/>
          </a:xfrm>
          <a:no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7504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905258" y="505594"/>
            <a:ext cx="10181847" cy="1268897"/>
          </a:xfrm>
        </p:spPr>
        <p:txBody>
          <a:bodyPr tIns="91440" bIns="91440"/>
          <a:lstStyle>
            <a:lvl1pPr>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4558203" y="956560"/>
            <a:ext cx="2861699" cy="547688"/>
          </a:xfrm>
        </p:spPr>
        <p:txBody>
          <a:bodyPr anchor="t"/>
          <a:lstStyle>
            <a:lvl1pPr algn="r">
              <a:defRPr/>
            </a:lvl1pPr>
          </a:lstStyle>
          <a:p>
            <a:endParaRPr lang="en-US"/>
          </a:p>
        </p:txBody>
      </p: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2057400"/>
            <a:ext cx="11087103" cy="82296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11949245" y="1900106"/>
            <a:ext cx="4342193" cy="71446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cxnSp>
        <p:nvCxnSpPr>
          <p:cNvPr id="12" name="Straight Connector 11">
            <a:extLst>
              <a:ext uri="{FF2B5EF4-FFF2-40B4-BE49-F238E27FC236}">
                <a16:creationId xmlns:a16="http://schemas.microsoft.com/office/drawing/2014/main" id="{DF397562-DA4B-EE6B-8F6C-1CE4F33EBED1}"/>
              </a:ext>
              <a:ext uri="{C183D7F6-B498-43B3-948B-1728B52AA6E4}">
                <adec:decorative xmlns:adec="http://schemas.microsoft.com/office/drawing/2017/decorative" val="1"/>
              </a:ext>
            </a:extLst>
          </p:cNvPr>
          <p:cNvCxnSpPr>
            <a:cxnSpLocks/>
          </p:cNvCxnSpPr>
          <p:nvPr/>
        </p:nvCxnSpPr>
        <p:spPr>
          <a:xfrm>
            <a:off x="17254056" y="1543050"/>
            <a:ext cx="0" cy="720090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6052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2"/>
            <a:ext cx="7200900" cy="7233558"/>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503128" y="6561150"/>
            <a:ext cx="5846858" cy="2071221"/>
          </a:xfrm>
        </p:spPr>
        <p:txBody>
          <a:bodyPr lIns="137160" tIns="137160"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8084274" y="1028701"/>
            <a:ext cx="8146326" cy="7807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04461" y="9044801"/>
            <a:ext cx="2866644" cy="547689"/>
          </a:xfrm>
          <a:solidFill>
            <a:schemeClr val="bg1"/>
          </a:solidFill>
        </p:spPr>
        <p:txBody>
          <a:bodyPr anchor="ctr"/>
          <a:lstStyle>
            <a:lvl1pPr algn="l">
              <a:defRPr/>
            </a:lvl1p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087600" y="9044803"/>
            <a:ext cx="1769364" cy="547688"/>
          </a:xfrm>
          <a:solidFill>
            <a:schemeClr val="bg1"/>
          </a:solidFill>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647369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umber Lar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7200899" y="7723682"/>
            <a:ext cx="10291661" cy="1263791"/>
          </a:xfrm>
          <a:noFill/>
        </p:spPr>
        <p:txBody>
          <a:bodyPr anchor="t"/>
          <a:lstStyle>
            <a:lvl1pPr algn="r">
              <a:defRPr b="0" cap="all" baseline="0">
                <a:solidFill>
                  <a:schemeClr val="accent1"/>
                </a:solidFill>
                <a:effectLst/>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51294" y="181148"/>
            <a:ext cx="16084500" cy="6390606"/>
          </a:xfrm>
        </p:spPr>
        <p:txBody>
          <a:bodyPr lIns="0" tIns="0" rIns="0" bIns="0" anchor="b">
            <a:normAutofit/>
          </a:bodyPr>
          <a:lstStyle>
            <a:lvl1pPr marL="0" indent="0">
              <a:buNone/>
              <a:defRPr sz="42000" spc="-300" baseline="0">
                <a:solidFill>
                  <a:schemeClr val="accent3"/>
                </a:solidFill>
                <a:latin typeface="+mj-lt"/>
              </a:defRPr>
            </a:lvl1pPr>
            <a:lvl2pPr marL="685800" indent="0">
              <a:buNone/>
              <a:defRPr/>
            </a:lvl2pPr>
            <a:lvl3pPr marL="1371600" indent="0">
              <a:buNone/>
              <a:defRPr/>
            </a:lvl3pPr>
            <a:lvl4pPr marL="2057400" indent="0">
              <a:buNone/>
              <a:defRPr/>
            </a:lvl4pPr>
            <a:lvl5pPr marL="27432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08147" y="9044801"/>
            <a:ext cx="3206654" cy="547688"/>
          </a:xfrm>
          <a:noFill/>
        </p:spPr>
        <p:txBody>
          <a:bodyPr/>
          <a:lstStyle>
            <a:lvl1pPr>
              <a:defRPr b="0">
                <a:solidFill>
                  <a:schemeClr val="tx2"/>
                </a:solidFill>
              </a:defRPr>
            </a:lvl1p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tx2"/>
                </a:solidFill>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tx2"/>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838393CD-94B6-EC8A-E14F-A09689A25C51}"/>
              </a:ext>
              <a:ext uri="{C183D7F6-B498-43B3-948B-1728B52AA6E4}">
                <adec:decorative xmlns:adec="http://schemas.microsoft.com/office/drawing/2017/decorative" val="1"/>
              </a:ext>
            </a:extLst>
          </p:cNvPr>
          <p:cNvCxnSpPr>
            <a:cxnSpLocks/>
          </p:cNvCxnSpPr>
          <p:nvPr/>
        </p:nvCxnSpPr>
        <p:spPr>
          <a:xfrm>
            <a:off x="17255391" y="1013792"/>
            <a:ext cx="0" cy="6276443"/>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126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04480" y="398593"/>
            <a:ext cx="16471706" cy="1988345"/>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904480" y="2604265"/>
            <a:ext cx="16471706" cy="62983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8246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Statem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2" y="0"/>
            <a:ext cx="18288000" cy="10287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908147" y="-1177787"/>
            <a:ext cx="16471706" cy="96012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506896" y="2474844"/>
            <a:ext cx="15254882" cy="7424531"/>
          </a:xfrm>
        </p:spPr>
        <p:txBody>
          <a:bodyPr anchor="b">
            <a:normAutofit/>
          </a:bodyPr>
          <a:lstStyle>
            <a:lvl1pPr marL="0" indent="0">
              <a:lnSpc>
                <a:spcPct val="80000"/>
              </a:lnSpc>
              <a:spcBef>
                <a:spcPts val="0"/>
              </a:spcBef>
              <a:buNone/>
              <a:defRPr sz="10800" cap="all" spc="-150" baseline="0">
                <a:solidFill>
                  <a:schemeClr val="accent1"/>
                </a:solidFill>
                <a:latin typeface="+mj-lt"/>
              </a:defRPr>
            </a:lvl1pPr>
            <a:lvl2pPr marL="685800" indent="0">
              <a:lnSpc>
                <a:spcPct val="80000"/>
              </a:lnSpc>
              <a:buNone/>
              <a:defRPr sz="10800" cap="all" baseline="0">
                <a:solidFill>
                  <a:schemeClr val="bg1"/>
                </a:solidFill>
                <a:latin typeface="+mj-lt"/>
              </a:defRPr>
            </a:lvl2pPr>
            <a:lvl3pPr marL="1371600" indent="0">
              <a:lnSpc>
                <a:spcPct val="80000"/>
              </a:lnSpc>
              <a:buNone/>
              <a:defRPr sz="10800" cap="all" baseline="0">
                <a:solidFill>
                  <a:schemeClr val="bg1"/>
                </a:solidFill>
                <a:latin typeface="+mj-lt"/>
              </a:defRPr>
            </a:lvl3pPr>
            <a:lvl4pPr marL="2057400" indent="0">
              <a:lnSpc>
                <a:spcPct val="80000"/>
              </a:lnSpc>
              <a:buNone/>
              <a:defRPr sz="9900" cap="all" baseline="0">
                <a:solidFill>
                  <a:schemeClr val="bg1"/>
                </a:solidFill>
                <a:latin typeface="+mj-lt"/>
              </a:defRPr>
            </a:lvl4pPr>
            <a:lvl5pPr marL="2743200" indent="0">
              <a:lnSpc>
                <a:spcPct val="80000"/>
              </a:lnSpc>
              <a:buNone/>
              <a:defRPr sz="99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1389446" y="1028700"/>
            <a:ext cx="15490136"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08147" y="751841"/>
            <a:ext cx="2861699" cy="547688"/>
          </a:xfrm>
          <a:solidFill>
            <a:schemeClr val="accent2">
              <a:lumMod val="60000"/>
              <a:lumOff val="40000"/>
            </a:schemeClr>
          </a:solidFill>
        </p:spPr>
        <p:txBody>
          <a:bodyPr/>
          <a:lstStyle>
            <a:lvl1pPr>
              <a:defRPr b="0" spc="0">
                <a:solidFill>
                  <a:schemeClr val="bg1"/>
                </a:solidFill>
              </a:defRPr>
            </a:lvl1p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4850687" y="751841"/>
            <a:ext cx="1885107" cy="547688"/>
          </a:xfrm>
          <a:solidFill>
            <a:schemeClr val="accent2">
              <a:lumMod val="60000"/>
              <a:lumOff val="40000"/>
            </a:schemeClr>
          </a:solidFill>
        </p:spPr>
        <p:txBody>
          <a:bodyPr/>
          <a:lstStyle>
            <a:lvl1pPr>
              <a:defRPr>
                <a:solidFill>
                  <a:schemeClr val="bg1"/>
                </a:solidFill>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6735794" y="751841"/>
            <a:ext cx="644058" cy="547688"/>
          </a:xfrm>
          <a:solidFill>
            <a:schemeClr val="accent2">
              <a:lumMod val="60000"/>
              <a:lumOff val="40000"/>
            </a:schemeClr>
          </a:solidFill>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85090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1"/>
            <a:ext cx="18287999" cy="10287002"/>
          </a:xfrm>
          <a:prstGeom prst="rect">
            <a:avLst/>
          </a:prstGeom>
          <a:solidFill>
            <a:schemeClr val="accent3">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8A4F"/>
              </a:solidFill>
            </a:endParaRPr>
          </a:p>
        </p:txBody>
      </p:sp>
      <p:sp>
        <p:nvSpPr>
          <p:cNvPr id="8" name="Rectangle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2" y="3"/>
            <a:ext cx="13144500" cy="7557507"/>
          </a:xfrm>
          <a:prstGeom prst="rect">
            <a:avLst/>
          </a:prstGeom>
          <a:solidFill>
            <a:schemeClr val="accent3">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20" name="Straight Connector 19">
            <a:extLst>
              <a:ext uri="{FF2B5EF4-FFF2-40B4-BE49-F238E27FC236}">
                <a16:creationId xmlns:a16="http://schemas.microsoft.com/office/drawing/2014/main" id="{ABB386FE-4A21-B72A-BB2B-D4FDFDC3ECA5}"/>
              </a:ext>
              <a:ext uri="{C183D7F6-B498-43B3-948B-1728B52AA6E4}">
                <adec:decorative xmlns:adec="http://schemas.microsoft.com/office/drawing/2017/decorative" val="1"/>
              </a:ext>
            </a:extLst>
          </p:cNvPr>
          <p:cNvCxnSpPr>
            <a:cxnSpLocks/>
          </p:cNvCxnSpPr>
          <p:nvPr/>
        </p:nvCxnSpPr>
        <p:spPr>
          <a:xfrm flipH="1">
            <a:off x="1083641" y="9318656"/>
            <a:ext cx="16212918" cy="0"/>
          </a:xfrm>
          <a:prstGeom prst="line">
            <a:avLst/>
          </a:prstGeom>
          <a:ln w="12700">
            <a:solidFill>
              <a:schemeClr val="accent5">
                <a:alpha val="45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D4813FB1-9165-4DD7-C4C2-EAFC20602DB8}"/>
              </a:ext>
            </a:extLst>
          </p:cNvPr>
          <p:cNvSpPr>
            <a:spLocks noGrp="1"/>
          </p:cNvSpPr>
          <p:nvPr>
            <p:ph type="title" hasCustomPrompt="1"/>
          </p:nvPr>
        </p:nvSpPr>
        <p:spPr>
          <a:xfrm>
            <a:off x="6172200" y="8115305"/>
            <a:ext cx="11315700" cy="559119"/>
          </a:xfrm>
          <a:noFill/>
        </p:spPr>
        <p:txBody>
          <a:bodyPr tIns="91440" bIns="91440" anchor="ctr">
            <a:normAutofit/>
          </a:bodyPr>
          <a:lstStyle>
            <a:lvl1pPr algn="r">
              <a:defRPr sz="3000">
                <a:solidFill>
                  <a:schemeClr val="accent1"/>
                </a:solidFill>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905256" y="1088334"/>
            <a:ext cx="13267944" cy="5484252"/>
          </a:xfrm>
        </p:spPr>
        <p:txBody>
          <a:bodyPr>
            <a:normAutofit/>
          </a:bodyPr>
          <a:lstStyle>
            <a:lvl1pPr marL="342900" indent="-342900">
              <a:lnSpc>
                <a:spcPct val="85000"/>
              </a:lnSpc>
              <a:spcBef>
                <a:spcPts val="0"/>
              </a:spcBef>
              <a:buNone/>
              <a:defRPr sz="8700" b="0" cap="all" spc="0" baseline="0">
                <a:solidFill>
                  <a:schemeClr val="accent5"/>
                </a:solidFill>
                <a:latin typeface="+mj-lt"/>
              </a:defRPr>
            </a:lvl1pPr>
          </a:lstStyle>
          <a:p>
            <a:pPr lvl="0"/>
            <a:r>
              <a:rPr lang="en-US" dirty="0"/>
              <a:t>Click to edit quote</a:t>
            </a:r>
          </a:p>
        </p:txBody>
      </p:sp>
      <p:sp>
        <p:nvSpPr>
          <p:cNvPr id="10" name="Footer Placeholder 9">
            <a:extLst>
              <a:ext uri="{FF2B5EF4-FFF2-40B4-BE49-F238E27FC236}">
                <a16:creationId xmlns:a16="http://schemas.microsoft.com/office/drawing/2014/main" id="{94F49A81-8721-B846-5567-52769C04D66C}"/>
              </a:ext>
            </a:extLst>
          </p:cNvPr>
          <p:cNvSpPr>
            <a:spLocks noGrp="1"/>
          </p:cNvSpPr>
          <p:nvPr>
            <p:ph type="ftr" sz="quarter" idx="11"/>
          </p:nvPr>
        </p:nvSpPr>
        <p:spPr>
          <a:xfrm>
            <a:off x="908145" y="9044803"/>
            <a:ext cx="2866644" cy="547688"/>
          </a:xfrm>
          <a:solidFill>
            <a:schemeClr val="accent3">
              <a:lumMod val="60000"/>
              <a:lumOff val="40000"/>
            </a:schemeClr>
          </a:solidFill>
        </p:spPr>
        <p:txBody>
          <a:bodyPr/>
          <a:lstStyle>
            <a:lvl1pPr>
              <a:defRPr b="0">
                <a:solidFill>
                  <a:schemeClr val="accent5"/>
                </a:solidFill>
                <a:latin typeface="+mn-lt"/>
              </a:defRPr>
            </a:lvl1pPr>
          </a:lstStyle>
          <a:p>
            <a:endParaRPr lang="en-US"/>
          </a:p>
        </p:txBody>
      </p:sp>
      <p:sp>
        <p:nvSpPr>
          <p:cNvPr id="9" name="Date Placeholder 8">
            <a:extLst>
              <a:ext uri="{FF2B5EF4-FFF2-40B4-BE49-F238E27FC236}">
                <a16:creationId xmlns:a16="http://schemas.microsoft.com/office/drawing/2014/main" id="{FB3E54B7-FFB1-7BFC-0189-A17360728C52}"/>
              </a:ext>
            </a:extLst>
          </p:cNvPr>
          <p:cNvSpPr>
            <a:spLocks noGrp="1"/>
          </p:cNvSpPr>
          <p:nvPr>
            <p:ph type="dt" sz="half" idx="10"/>
          </p:nvPr>
        </p:nvSpPr>
        <p:spPr>
          <a:xfrm>
            <a:off x="14703552" y="9044803"/>
            <a:ext cx="2153412" cy="547688"/>
          </a:xfrm>
          <a:solidFill>
            <a:schemeClr val="accent3">
              <a:lumMod val="60000"/>
              <a:lumOff val="40000"/>
            </a:schemeClr>
          </a:solidFill>
        </p:spPr>
        <p:txBody>
          <a:bodyPr/>
          <a:lstStyle>
            <a:lvl1pPr>
              <a:defRPr b="0">
                <a:solidFill>
                  <a:schemeClr val="accent5"/>
                </a:solidFill>
                <a:latin typeface="+mn-lt"/>
              </a:defRPr>
            </a:lvl1pPr>
          </a:lstStyle>
          <a:p>
            <a:fld id="{1D8BD707-D9CF-40AE-B4C6-C98DA3205C09}" type="datetimeFigureOut">
              <a:rPr lang="en-US" smtClean="0"/>
              <a:pPr/>
              <a:t>8/25/2026</a:t>
            </a:fld>
            <a:endParaRPr lang="en-US"/>
          </a:p>
        </p:txBody>
      </p:sp>
      <p:sp>
        <p:nvSpPr>
          <p:cNvPr id="11" name="Slide Number Placeholder 10">
            <a:extLst>
              <a:ext uri="{FF2B5EF4-FFF2-40B4-BE49-F238E27FC236}">
                <a16:creationId xmlns:a16="http://schemas.microsoft.com/office/drawing/2014/main" id="{D1DF2706-0EDF-0D3B-C01B-613E7D1BB6CC}"/>
              </a:ext>
            </a:extLst>
          </p:cNvPr>
          <p:cNvSpPr>
            <a:spLocks noGrp="1"/>
          </p:cNvSpPr>
          <p:nvPr>
            <p:ph type="sldNum" sz="quarter" idx="12"/>
          </p:nvPr>
        </p:nvSpPr>
        <p:spPr>
          <a:solidFill>
            <a:schemeClr val="accent3">
              <a:lumMod val="60000"/>
              <a:lumOff val="40000"/>
            </a:schemeClr>
          </a:solidFill>
        </p:spPr>
        <p:txBody>
          <a:bodyPr/>
          <a:lstStyle>
            <a:lvl1pPr>
              <a:defRPr b="0">
                <a:solidFill>
                  <a:schemeClr val="accent5"/>
                </a:solidFill>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941400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0773-1259-8F51-3561-DF3A80B264DE}"/>
              </a:ext>
            </a:extLst>
          </p:cNvPr>
          <p:cNvSpPr>
            <a:spLocks noGrp="1"/>
          </p:cNvSpPr>
          <p:nvPr>
            <p:ph type="title"/>
          </p:nvPr>
        </p:nvSpPr>
        <p:spPr>
          <a:xfrm>
            <a:off x="905256" y="781778"/>
            <a:ext cx="16354044" cy="1606274"/>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9C966CF-BE4B-28C8-6D17-E087E97C0E98}"/>
              </a:ext>
            </a:extLst>
          </p:cNvPr>
          <p:cNvSpPr>
            <a:spLocks noGrp="1"/>
          </p:cNvSpPr>
          <p:nvPr>
            <p:ph sz="half" idx="1"/>
          </p:nvPr>
        </p:nvSpPr>
        <p:spPr>
          <a:xfrm>
            <a:off x="908147" y="2634346"/>
            <a:ext cx="7772400" cy="60524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1559437-5037-4EE7-88FA-80C5AA0870F2}"/>
              </a:ext>
            </a:extLst>
          </p:cNvPr>
          <p:cNvSpPr>
            <a:spLocks noGrp="1"/>
          </p:cNvSpPr>
          <p:nvPr>
            <p:ph sz="half" idx="2"/>
          </p:nvPr>
        </p:nvSpPr>
        <p:spPr>
          <a:xfrm>
            <a:off x="9486900" y="2634346"/>
            <a:ext cx="7772400" cy="60524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68326746-DF44-9DEF-8471-A5E1F6CCC502}"/>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5850B58-64D5-F359-1AC8-3D57AA87BFBD}"/>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7" name="Slide Number Placeholder 6">
            <a:extLst>
              <a:ext uri="{FF2B5EF4-FFF2-40B4-BE49-F238E27FC236}">
                <a16:creationId xmlns:a16="http://schemas.microsoft.com/office/drawing/2014/main" id="{9F6A22FA-48E7-5BF5-6432-6C7A54D7E031}"/>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386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8D87-72DE-A210-5C2D-570A1B01D41E}"/>
              </a:ext>
            </a:extLst>
          </p:cNvPr>
          <p:cNvSpPr>
            <a:spLocks noGrp="1"/>
          </p:cNvSpPr>
          <p:nvPr>
            <p:ph type="title"/>
          </p:nvPr>
        </p:nvSpPr>
        <p:spPr>
          <a:xfrm>
            <a:off x="905256" y="781809"/>
            <a:ext cx="16349472" cy="1604772"/>
          </a:xfrm>
          <a:noFill/>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73932A9-21A4-5A57-9D72-8C46993E6B11}"/>
              </a:ext>
            </a:extLst>
          </p:cNvPr>
          <p:cNvSpPr>
            <a:spLocks noGrp="1"/>
          </p:cNvSpPr>
          <p:nvPr>
            <p:ph type="body" idx="1"/>
          </p:nvPr>
        </p:nvSpPr>
        <p:spPr>
          <a:xfrm>
            <a:off x="908147" y="2446614"/>
            <a:ext cx="7736681" cy="1064091"/>
          </a:xfrm>
        </p:spPr>
        <p:txBody>
          <a:bodyPr anchor="b">
            <a:normAutofit/>
          </a:bodyPr>
          <a:lstStyle>
            <a:lvl1pPr marL="0" indent="0">
              <a:buNone/>
              <a:defRPr sz="2700" b="1" cap="all" spc="75" baseline="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3D4B4-A366-E12D-19BB-C17B71466184}"/>
              </a:ext>
            </a:extLst>
          </p:cNvPr>
          <p:cNvSpPr>
            <a:spLocks noGrp="1"/>
          </p:cNvSpPr>
          <p:nvPr>
            <p:ph sz="half" idx="2"/>
          </p:nvPr>
        </p:nvSpPr>
        <p:spPr>
          <a:xfrm>
            <a:off x="908147" y="3558220"/>
            <a:ext cx="7736681" cy="5242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C06DAAF-1A05-D83C-70C1-CEADA4EB7389}"/>
              </a:ext>
            </a:extLst>
          </p:cNvPr>
          <p:cNvSpPr>
            <a:spLocks noGrp="1"/>
          </p:cNvSpPr>
          <p:nvPr>
            <p:ph type="body" sz="quarter" idx="3"/>
          </p:nvPr>
        </p:nvSpPr>
        <p:spPr>
          <a:xfrm>
            <a:off x="9486900" y="2446615"/>
            <a:ext cx="7774782" cy="1064090"/>
          </a:xfrm>
        </p:spPr>
        <p:txBody>
          <a:bodyPr anchor="b">
            <a:normAutofit/>
          </a:bodyPr>
          <a:lstStyle>
            <a:lvl1pPr marL="0" indent="0">
              <a:buNone/>
              <a:defRPr sz="2700" b="1" cap="all" spc="75" baseline="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ECFE7B13-3453-6313-B416-E9FF9DA2E010}"/>
              </a:ext>
            </a:extLst>
          </p:cNvPr>
          <p:cNvSpPr>
            <a:spLocks noGrp="1"/>
          </p:cNvSpPr>
          <p:nvPr>
            <p:ph sz="quarter" idx="4"/>
          </p:nvPr>
        </p:nvSpPr>
        <p:spPr>
          <a:xfrm>
            <a:off x="9486900" y="3558219"/>
            <a:ext cx="7774782" cy="524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061BE2D-E1A3-1A5C-AE37-9DC52A9717B7}"/>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71D5902D-DF04-F2A8-C2F8-EBDD2A897D21}"/>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9" name="Slide Number Placeholder 8">
            <a:extLst>
              <a:ext uri="{FF2B5EF4-FFF2-40B4-BE49-F238E27FC236}">
                <a16:creationId xmlns:a16="http://schemas.microsoft.com/office/drawing/2014/main" id="{DA4FDDA8-940A-B407-4EB2-85DC9BEDB476}"/>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4539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51FC-CD6F-656F-54A8-59B782BEFB30}"/>
              </a:ext>
            </a:extLst>
          </p:cNvPr>
          <p:cNvSpPr>
            <a:spLocks noGrp="1"/>
          </p:cNvSpPr>
          <p:nvPr>
            <p:ph type="title"/>
          </p:nvPr>
        </p:nvSpPr>
        <p:spPr>
          <a:xfrm>
            <a:off x="905257" y="397764"/>
            <a:ext cx="16543385" cy="1988820"/>
          </a:xfrm>
          <a:noFill/>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07D307A-FF1F-38A3-7DE5-F11DC31CA5B8}"/>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E4C539B-20CB-8D83-0ECC-5F682BD06D6F}"/>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Slide Number Placeholder 4">
            <a:extLst>
              <a:ext uri="{FF2B5EF4-FFF2-40B4-BE49-F238E27FC236}">
                <a16:creationId xmlns:a16="http://schemas.microsoft.com/office/drawing/2014/main" id="{466EB674-912E-381A-49CE-08E49DFF46A7}"/>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66208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2FA0B77-3CB1-4071-30F6-B0766D75C10A}"/>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B4A81A7-FC7B-1689-D59F-4173A1763CB9}"/>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4" name="Slide Number Placeholder 3">
            <a:extLst>
              <a:ext uri="{FF2B5EF4-FFF2-40B4-BE49-F238E27FC236}">
                <a16:creationId xmlns:a16="http://schemas.microsoft.com/office/drawing/2014/main" id="{5D080D98-2C9A-3434-E8A3-DA6CCD2F5EFE}"/>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06920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clus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 name="Rectangle 13">
            <a:extLst>
              <a:ext uri="{FF2B5EF4-FFF2-40B4-BE49-F238E27FC236}">
                <a16:creationId xmlns:a16="http://schemas.microsoft.com/office/drawing/2014/main" id="{8F22766A-BE9C-B780-CC66-44ECFC5C0A47}"/>
              </a:ext>
              <a:ext uri="{C183D7F6-B498-43B3-948B-1728B52AA6E4}">
                <adec:decorative xmlns:adec="http://schemas.microsoft.com/office/drawing/2017/decorative" val="1"/>
              </a:ext>
            </a:extLst>
          </p:cNvPr>
          <p:cNvSpPr/>
          <p:nvPr/>
        </p:nvSpPr>
        <p:spPr>
          <a:xfrm>
            <a:off x="3086100" y="4626989"/>
            <a:ext cx="15200934" cy="5660012"/>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accent1"/>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219459" y="274322"/>
            <a:ext cx="12925026" cy="2811780"/>
          </a:xfrm>
          <a:noFill/>
        </p:spPr>
        <p:txBody>
          <a:bodyPr anchor="t">
            <a:normAutofit/>
          </a:bodyPr>
          <a:lstStyle>
            <a:lvl1pPr>
              <a:defRPr sz="14400">
                <a:solidFill>
                  <a:schemeClr val="accent2"/>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4630401" y="926885"/>
            <a:ext cx="2800346" cy="692822"/>
          </a:xfrm>
          <a:noFill/>
        </p:spPr>
        <p:txBody>
          <a:bodyPr anchor="t"/>
          <a:lstStyle>
            <a:lvl1pPr algn="r">
              <a:defRPr sz="1350"/>
            </a:lvl1pPr>
          </a:lstStyle>
          <a:p>
            <a:endParaRPr lang="en-US"/>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3893769" y="5317299"/>
            <a:ext cx="13486083" cy="3670173"/>
          </a:xfrm>
        </p:spPr>
        <p:txBody>
          <a:bodyPr>
            <a:normAutofit/>
          </a:bodyPr>
          <a:lstStyle>
            <a:lvl1pPr marL="0" indent="0">
              <a:buClr>
                <a:schemeClr val="tx2"/>
              </a:buClr>
              <a:buFont typeface="Arial" panose="020B0604020202020204" pitchFamily="34" charset="0"/>
              <a:buNone/>
              <a:defRPr sz="2700"/>
            </a:lvl1pPr>
            <a:lvl2pPr marL="685800" indent="0">
              <a:buClr>
                <a:schemeClr val="tx2"/>
              </a:buClr>
              <a:buFont typeface="Arial" panose="020B0604020202020204" pitchFamily="34" charset="0"/>
              <a:buNone/>
              <a:defRPr sz="2400"/>
            </a:lvl2pPr>
            <a:lvl3pPr marL="1371600" indent="0">
              <a:buClr>
                <a:schemeClr val="tx2"/>
              </a:buClr>
              <a:buFont typeface="Arial" panose="020B0604020202020204" pitchFamily="34" charset="0"/>
              <a:buNone/>
              <a:defRPr sz="2100"/>
            </a:lvl3pPr>
            <a:lvl4pPr marL="2057400" indent="0">
              <a:buClr>
                <a:schemeClr val="tx2"/>
              </a:buClr>
              <a:buFont typeface="Arial" panose="020B0604020202020204" pitchFamily="34" charset="0"/>
              <a:buNone/>
              <a:defRPr sz="1800"/>
            </a:lvl4pPr>
            <a:lvl5pPr marL="2743200" indent="0">
              <a:buClr>
                <a:schemeClr val="tx2"/>
              </a:buClr>
              <a:buFont typeface="Arial" panose="020B0604020202020204" pitchFamily="34" charse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3893770" y="9037225"/>
            <a:ext cx="2714243" cy="547688"/>
          </a:xfrm>
          <a:solidFill>
            <a:schemeClr val="bg2"/>
          </a:solidFill>
        </p:spPr>
        <p:txBody>
          <a:bodyPr/>
          <a:lstStyle>
            <a:lvl1pPr algn="l">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solidFill>
            <a:schemeClr val="bg2"/>
          </a:solid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1543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clusion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7" name="Rectangle 6">
            <a:extLst>
              <a:ext uri="{FF2B5EF4-FFF2-40B4-BE49-F238E27FC236}">
                <a16:creationId xmlns:a16="http://schemas.microsoft.com/office/drawing/2014/main" id="{072AC4BE-2FD3-AAF4-8A1B-0633F1BEE33B}"/>
              </a:ext>
              <a:ext uri="{C183D7F6-B498-43B3-948B-1728B52AA6E4}">
                <adec:decorative xmlns:adec="http://schemas.microsoft.com/office/drawing/2017/decorative" val="1"/>
              </a:ext>
            </a:extLst>
          </p:cNvPr>
          <p:cNvSpPr/>
          <p:nvPr/>
        </p:nvSpPr>
        <p:spPr>
          <a:xfrm>
            <a:off x="1" y="0"/>
            <a:ext cx="12654116" cy="3086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11" name="Straight Connector 10">
            <a:extLst>
              <a:ext uri="{FF2B5EF4-FFF2-40B4-BE49-F238E27FC236}">
                <a16:creationId xmlns:a16="http://schemas.microsoft.com/office/drawing/2014/main" id="{7652D305-42E1-E86E-632C-9DFD4F747E62}"/>
              </a:ext>
              <a:ext uri="{C183D7F6-B498-43B3-948B-1728B52AA6E4}">
                <adec:decorative xmlns:adec="http://schemas.microsoft.com/office/drawing/2017/decorative" val="1"/>
              </a:ext>
            </a:extLst>
          </p:cNvPr>
          <p:cNvCxnSpPr>
            <a:cxnSpLocks/>
          </p:cNvCxnSpPr>
          <p:nvPr/>
        </p:nvCxnSpPr>
        <p:spPr>
          <a:xfrm>
            <a:off x="1028700" y="6846941"/>
            <a:ext cx="7602024"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560438" y="796410"/>
            <a:ext cx="11555364" cy="1962435"/>
          </a:xfrm>
          <a:noFill/>
        </p:spPr>
        <p:txBody>
          <a:bodyPr anchor="t">
            <a:normAutofit/>
          </a:bodyPr>
          <a:lstStyle>
            <a:lvl1pPr>
              <a:defRPr sz="12000">
                <a:solidFill>
                  <a:schemeClr val="accent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9055508" y="5357297"/>
            <a:ext cx="7514301" cy="2981541"/>
          </a:xfrm>
        </p:spPr>
        <p:txBody>
          <a:bodyPr anchor="ctr">
            <a:normAutofit/>
          </a:bodyPr>
          <a:lstStyle>
            <a:lvl1pPr marL="0" indent="0">
              <a:buClr>
                <a:schemeClr val="tx2"/>
              </a:buClr>
              <a:buFont typeface="Arial" panose="020B0604020202020204" pitchFamily="34" charset="0"/>
              <a:buNone/>
              <a:defRPr sz="2700"/>
            </a:lvl1pPr>
            <a:lvl2pPr marL="685800" indent="0">
              <a:buClr>
                <a:schemeClr val="tx2"/>
              </a:buClr>
              <a:buFont typeface="Arial" panose="020B0604020202020204" pitchFamily="34" charset="0"/>
              <a:buNone/>
              <a:defRPr sz="2400"/>
            </a:lvl2pPr>
            <a:lvl3pPr marL="1371600" indent="0">
              <a:buClr>
                <a:schemeClr val="tx2"/>
              </a:buClr>
              <a:buFont typeface="Arial" panose="020B0604020202020204" pitchFamily="34" charset="0"/>
              <a:buNone/>
              <a:defRPr sz="2100"/>
            </a:lvl3pPr>
            <a:lvl4pPr marL="2057400" indent="0">
              <a:buClr>
                <a:schemeClr val="tx2"/>
              </a:buClr>
              <a:buFont typeface="Arial" panose="020B0604020202020204" pitchFamily="34" charset="0"/>
              <a:buNone/>
              <a:defRPr sz="1800"/>
            </a:lvl4pPr>
            <a:lvl5pPr marL="2743200" indent="0">
              <a:buClr>
                <a:schemeClr val="tx2"/>
              </a:buClr>
              <a:buFont typeface="Arial" panose="020B0604020202020204" pitchFamily="34" charse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08145" y="9044801"/>
            <a:ext cx="2866644" cy="547689"/>
          </a:xfrm>
          <a:noFill/>
        </p:spPr>
        <p:txBody>
          <a:bodyPr anchor="ctr"/>
          <a:lstStyle>
            <a:lvl1pPr algn="l">
              <a:defRPr sz="1350" b="1"/>
            </a:lvl1p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4698980" y="9044801"/>
            <a:ext cx="2162649" cy="547688"/>
          </a:xfrm>
          <a:noFill/>
        </p:spPr>
        <p:txBody>
          <a:bodyPr/>
          <a:lstStyle>
            <a:lvl1pPr algn="r">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78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7254343" y="1635596"/>
            <a:ext cx="0" cy="659400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FD120947-D69A-84F3-7617-0239E8E5C7F8}"/>
              </a:ext>
              <a:ext uri="{C183D7F6-B498-43B3-948B-1728B52AA6E4}">
                <adec:decorative xmlns:adec="http://schemas.microsoft.com/office/drawing/2017/decorative" val="0"/>
              </a:ext>
            </a:extLst>
          </p:cNvPr>
          <p:cNvSpPr>
            <a:spLocks noGrp="1"/>
          </p:cNvSpPr>
          <p:nvPr>
            <p:ph type="pic" sz="quarter" idx="13" hasCustomPrompt="1"/>
          </p:nvPr>
        </p:nvSpPr>
        <p:spPr>
          <a:xfrm>
            <a:off x="-1187" y="2057400"/>
            <a:ext cx="10059588" cy="82296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6200775" y="1028699"/>
            <a:ext cx="9560505" cy="4114802"/>
          </a:xfrm>
          <a:solidFill>
            <a:schemeClr val="bg2"/>
          </a:solidFill>
        </p:spPr>
        <p:txBody>
          <a:bodyPr vert="horz" lIns="182880" tIns="45720" rIns="91440" bIns="91440" rtlCol="0" anchor="b">
            <a:normAutofit/>
          </a:bodyPr>
          <a:lstStyle>
            <a:lvl1pPr>
              <a:lnSpc>
                <a:spcPct val="80000"/>
              </a:lnSpc>
              <a:defRPr lang="en-US" sz="102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11250686" y="8355435"/>
            <a:ext cx="6172199" cy="1049277"/>
          </a:xfrm>
        </p:spPr>
        <p:txBody>
          <a:bodyPr vert="horz" lIns="91440" tIns="45720" rIns="91440" bIns="45720" rtlCol="0" anchor="b">
            <a:normAutofit/>
          </a:bodyPr>
          <a:lstStyle>
            <a:lvl1pPr marL="0" indent="0" algn="r">
              <a:buNone/>
              <a:defRPr lang="en-US" sz="24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6" name="Slide Number Placeholder 5">
            <a:extLst>
              <a:ext uri="{FF2B5EF4-FFF2-40B4-BE49-F238E27FC236}">
                <a16:creationId xmlns:a16="http://schemas.microsoft.com/office/drawing/2014/main" id="{B945FE83-3A40-27CC-D68D-E889297B8CA2}"/>
              </a:ext>
            </a:extLst>
          </p:cNvPr>
          <p:cNvSpPr>
            <a:spLocks noGrp="1"/>
          </p:cNvSpPr>
          <p:nvPr>
            <p:ph type="sldNum" sz="quarter" idx="14"/>
          </p:nvPr>
        </p:nvSpPr>
        <p:spPr>
          <a:xfrm>
            <a:off x="218574" y="762126"/>
            <a:ext cx="644058" cy="547688"/>
          </a:xfrm>
          <a:noFill/>
        </p:spPr>
        <p:txBody>
          <a:bodyPr/>
          <a:lstStyle/>
          <a:p>
            <a:fld id="{B6F15528-21DE-4FAA-801E-634DDDAF4B2B}" type="slidenum">
              <a:rPr lang="en-US" smtClean="0"/>
              <a:pPr/>
              <a:t>‹#›</a:t>
            </a:fld>
            <a:endParaRPr lang="en-US"/>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a:off x="905495" y="762126"/>
            <a:ext cx="1804980" cy="547688"/>
          </a:xfrm>
          <a:solidFill>
            <a:schemeClr val="bg2"/>
          </a:solidFill>
        </p:spPr>
        <p:txBody>
          <a:bodyPr/>
          <a:lstStyle>
            <a:lvl1pPr algn="l">
              <a:defRPr/>
            </a:lvl1pPr>
          </a:lstStyle>
          <a:p>
            <a:fld id="{1D8BD707-D9CF-40AE-B4C6-C98DA3205C09}" type="datetimeFigureOut">
              <a:rPr lang="en-US" smtClean="0"/>
              <a:pPr/>
              <a:t>8/25/2026</a:t>
            </a:fld>
            <a:endParaRPr lang="en-US"/>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15201905" y="918095"/>
            <a:ext cx="2230944" cy="717501"/>
          </a:xfrm>
          <a:solidFill>
            <a:schemeClr val="bg2"/>
          </a:solidFill>
        </p:spPr>
        <p:txBody>
          <a:bodyPr anchor="t"/>
          <a:lstStyle>
            <a:lvl1pPr algn="r">
              <a:defRPr sz="1575"/>
            </a:lvl1pPr>
          </a:lstStyle>
          <a:p>
            <a:endParaRPr lang="en-US"/>
          </a:p>
        </p:txBody>
      </p:sp>
    </p:spTree>
    <p:extLst>
      <p:ext uri="{BB962C8B-B14F-4D97-AF65-F5344CB8AC3E}">
        <p14:creationId xmlns:p14="http://schemas.microsoft.com/office/powerpoint/2010/main" val="160321613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7254343" y="1550370"/>
            <a:ext cx="0" cy="7200438"/>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205739" y="507492"/>
            <a:ext cx="12252960" cy="6693408"/>
          </a:xfrm>
          <a:noFill/>
        </p:spPr>
        <p:txBody>
          <a:bodyPr vert="horz" lIns="91440" tIns="45720" rIns="91440" bIns="137160" rtlCol="0" anchor="t">
            <a:normAutofit/>
          </a:bodyPr>
          <a:lstStyle>
            <a:lvl1pPr>
              <a:lnSpc>
                <a:spcPct val="80000"/>
              </a:lnSpc>
              <a:defRPr lang="en-US" sz="14400" spc="-150" baseline="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12801601" y="7132094"/>
            <a:ext cx="4626662" cy="1620453"/>
          </a:xfrm>
          <a:solidFill>
            <a:schemeClr val="bg2"/>
          </a:solidFill>
        </p:spPr>
        <p:txBody>
          <a:bodyPr vert="horz" lIns="91440" tIns="45720" rIns="91440" bIns="45720" rtlCol="0" anchor="b">
            <a:normAutofit/>
          </a:bodyPr>
          <a:lstStyle>
            <a:lvl1pPr marL="0" indent="0" algn="r">
              <a:buNone/>
              <a:defRPr lang="en-US" sz="2400" cap="all" spc="150" baseline="0" dirty="0">
                <a:solidFill>
                  <a:schemeClr val="accent5"/>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13716001" y="671369"/>
            <a:ext cx="3716849" cy="879002"/>
          </a:xfrm>
          <a:noFill/>
        </p:spPr>
        <p:txBody>
          <a:bodyPr/>
          <a:lstStyle>
            <a:lvl1pPr algn="r">
              <a:defRPr sz="1575"/>
            </a:lvl1pPr>
          </a:lstStyle>
          <a:p>
            <a:endParaRPr lang="en-US"/>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0912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8288000" cy="10287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B286"/>
              </a:solidFill>
            </a:endParaRPr>
          </a:p>
        </p:txBody>
      </p:sp>
      <p:cxnSp>
        <p:nvCxnSpPr>
          <p:cNvPr id="8" name="Straight Connector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flipH="1">
            <a:off x="1389446" y="9258278"/>
            <a:ext cx="15490136" cy="0"/>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15478846-46FB-2BEE-98D6-C903223E25CA}"/>
              </a:ext>
            </a:extLst>
          </p:cNvPr>
          <p:cNvSpPr>
            <a:spLocks noGrp="1"/>
          </p:cNvSpPr>
          <p:nvPr>
            <p:ph type="title" hasCustomPrompt="1"/>
          </p:nvPr>
        </p:nvSpPr>
        <p:spPr>
          <a:xfrm>
            <a:off x="192024" y="548641"/>
            <a:ext cx="17302185" cy="8288480"/>
          </a:xfrm>
          <a:noFill/>
        </p:spPr>
        <p:txBody>
          <a:bodyPr anchor="t">
            <a:normAutofit/>
          </a:bodyPr>
          <a:lstStyle>
            <a:lvl1pPr>
              <a:defRPr sz="17250" baseline="0">
                <a:ln>
                  <a:solidFill>
                    <a:schemeClr val="bg1"/>
                  </a:solidFill>
                </a:ln>
                <a:solidFill>
                  <a:schemeClr val="accent1"/>
                </a:solidFill>
              </a:defRPr>
            </a:lvl1pPr>
          </a:lstStyle>
          <a:p>
            <a:r>
              <a:rPr lang="en-US" dirty="0"/>
              <a:t>Section Header</a:t>
            </a:r>
          </a:p>
        </p:txBody>
      </p:sp>
      <p:sp>
        <p:nvSpPr>
          <p:cNvPr id="5" name="Footer Placeholder 4">
            <a:extLst>
              <a:ext uri="{FF2B5EF4-FFF2-40B4-BE49-F238E27FC236}">
                <a16:creationId xmlns:a16="http://schemas.microsoft.com/office/drawing/2014/main" id="{37A8544F-8D58-BFED-5A2B-2F718BA6F4F4}"/>
              </a:ext>
            </a:extLst>
          </p:cNvPr>
          <p:cNvSpPr>
            <a:spLocks noGrp="1"/>
          </p:cNvSpPr>
          <p:nvPr>
            <p:ph type="ftr" sz="quarter" idx="11"/>
          </p:nvPr>
        </p:nvSpPr>
        <p:spPr>
          <a:solidFill>
            <a:schemeClr val="accent1"/>
          </a:solidFill>
        </p:spPr>
        <p:txBody>
          <a:bodyPr/>
          <a:lstStyle>
            <a:lvl1pPr>
              <a:defRPr>
                <a:solidFill>
                  <a:schemeClr val="bg1"/>
                </a:solidFill>
              </a:defRPr>
            </a:lvl1pPr>
          </a:lstStyle>
          <a:p>
            <a:endParaRPr lang="en-US"/>
          </a:p>
        </p:txBody>
      </p:sp>
      <p:sp>
        <p:nvSpPr>
          <p:cNvPr id="4" name="Date Placeholder 3">
            <a:extLst>
              <a:ext uri="{FF2B5EF4-FFF2-40B4-BE49-F238E27FC236}">
                <a16:creationId xmlns:a16="http://schemas.microsoft.com/office/drawing/2014/main" id="{AB70139D-4890-4E0D-B3FD-098A02AB4ADF}"/>
              </a:ext>
            </a:extLst>
          </p:cNvPr>
          <p:cNvSpPr>
            <a:spLocks noGrp="1"/>
          </p:cNvSpPr>
          <p:nvPr>
            <p:ph type="dt" sz="half" idx="10"/>
          </p:nvPr>
        </p:nvSpPr>
        <p:spPr>
          <a:solidFill>
            <a:schemeClr val="accent1"/>
          </a:solidFill>
        </p:spPr>
        <p:txBody>
          <a:bodyPr/>
          <a:lstStyle>
            <a:lvl1pPr>
              <a:defRPr>
                <a:solidFill>
                  <a:schemeClr val="bg1"/>
                </a:solidFill>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BA1CD1DB-3989-A34F-B5F7-DF66E018CF83}"/>
              </a:ext>
            </a:extLst>
          </p:cNvPr>
          <p:cNvSpPr>
            <a:spLocks noGrp="1"/>
          </p:cNvSpPr>
          <p:nvPr>
            <p:ph type="sldNum" sz="quarter" idx="12"/>
          </p:nvPr>
        </p:nvSpPr>
        <p:spPr>
          <a:solidFill>
            <a:schemeClr val="accent1"/>
          </a:solidFill>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11625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2" y="0"/>
            <a:ext cx="18287994" cy="10287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8A4F"/>
              </a:solidFill>
            </a:endParaRPr>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H="1">
            <a:off x="1982859" y="1028700"/>
            <a:ext cx="15276441"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7086605" y="3065856"/>
            <a:ext cx="11201396" cy="72211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rot="16200000">
            <a:off x="-2109262" y="4080595"/>
            <a:ext cx="8468135" cy="3741464"/>
          </a:xfrm>
          <a:solidFill>
            <a:schemeClr val="bg2">
              <a:lumMod val="90000"/>
            </a:schemeClr>
          </a:solidFill>
        </p:spPr>
        <p:txBody>
          <a:bodyPr vert="horz" lIns="91440" tIns="45720" rIns="91440" bIns="137160" rtlCol="0" anchor="t">
            <a:normAutofit/>
          </a:bodyPr>
          <a:lstStyle>
            <a:lvl1pPr>
              <a:defRPr lang="en-US" sz="18000" dirty="0">
                <a:solidFill>
                  <a:schemeClr val="accent2"/>
                </a:solidFill>
              </a:defRPr>
            </a:lvl1pPr>
          </a:lstStyle>
          <a:p>
            <a:pPr lvl="0"/>
            <a:r>
              <a:rPr lang="en-US" dirty="0"/>
              <a:t>Agenda</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879615" y="854765"/>
            <a:ext cx="2206488" cy="812547"/>
          </a:xfrm>
          <a:solidFill>
            <a:schemeClr val="bg2">
              <a:lumMod val="90000"/>
            </a:schemeClr>
          </a:solidFill>
        </p:spPr>
        <p:txBody>
          <a:bodyPr anchor="t"/>
          <a:lstStyle>
            <a:lvl1pPr algn="l">
              <a:defRPr sz="1575"/>
            </a:lvl1pPr>
          </a:lstStyle>
          <a:p>
            <a:endParaRPr lang="en-US"/>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8115298" y="4114803"/>
            <a:ext cx="9144002" cy="5200647"/>
          </a:xfrm>
        </p:spPr>
        <p:txBody>
          <a:bodyPr>
            <a:normAutofit/>
          </a:bodyPr>
          <a:lstStyle>
            <a:lvl1pPr marL="514350" indent="-514350">
              <a:buClr>
                <a:schemeClr val="accent2"/>
              </a:buClr>
              <a:buFont typeface="+mj-lt"/>
              <a:buAutoNum type="arabicPeriod"/>
              <a:defRPr sz="2700"/>
            </a:lvl1pPr>
            <a:lvl2pPr marL="1200150" indent="-514350">
              <a:buClr>
                <a:schemeClr val="accent2"/>
              </a:buClr>
              <a:buFont typeface="+mj-lt"/>
              <a:buAutoNum type="arabicPeriod"/>
              <a:defRPr sz="2400"/>
            </a:lvl2pPr>
            <a:lvl3pPr marL="1885950" indent="-514350">
              <a:buClr>
                <a:schemeClr val="accent2"/>
              </a:buClr>
              <a:buFont typeface="+mj-lt"/>
              <a:buAutoNum type="arabicPeriod"/>
              <a:defRPr sz="2100"/>
            </a:lvl3pPr>
            <a:lvl4pPr>
              <a:buClr>
                <a:schemeClr val="accent2"/>
              </a:buClr>
              <a:buFont typeface="+mj-lt"/>
              <a:buAutoNum type="arabicPeriod"/>
              <a:defRPr sz="1800"/>
            </a:lvl4pPr>
            <a:lvl5pPr>
              <a:buClr>
                <a:schemeClr val="accent2"/>
              </a:buClr>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4850687" y="620441"/>
            <a:ext cx="1885107" cy="818250"/>
          </a:xfrm>
          <a:solidFill>
            <a:schemeClr val="bg2">
              <a:lumMod val="90000"/>
            </a:schemeClr>
          </a:solidFill>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6735794" y="620441"/>
            <a:ext cx="644058" cy="818250"/>
          </a:xfrm>
          <a:solidFill>
            <a:schemeClr val="bg2">
              <a:lumMod val="90000"/>
            </a:schemeClr>
          </a:solidFill>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0958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Agenda with Pict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2" y="0"/>
            <a:ext cx="18287994" cy="10287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FF8A4F"/>
              </a:solidFill>
            </a:endParaRPr>
          </a:p>
        </p:txBody>
      </p: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2057405" y="5123256"/>
            <a:ext cx="16230596" cy="51637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V="1">
            <a:off x="17259300" y="1669773"/>
            <a:ext cx="0" cy="2556018"/>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219459" y="274321"/>
            <a:ext cx="11896338" cy="3357881"/>
          </a:xfrm>
          <a:noFill/>
        </p:spPr>
        <p:txBody>
          <a:bodyPr anchor="t">
            <a:normAutofit/>
          </a:bodyPr>
          <a:lstStyle>
            <a:lvl1pPr>
              <a:defRPr sz="18000" spc="-75" baseline="0">
                <a:solidFill>
                  <a:schemeClr val="accent2"/>
                </a:solidFill>
              </a:defRPr>
            </a:lvl1pPr>
          </a:lstStyle>
          <a:p>
            <a:r>
              <a:rPr lang="en-US" dirty="0"/>
              <a:t>Agenda</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2707419" y="5760720"/>
            <a:ext cx="9815886" cy="3804699"/>
          </a:xfrm>
        </p:spPr>
        <p:txBody>
          <a:bodyPr>
            <a:normAutofit/>
          </a:bodyPr>
          <a:lstStyle>
            <a:lvl1pPr marL="514350" indent="-514350">
              <a:buClr>
                <a:schemeClr val="accent2"/>
              </a:buClr>
              <a:buFont typeface="+mj-lt"/>
              <a:buAutoNum type="arabicPeriod"/>
              <a:defRPr sz="2700"/>
            </a:lvl1pPr>
            <a:lvl2pPr marL="1200150" indent="-514350">
              <a:buClr>
                <a:schemeClr val="accent2"/>
              </a:buClr>
              <a:buFont typeface="+mj-lt"/>
              <a:buAutoNum type="arabicPeriod"/>
              <a:defRPr sz="2400"/>
            </a:lvl2pPr>
            <a:lvl3pPr marL="1885950" indent="-514350">
              <a:buClr>
                <a:schemeClr val="accent2"/>
              </a:buClr>
              <a:buFont typeface="+mj-lt"/>
              <a:buAutoNum type="arabicPeriod"/>
              <a:defRPr sz="2100"/>
            </a:lvl3pPr>
            <a:lvl4pPr>
              <a:buClr>
                <a:schemeClr val="accent2"/>
              </a:buClr>
              <a:buFont typeface="+mj-lt"/>
              <a:buAutoNum type="arabicPeriod"/>
              <a:defRPr sz="1800"/>
            </a:lvl4pPr>
            <a:lvl5pPr>
              <a:buClr>
                <a:schemeClr val="accent2"/>
              </a:buClr>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5201917" y="918572"/>
            <a:ext cx="2226342" cy="719028"/>
          </a:xfrm>
          <a:noFill/>
        </p:spPr>
        <p:txBody>
          <a:bodyPr anchor="t"/>
          <a:lstStyle>
            <a:lvl1pPr algn="r">
              <a:defRPr sz="1575"/>
            </a:lvl1p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4900268" y="4135049"/>
            <a:ext cx="1885107" cy="635735"/>
          </a:xfrm>
          <a:solidFill>
            <a:schemeClr val="bg2">
              <a:lumMod val="90000"/>
            </a:schemeClr>
          </a:solidFill>
        </p:spPr>
        <p:txBody>
          <a:bodyPr anchor="ctr"/>
          <a:lstStyle>
            <a:lvl1pPr algn="r">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6815816" y="4135049"/>
            <a:ext cx="644058" cy="635735"/>
          </a:xfrm>
          <a:solidFill>
            <a:schemeClr val="bg2">
              <a:lumMod val="90000"/>
            </a:schemeClr>
          </a:solidFill>
        </p:spPr>
        <p:txBody>
          <a:bodyPr/>
          <a:lstStyle/>
          <a:p>
            <a:fld id="{B6F15528-21DE-4FAA-801E-634DDDAF4B2B}" type="slidenum">
              <a:rPr lang="en-US" smtClean="0"/>
              <a:pPr/>
              <a:t>‹#›</a:t>
            </a:fld>
            <a:endParaRPr lang="en-US"/>
          </a:p>
        </p:txBody>
      </p:sp>
      <p:sp>
        <p:nvSpPr>
          <p:cNvPr id="14" name="Picture Placeholder 13">
            <a:extLst>
              <a:ext uri="{FF2B5EF4-FFF2-40B4-BE49-F238E27FC236}">
                <a16:creationId xmlns:a16="http://schemas.microsoft.com/office/drawing/2014/main" id="{1DA62460-475C-38E7-135D-916B98438D09}"/>
              </a:ext>
            </a:extLst>
          </p:cNvPr>
          <p:cNvSpPr>
            <a:spLocks noGrp="1"/>
          </p:cNvSpPr>
          <p:nvPr>
            <p:ph type="pic" sz="quarter" idx="13" hasCustomPrompt="1"/>
          </p:nvPr>
        </p:nvSpPr>
        <p:spPr>
          <a:xfrm>
            <a:off x="13144500" y="5123256"/>
            <a:ext cx="5143500" cy="5163744"/>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042099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2057402" y="3086099"/>
            <a:ext cx="5143500" cy="2802836"/>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8229600" y="3086102"/>
            <a:ext cx="69723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9803774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05256" y="1547873"/>
            <a:ext cx="5952744" cy="2242268"/>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635030" y="1502798"/>
            <a:ext cx="9624270" cy="7024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5087600" y="9044801"/>
            <a:ext cx="1769364" cy="547688"/>
          </a:xfrm>
        </p:spPr>
        <p:txBody>
          <a:body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196997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BAF5C3-82B6-427E-5D2E-900A2D90AD99}"/>
              </a:ext>
              <a:ext uri="{C183D7F6-B498-43B3-948B-1728B52AA6E4}">
                <adec:decorative xmlns:adec="http://schemas.microsoft.com/office/drawing/2017/decorative" val="1"/>
              </a:ext>
            </a:extLst>
          </p:cNvPr>
          <p:cNvCxnSpPr>
            <a:cxnSpLocks/>
          </p:cNvCxnSpPr>
          <p:nvPr/>
        </p:nvCxnSpPr>
        <p:spPr>
          <a:xfrm flipH="1">
            <a:off x="1083641" y="9318656"/>
            <a:ext cx="16212918"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01AA792-727F-F91C-6564-A882FAF11ED4}"/>
              </a:ext>
            </a:extLst>
          </p:cNvPr>
          <p:cNvSpPr>
            <a:spLocks noGrp="1"/>
          </p:cNvSpPr>
          <p:nvPr>
            <p:ph type="title"/>
          </p:nvPr>
        </p:nvSpPr>
        <p:spPr>
          <a:xfrm>
            <a:off x="905257" y="526905"/>
            <a:ext cx="16471706" cy="1859580"/>
          </a:xfrm>
          <a:prstGeom prst="rect">
            <a:avLst/>
          </a:prstGeom>
          <a:solidFill>
            <a:schemeClr val="bg1"/>
          </a:solidFill>
        </p:spPr>
        <p:txBody>
          <a:bodyPr vert="horz" lIns="91440" tIns="45720" rIns="91440" bIns="13716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90A246-77A4-EC4C-28B8-90388BB8E78F}"/>
              </a:ext>
            </a:extLst>
          </p:cNvPr>
          <p:cNvSpPr>
            <a:spLocks noGrp="1"/>
          </p:cNvSpPr>
          <p:nvPr>
            <p:ph type="body" idx="1"/>
          </p:nvPr>
        </p:nvSpPr>
        <p:spPr>
          <a:xfrm>
            <a:off x="908147" y="2618935"/>
            <a:ext cx="16471706" cy="59751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3EF6714-5B6F-439F-4173-D51823712315}"/>
              </a:ext>
            </a:extLst>
          </p:cNvPr>
          <p:cNvSpPr>
            <a:spLocks noGrp="1"/>
          </p:cNvSpPr>
          <p:nvPr>
            <p:ph type="ftr" sz="quarter" idx="3"/>
          </p:nvPr>
        </p:nvSpPr>
        <p:spPr>
          <a:xfrm>
            <a:off x="908145" y="9044803"/>
            <a:ext cx="2866644" cy="547688"/>
          </a:xfrm>
          <a:prstGeom prst="rect">
            <a:avLst/>
          </a:prstGeom>
          <a:solidFill>
            <a:schemeClr val="bg1"/>
          </a:solidFill>
        </p:spPr>
        <p:txBody>
          <a:bodyPr vert="horz" lIns="91440" tIns="45720" rIns="91440" bIns="45720" rtlCol="0" anchor="ctr"/>
          <a:lstStyle>
            <a:lvl1pPr algn="l">
              <a:defRPr sz="1350" b="1" cap="all" spc="90" baseline="0">
                <a:solidFill>
                  <a:schemeClr val="tx2"/>
                </a:solidFill>
              </a:defRPr>
            </a:lvl1pPr>
          </a:lstStyle>
          <a:p>
            <a:endParaRPr lang="en-US"/>
          </a:p>
        </p:txBody>
      </p:sp>
      <p:sp>
        <p:nvSpPr>
          <p:cNvPr id="4" name="Date Placeholder 3">
            <a:extLst>
              <a:ext uri="{FF2B5EF4-FFF2-40B4-BE49-F238E27FC236}">
                <a16:creationId xmlns:a16="http://schemas.microsoft.com/office/drawing/2014/main" id="{BF9842E6-B4ED-431B-B1A0-22352BA620AE}"/>
              </a:ext>
            </a:extLst>
          </p:cNvPr>
          <p:cNvSpPr>
            <a:spLocks noGrp="1"/>
          </p:cNvSpPr>
          <p:nvPr>
            <p:ph type="dt" sz="half" idx="2"/>
          </p:nvPr>
        </p:nvSpPr>
        <p:spPr>
          <a:xfrm>
            <a:off x="15087600" y="9044803"/>
            <a:ext cx="1774029" cy="547688"/>
          </a:xfrm>
          <a:prstGeom prst="rect">
            <a:avLst/>
          </a:prstGeom>
          <a:solidFill>
            <a:schemeClr val="bg1"/>
          </a:solidFill>
        </p:spPr>
        <p:txBody>
          <a:bodyPr vert="horz" lIns="91440" tIns="45720" rIns="91440" bIns="45720" rtlCol="0" anchor="ctr"/>
          <a:lstStyle>
            <a:lvl1pPr algn="r">
              <a:defRPr sz="1350" cap="all" baseline="0">
                <a:solidFill>
                  <a:schemeClr val="tx2"/>
                </a:solidFill>
              </a:defRPr>
            </a:lvl1pPr>
          </a:lstStyle>
          <a:p>
            <a:fld id="{1D8BD707-D9CF-40AE-B4C6-C98DA3205C09}" type="datetimeFigureOut">
              <a:rPr lang="en-US" smtClean="0"/>
              <a:pPr/>
              <a:t>8/25/2026</a:t>
            </a:fld>
            <a:endParaRPr lang="en-US"/>
          </a:p>
        </p:txBody>
      </p:sp>
      <p:sp>
        <p:nvSpPr>
          <p:cNvPr id="6" name="Slide Number Placeholder 5">
            <a:extLst>
              <a:ext uri="{FF2B5EF4-FFF2-40B4-BE49-F238E27FC236}">
                <a16:creationId xmlns:a16="http://schemas.microsoft.com/office/drawing/2014/main" id="{156743A1-0EE5-84FA-44EE-3CDDB793AAC4}"/>
              </a:ext>
            </a:extLst>
          </p:cNvPr>
          <p:cNvSpPr>
            <a:spLocks noGrp="1"/>
          </p:cNvSpPr>
          <p:nvPr>
            <p:ph type="sldNum" sz="quarter" idx="4"/>
          </p:nvPr>
        </p:nvSpPr>
        <p:spPr>
          <a:xfrm>
            <a:off x="16850151" y="9044803"/>
            <a:ext cx="644058" cy="547688"/>
          </a:xfrm>
          <a:prstGeom prst="rect">
            <a:avLst/>
          </a:prstGeom>
          <a:solidFill>
            <a:schemeClr val="bg1"/>
          </a:solidFill>
        </p:spPr>
        <p:txBody>
          <a:bodyPr vert="horz" lIns="91440" tIns="45720" rIns="91440" bIns="45720" rtlCol="0" anchor="ctr"/>
          <a:lstStyle>
            <a:lvl1pPr algn="r">
              <a:defRPr sz="1350" cap="all" baseline="0">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42012963"/>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Lst>
  <p:txStyles>
    <p:titleStyle>
      <a:lvl1pPr marL="0" algn="l" defTabSz="1371600" rtl="0" eaLnBrk="1" latinLnBrk="0" hangingPunct="1">
        <a:lnSpc>
          <a:spcPct val="100000"/>
        </a:lnSpc>
        <a:spcBef>
          <a:spcPct val="0"/>
        </a:spcBef>
        <a:spcAft>
          <a:spcPts val="0"/>
        </a:spcAft>
        <a:buNone/>
        <a:defRPr sz="4200" kern="1200" cap="all" baseline="0">
          <a:solidFill>
            <a:schemeClr val="accent5"/>
          </a:solidFill>
          <a:latin typeface="+mj-lt"/>
          <a:ea typeface="+mj-ea"/>
          <a:cs typeface="+mj-cs"/>
        </a:defRPr>
      </a:lvl1pPr>
    </p:titleStyle>
    <p:bodyStyle>
      <a:lvl1pPr marL="342900" indent="-342900" algn="l" defTabSz="1371600" rtl="0" eaLnBrk="1" latinLnBrk="0" hangingPunct="1">
        <a:lnSpc>
          <a:spcPct val="120000"/>
        </a:lnSpc>
        <a:spcBef>
          <a:spcPts val="1500"/>
        </a:spcBef>
        <a:buFont typeface="Arial" panose="020B0604020202020204" pitchFamily="34" charset="0"/>
        <a:buChar char="•"/>
        <a:defRPr sz="2100" kern="1200">
          <a:solidFill>
            <a:schemeClr val="tx2"/>
          </a:solidFill>
          <a:latin typeface="+mn-lt"/>
          <a:ea typeface="+mn-ea"/>
          <a:cs typeface="+mn-cs"/>
        </a:defRPr>
      </a:lvl1pPr>
      <a:lvl2pPr marL="1028700" indent="-342900" algn="l" defTabSz="1371600" rtl="0" eaLnBrk="1" latinLnBrk="0" hangingPunct="1">
        <a:lnSpc>
          <a:spcPct val="120000"/>
        </a:lnSpc>
        <a:spcBef>
          <a:spcPts val="750"/>
        </a:spcBef>
        <a:buFont typeface="Arial" panose="020B0604020202020204" pitchFamily="34" charset="0"/>
        <a:buChar char="•"/>
        <a:defRPr sz="2100" kern="1200">
          <a:solidFill>
            <a:schemeClr val="tx2"/>
          </a:solidFill>
          <a:latin typeface="+mn-lt"/>
          <a:ea typeface="+mn-ea"/>
          <a:cs typeface="+mn-cs"/>
        </a:defRPr>
      </a:lvl2pPr>
      <a:lvl3pPr marL="1714500" indent="-342900" algn="l" defTabSz="1371600" rtl="0" eaLnBrk="1" latinLnBrk="0" hangingPunct="1">
        <a:lnSpc>
          <a:spcPct val="120000"/>
        </a:lnSpc>
        <a:spcBef>
          <a:spcPts val="750"/>
        </a:spcBef>
        <a:buFont typeface="Arial" panose="020B0604020202020204" pitchFamily="34" charset="0"/>
        <a:buChar char="•"/>
        <a:defRPr sz="2100" kern="1200">
          <a:solidFill>
            <a:schemeClr val="tx2"/>
          </a:solidFill>
          <a:latin typeface="+mn-lt"/>
          <a:ea typeface="+mn-ea"/>
          <a:cs typeface="+mn-cs"/>
        </a:defRPr>
      </a:lvl3pPr>
      <a:lvl4pPr marL="2400300" indent="-342900" algn="l" defTabSz="1371600" rtl="0" eaLnBrk="1" latinLnBrk="0" hangingPunct="1">
        <a:lnSpc>
          <a:spcPct val="120000"/>
        </a:lnSpc>
        <a:spcBef>
          <a:spcPts val="750"/>
        </a:spcBef>
        <a:buFont typeface="Arial" panose="020B0604020202020204" pitchFamily="34" charset="0"/>
        <a:buChar char="•"/>
        <a:defRPr sz="1800" kern="1200">
          <a:solidFill>
            <a:schemeClr val="tx2"/>
          </a:solidFill>
          <a:latin typeface="+mn-lt"/>
          <a:ea typeface="+mn-ea"/>
          <a:cs typeface="+mn-cs"/>
        </a:defRPr>
      </a:lvl4pPr>
      <a:lvl5pPr marL="3086100" indent="-342900" algn="l" defTabSz="1371600" rtl="0" eaLnBrk="1" latinLnBrk="0" hangingPunct="1">
        <a:lnSpc>
          <a:spcPct val="120000"/>
        </a:lnSpc>
        <a:spcBef>
          <a:spcPts val="750"/>
        </a:spcBef>
        <a:buFont typeface="Arial" panose="020B0604020202020204" pitchFamily="34" charset="0"/>
        <a:buChar char="•"/>
        <a:defRPr sz="1800" kern="1200">
          <a:solidFill>
            <a:schemeClr val="tx2"/>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864">
          <p15:clr>
            <a:srgbClr val="F26B43"/>
          </p15:clr>
        </p15:guide>
        <p15:guide id="3" pos="432">
          <p15:clr>
            <a:srgbClr val="F26B43"/>
          </p15:clr>
        </p15:guide>
        <p15:guide id="4" orient="horz" pos="3912">
          <p15:clr>
            <a:srgbClr val="F26B43"/>
          </p15:clr>
        </p15:guide>
        <p15:guide id="5" orient="horz" pos="3504">
          <p15:clr>
            <a:srgbClr val="F26B43"/>
          </p15:clr>
        </p15:guide>
        <p15:guide id="6" orient="horz" pos="3024">
          <p15:clr>
            <a:srgbClr val="F26B43"/>
          </p15:clr>
        </p15:guide>
        <p15:guide id="7" orient="horz" pos="2592">
          <p15:clr>
            <a:srgbClr val="F26B43"/>
          </p15:clr>
        </p15:guide>
        <p15:guide id="8" orient="horz" pos="1728">
          <p15:clr>
            <a:srgbClr val="F26B43"/>
          </p15:clr>
        </p15:guide>
        <p15:guide id="9" orient="horz" pos="1296">
          <p15:clr>
            <a:srgbClr val="F26B43"/>
          </p15:clr>
        </p15:guide>
        <p15:guide id="10" orient="horz" pos="864">
          <p15:clr>
            <a:srgbClr val="F26B43"/>
          </p15:clr>
        </p15:guide>
        <p15:guide id="11" orient="horz" pos="432">
          <p15:clr>
            <a:srgbClr val="F26B43"/>
          </p15:clr>
        </p15:guide>
        <p15:guide id="12" pos="1296">
          <p15:clr>
            <a:srgbClr val="F26B43"/>
          </p15:clr>
        </p15:guide>
        <p15:guide id="13" pos="1728">
          <p15:clr>
            <a:srgbClr val="F26B43"/>
          </p15:clr>
        </p15:guide>
        <p15:guide id="18" pos="2160">
          <p15:clr>
            <a:srgbClr val="F26B43"/>
          </p15:clr>
        </p15:guide>
        <p15:guide id="20" pos="5520">
          <p15:clr>
            <a:srgbClr val="F26B43"/>
          </p15:clr>
        </p15:guide>
        <p15:guide id="21" pos="5952">
          <p15:clr>
            <a:srgbClr val="F26B43"/>
          </p15:clr>
        </p15:guide>
        <p15:guide id="22" pos="6384">
          <p15:clr>
            <a:srgbClr val="F26B43"/>
          </p15:clr>
        </p15:guide>
        <p15:guide id="24" pos="6816">
          <p15:clr>
            <a:srgbClr val="F26B43"/>
          </p15:clr>
        </p15:guide>
        <p15:guide id="25" pos="7248">
          <p15:clr>
            <a:srgbClr val="F26B43"/>
          </p15:clr>
        </p15:guide>
        <p15:guide id="26" pos="5088">
          <p15:clr>
            <a:srgbClr val="F26B43"/>
          </p15:clr>
        </p15:guide>
        <p15:guide id="27" pos="4656">
          <p15:clr>
            <a:srgbClr val="F26B43"/>
          </p15:clr>
        </p15:guide>
        <p15:guide id="28" pos="4224">
          <p15:clr>
            <a:srgbClr val="F26B43"/>
          </p15:clr>
        </p15:guide>
        <p15:guide id="29" pos="2592">
          <p15:clr>
            <a:srgbClr val="F26B43"/>
          </p15:clr>
        </p15:guide>
        <p15:guide id="30" pos="3024">
          <p15:clr>
            <a:srgbClr val="F26B43"/>
          </p15:clr>
        </p15:guide>
        <p15:guide id="31" pos="3456">
          <p15:clr>
            <a:srgbClr val="F26B43"/>
          </p15:clr>
        </p15:guide>
        <p15:guide id="32" orient="horz"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8.sv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16.png"/><Relationship Id="rId5" Type="http://schemas.openxmlformats.org/officeDocument/2006/relationships/image" Target="../media/image8.sv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8.sv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8.sv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20.svg"/><Relationship Id="rId5" Type="http://schemas.openxmlformats.org/officeDocument/2006/relationships/image" Target="../media/image8.svg"/><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5.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7.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8.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9.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0.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image" Target="../media/image22.jfif"/><Relationship Id="rId5" Type="http://schemas.openxmlformats.org/officeDocument/2006/relationships/image" Target="../media/image8.svg"/><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8" Type="http://schemas.openxmlformats.org/officeDocument/2006/relationships/hyperlink" Target="https://asi.csus.edu/asi-student-shop" TargetMode="External"/><Relationship Id="rId3" Type="http://schemas.openxmlformats.org/officeDocument/2006/relationships/image" Target="../media/image6.svg"/><Relationship Id="rId7" Type="http://schemas.openxmlformats.org/officeDocument/2006/relationships/hyperlink" Target="http://www.asi.csus.edu/post/club-deposits" TargetMode="External"/><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hyperlink" Target="https://asi.csus.edu/sites/main/files/file-attachments/2019-club-and-orgnization-deposit-slip_3.pdf?1570344050" TargetMode="External"/><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image" Target="../media/image8.svg"/><Relationship Id="rId5" Type="http://schemas.openxmlformats.org/officeDocument/2006/relationships/hyperlink" Target="https://ascsusacramento.jotform.com/241087037358156" TargetMode="Externa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4.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8.svg"/><Relationship Id="rId4" Type="http://schemas.openxmlformats.org/officeDocument/2006/relationships/image" Target="../media/image7.svg"/></Relationships>
</file>

<file path=ppt/slides/_rels/slide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6.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7.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8.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image" Target="../media/image8.sv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0.png"/><Relationship Id="rId5" Type="http://schemas.openxmlformats.org/officeDocument/2006/relationships/image" Target="../media/image8.sv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image" Target="../media/image8.svg"/><Relationship Id="rId4" Type="http://schemas.openxmlformats.org/officeDocument/2006/relationships/image" Target="../media/image7.svg"/></Relationships>
</file>

<file path=ppt/slides/_rels/slide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8.svg"/><Relationship Id="rId4" Type="http://schemas.openxmlformats.org/officeDocument/2006/relationships/image" Target="../media/image7.svg"/></Relationships>
</file>

<file path=ppt/slides/_rels/slide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8.svg"/><Relationship Id="rId4" Type="http://schemas.openxmlformats.org/officeDocument/2006/relationships/image" Target="../media/image7.svg"/></Relationships>
</file>

<file path=ppt/slides/_rels/slide3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image" Target="../media/image30.png"/><Relationship Id="rId5" Type="http://schemas.openxmlformats.org/officeDocument/2006/relationships/image" Target="../media/image8.svg"/><Relationship Id="rId4" Type="http://schemas.openxmlformats.org/officeDocument/2006/relationships/image" Target="../media/image7.svg"/></Relationships>
</file>

<file path=ppt/slides/_rels/slide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4.xml"/><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8.svg"/><Relationship Id="rId4" Type="http://schemas.openxmlformats.org/officeDocument/2006/relationships/image" Target="../media/image7.svg"/></Relationships>
</file>

<file path=ppt/slides/_rels/slide3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image" Target="../media/image33.png"/><Relationship Id="rId5" Type="http://schemas.openxmlformats.org/officeDocument/2006/relationships/image" Target="../media/image8.svg"/><Relationship Id="rId4" Type="http://schemas.openxmlformats.org/officeDocument/2006/relationships/image" Target="../media/image7.svg"/></Relationships>
</file>

<file path=ppt/slides/_rels/slide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image" Target="../media/image35.png"/><Relationship Id="rId5" Type="http://schemas.openxmlformats.org/officeDocument/2006/relationships/image" Target="../media/image8.svg"/><Relationship Id="rId4" Type="http://schemas.openxmlformats.org/officeDocument/2006/relationships/image" Target="../media/image7.svg"/></Relationships>
</file>

<file path=ppt/slides/_rels/slide3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5.xml"/><Relationship Id="rId6" Type="http://schemas.openxmlformats.org/officeDocument/2006/relationships/image" Target="../media/image36.png"/><Relationship Id="rId5" Type="http://schemas.openxmlformats.org/officeDocument/2006/relationships/image" Target="../media/image8.svg"/><Relationship Id="rId4" Type="http://schemas.openxmlformats.org/officeDocument/2006/relationships/image" Target="../media/image7.svg"/></Relationships>
</file>

<file path=ppt/slides/_rels/slide3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5.xml"/><Relationship Id="rId6" Type="http://schemas.openxmlformats.org/officeDocument/2006/relationships/image" Target="../media/image38.png"/><Relationship Id="rId5" Type="http://schemas.openxmlformats.org/officeDocument/2006/relationships/image" Target="../media/image8.svg"/><Relationship Id="rId4" Type="http://schemas.openxmlformats.org/officeDocument/2006/relationships/image" Target="../media/image7.svg"/></Relationships>
</file>

<file path=ppt/slides/_rels/slide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9.xml"/><Relationship Id="rId1" Type="http://schemas.openxmlformats.org/officeDocument/2006/relationships/slideLayout" Target="../slideLayouts/slideLayout25.xml"/><Relationship Id="rId6" Type="http://schemas.openxmlformats.org/officeDocument/2006/relationships/image" Target="../media/image40.png"/><Relationship Id="rId5" Type="http://schemas.openxmlformats.org/officeDocument/2006/relationships/image" Target="../media/image8.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0.xml"/><Relationship Id="rId1" Type="http://schemas.openxmlformats.org/officeDocument/2006/relationships/slideLayout" Target="../slideLayouts/slideLayout25.xml"/><Relationship Id="rId6" Type="http://schemas.openxmlformats.org/officeDocument/2006/relationships/image" Target="../media/image41.png"/><Relationship Id="rId5" Type="http://schemas.openxmlformats.org/officeDocument/2006/relationships/image" Target="../media/image8.svg"/><Relationship Id="rId4" Type="http://schemas.openxmlformats.org/officeDocument/2006/relationships/image" Target="../media/image7.svg"/></Relationships>
</file>

<file path=ppt/slides/_rels/slide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1.xml"/><Relationship Id="rId1" Type="http://schemas.openxmlformats.org/officeDocument/2006/relationships/slideLayout" Target="../slideLayouts/slideLayout25.xml"/><Relationship Id="rId6" Type="http://schemas.openxmlformats.org/officeDocument/2006/relationships/image" Target="../media/image42.png"/><Relationship Id="rId5" Type="http://schemas.openxmlformats.org/officeDocument/2006/relationships/image" Target="../media/image8.svg"/><Relationship Id="rId4" Type="http://schemas.openxmlformats.org/officeDocument/2006/relationships/image" Target="../media/image7.svg"/></Relationships>
</file>

<file path=ppt/slides/_rels/slide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2.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3.xml"/><Relationship Id="rId1" Type="http://schemas.openxmlformats.org/officeDocument/2006/relationships/slideLayout" Target="../slideLayouts/slideLayout25.xml"/><Relationship Id="rId6" Type="http://schemas.openxmlformats.org/officeDocument/2006/relationships/image" Target="../media/image43.png"/><Relationship Id="rId5" Type="http://schemas.openxmlformats.org/officeDocument/2006/relationships/image" Target="../media/image8.svg"/><Relationship Id="rId4" Type="http://schemas.openxmlformats.org/officeDocument/2006/relationships/image" Target="../media/image7.svg"/></Relationships>
</file>

<file path=ppt/slides/_rels/slide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4.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8.svg"/><Relationship Id="rId4" Type="http://schemas.openxmlformats.org/officeDocument/2006/relationships/image" Target="../media/image7.svg"/></Relationships>
</file>

<file path=ppt/slides/_rels/slide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5.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8.svg"/><Relationship Id="rId4" Type="http://schemas.openxmlformats.org/officeDocument/2006/relationships/image" Target="../media/image7.svg"/></Relationships>
</file>

<file path=ppt/slides/_rels/slide4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25.xml"/><Relationship Id="rId6" Type="http://schemas.openxmlformats.org/officeDocument/2006/relationships/image" Target="../media/image44.png"/><Relationship Id="rId5" Type="http://schemas.openxmlformats.org/officeDocument/2006/relationships/image" Target="../media/image8.svg"/><Relationship Id="rId4" Type="http://schemas.openxmlformats.org/officeDocument/2006/relationships/image" Target="../media/image7.svg"/></Relationships>
</file>

<file path=ppt/slides/_rels/slide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7.xml"/><Relationship Id="rId1" Type="http://schemas.openxmlformats.org/officeDocument/2006/relationships/slideLayout" Target="../slideLayouts/slideLayout25.xml"/><Relationship Id="rId6" Type="http://schemas.openxmlformats.org/officeDocument/2006/relationships/image" Target="../media/image46.png"/><Relationship Id="rId5" Type="http://schemas.openxmlformats.org/officeDocument/2006/relationships/image" Target="../media/image8.svg"/><Relationship Id="rId4" Type="http://schemas.openxmlformats.org/officeDocument/2006/relationships/image" Target="../media/image7.svg"/></Relationships>
</file>

<file path=ppt/slides/_rels/slide4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25.xml"/><Relationship Id="rId6" Type="http://schemas.openxmlformats.org/officeDocument/2006/relationships/image" Target="../media/image47.png"/><Relationship Id="rId5" Type="http://schemas.openxmlformats.org/officeDocument/2006/relationships/image" Target="../media/image8.svg"/><Relationship Id="rId4" Type="http://schemas.openxmlformats.org/officeDocument/2006/relationships/image" Target="../media/image7.svg"/></Relationships>
</file>

<file path=ppt/slides/_rels/slide4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25.xml"/><Relationship Id="rId6" Type="http://schemas.openxmlformats.org/officeDocument/2006/relationships/image" Target="../media/image49.png"/><Relationship Id="rId5" Type="http://schemas.openxmlformats.org/officeDocument/2006/relationships/image" Target="../media/image8.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1.svg"/><Relationship Id="rId5" Type="http://schemas.openxmlformats.org/officeDocument/2006/relationships/image" Target="../media/image8.sv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0.xml"/><Relationship Id="rId1" Type="http://schemas.openxmlformats.org/officeDocument/2006/relationships/slideLayout" Target="../slideLayouts/slideLayout25.xml"/><Relationship Id="rId6" Type="http://schemas.openxmlformats.org/officeDocument/2006/relationships/image" Target="../media/image40.png"/><Relationship Id="rId5" Type="http://schemas.openxmlformats.org/officeDocument/2006/relationships/image" Target="../media/image8.svg"/><Relationship Id="rId4" Type="http://schemas.openxmlformats.org/officeDocument/2006/relationships/image" Target="../media/image7.svg"/></Relationships>
</file>

<file path=ppt/slides/_rels/slide5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1.xml"/><Relationship Id="rId1" Type="http://schemas.openxmlformats.org/officeDocument/2006/relationships/slideLayout" Target="../slideLayouts/slideLayout25.xml"/><Relationship Id="rId6" Type="http://schemas.openxmlformats.org/officeDocument/2006/relationships/image" Target="../media/image41.png"/><Relationship Id="rId5" Type="http://schemas.openxmlformats.org/officeDocument/2006/relationships/image" Target="../media/image8.svg"/><Relationship Id="rId4" Type="http://schemas.openxmlformats.org/officeDocument/2006/relationships/image" Target="../media/image7.svg"/></Relationships>
</file>

<file path=ppt/slides/_rels/slide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2.xml"/><Relationship Id="rId1" Type="http://schemas.openxmlformats.org/officeDocument/2006/relationships/slideLayout" Target="../slideLayouts/slideLayout25.xml"/><Relationship Id="rId6" Type="http://schemas.openxmlformats.org/officeDocument/2006/relationships/image" Target="../media/image42.png"/><Relationship Id="rId5" Type="http://schemas.openxmlformats.org/officeDocument/2006/relationships/image" Target="../media/image8.svg"/><Relationship Id="rId4" Type="http://schemas.openxmlformats.org/officeDocument/2006/relationships/image" Target="../media/image7.svg"/></Relationships>
</file>

<file path=ppt/slides/_rels/slide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3.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4.xml"/><Relationship Id="rId1" Type="http://schemas.openxmlformats.org/officeDocument/2006/relationships/slideLayout" Target="../slideLayouts/slideLayout25.xml"/><Relationship Id="rId6" Type="http://schemas.openxmlformats.org/officeDocument/2006/relationships/image" Target="../media/image51.png"/><Relationship Id="rId5" Type="http://schemas.openxmlformats.org/officeDocument/2006/relationships/image" Target="../media/image8.svg"/><Relationship Id="rId4" Type="http://schemas.openxmlformats.org/officeDocument/2006/relationships/image" Target="../media/image7.svg"/></Relationships>
</file>

<file path=ppt/slides/_rels/slide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5.xml"/><Relationship Id="rId1" Type="http://schemas.openxmlformats.org/officeDocument/2006/relationships/slideLayout" Target="../slideLayouts/slideLayout25.xml"/><Relationship Id="rId6" Type="http://schemas.openxmlformats.org/officeDocument/2006/relationships/image" Target="../media/image52.png"/><Relationship Id="rId5" Type="http://schemas.openxmlformats.org/officeDocument/2006/relationships/image" Target="../media/image8.svg"/><Relationship Id="rId4" Type="http://schemas.openxmlformats.org/officeDocument/2006/relationships/image" Target="../media/image7.svg"/></Relationships>
</file>

<file path=ppt/slides/_rels/slide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6.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8.svg"/><Relationship Id="rId4" Type="http://schemas.openxmlformats.org/officeDocument/2006/relationships/image" Target="../media/image7.svg"/></Relationships>
</file>

<file path=ppt/slides/_rels/slide5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5.xml"/><Relationship Id="rId6" Type="http://schemas.openxmlformats.org/officeDocument/2006/relationships/image" Target="../media/image53.png"/><Relationship Id="rId5" Type="http://schemas.openxmlformats.org/officeDocument/2006/relationships/image" Target="../media/image8.svg"/><Relationship Id="rId4" Type="http://schemas.openxmlformats.org/officeDocument/2006/relationships/image" Target="../media/image7.svg"/></Relationships>
</file>

<file path=ppt/slides/_rels/slide5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8.xml"/><Relationship Id="rId1" Type="http://schemas.openxmlformats.org/officeDocument/2006/relationships/slideLayout" Target="../slideLayouts/slideLayout25.xml"/><Relationship Id="rId6" Type="http://schemas.openxmlformats.org/officeDocument/2006/relationships/image" Target="../media/image55.png"/><Relationship Id="rId5" Type="http://schemas.openxmlformats.org/officeDocument/2006/relationships/image" Target="../media/image8.svg"/><Relationship Id="rId4" Type="http://schemas.openxmlformats.org/officeDocument/2006/relationships/image" Target="../media/image7.svg"/></Relationships>
</file>

<file path=ppt/slides/_rels/slide5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25.xml"/><Relationship Id="rId6" Type="http://schemas.openxmlformats.org/officeDocument/2006/relationships/image" Target="../media/image56.png"/><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hyperlink" Target="https://www.csus.edu/student-life/student-organizations/treasurer-resources.html"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hyperlink" Target="https://asi.csus.edu/clubsdoc-check-request" TargetMode="External"/><Relationship Id="rId5" Type="http://schemas.openxmlformats.org/officeDocument/2006/relationships/image" Target="../media/image8.sv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25.xml"/><Relationship Id="rId6" Type="http://schemas.openxmlformats.org/officeDocument/2006/relationships/image" Target="../media/image58.png"/><Relationship Id="rId5" Type="http://schemas.openxmlformats.org/officeDocument/2006/relationships/image" Target="../media/image8.svg"/><Relationship Id="rId4" Type="http://schemas.openxmlformats.org/officeDocument/2006/relationships/image" Target="../media/image7.svg"/></Relationships>
</file>

<file path=ppt/slides/_rels/slide6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25.xml"/><Relationship Id="rId6" Type="http://schemas.openxmlformats.org/officeDocument/2006/relationships/image" Target="../media/image60.png"/><Relationship Id="rId5" Type="http://schemas.openxmlformats.org/officeDocument/2006/relationships/image" Target="../media/image8.svg"/><Relationship Id="rId4" Type="http://schemas.openxmlformats.org/officeDocument/2006/relationships/image" Target="../media/image7.svg"/></Relationships>
</file>

<file path=ppt/slides/_rels/slide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2.xml"/><Relationship Id="rId1" Type="http://schemas.openxmlformats.org/officeDocument/2006/relationships/slideLayout" Target="../slideLayouts/slideLayout25.xml"/><Relationship Id="rId6" Type="http://schemas.openxmlformats.org/officeDocument/2006/relationships/image" Target="../media/image62.png"/><Relationship Id="rId5" Type="http://schemas.openxmlformats.org/officeDocument/2006/relationships/image" Target="../media/image8.svg"/><Relationship Id="rId4" Type="http://schemas.openxmlformats.org/officeDocument/2006/relationships/image" Target="../media/image7.svg"/></Relationships>
</file>

<file path=ppt/slides/_rels/slide6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3.xml"/><Relationship Id="rId1" Type="http://schemas.openxmlformats.org/officeDocument/2006/relationships/slideLayout" Target="../slideLayouts/slideLayout25.xml"/><Relationship Id="rId6" Type="http://schemas.openxmlformats.org/officeDocument/2006/relationships/image" Target="../media/image41.png"/><Relationship Id="rId5" Type="http://schemas.openxmlformats.org/officeDocument/2006/relationships/image" Target="../media/image8.svg"/><Relationship Id="rId4" Type="http://schemas.openxmlformats.org/officeDocument/2006/relationships/image" Target="../media/image7.svg"/></Relationships>
</file>

<file path=ppt/slides/_rels/slide6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4.xml"/><Relationship Id="rId1" Type="http://schemas.openxmlformats.org/officeDocument/2006/relationships/slideLayout" Target="../slideLayouts/slideLayout25.xml"/><Relationship Id="rId6" Type="http://schemas.openxmlformats.org/officeDocument/2006/relationships/image" Target="../media/image42.png"/><Relationship Id="rId5" Type="http://schemas.openxmlformats.org/officeDocument/2006/relationships/image" Target="../media/image8.svg"/><Relationship Id="rId4" Type="http://schemas.openxmlformats.org/officeDocument/2006/relationships/image" Target="../media/image7.svg"/></Relationships>
</file>

<file path=ppt/slides/_rels/slide6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5.xml"/><Relationship Id="rId1" Type="http://schemas.openxmlformats.org/officeDocument/2006/relationships/slideLayout" Target="../slideLayouts/slideLayout25.xml"/><Relationship Id="rId5" Type="http://schemas.openxmlformats.org/officeDocument/2006/relationships/image" Target="../media/image8.svg"/><Relationship Id="rId4" Type="http://schemas.openxmlformats.org/officeDocument/2006/relationships/image" Target="../media/image7.svg"/></Relationships>
</file>

<file path=ppt/slides/_rels/slide6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6.xml"/><Relationship Id="rId1" Type="http://schemas.openxmlformats.org/officeDocument/2006/relationships/slideLayout" Target="../slideLayouts/slideLayout25.xml"/><Relationship Id="rId6" Type="http://schemas.openxmlformats.org/officeDocument/2006/relationships/hyperlink" Target="mailto:asiaccounting@csus.edu?subject=Advance%20Check%20Request%20Inquiry" TargetMode="External"/><Relationship Id="rId5" Type="http://schemas.openxmlformats.org/officeDocument/2006/relationships/image" Target="../media/image8.svg"/><Relationship Id="rId4" Type="http://schemas.openxmlformats.org/officeDocument/2006/relationships/image" Target="../media/image7.svg"/></Relationships>
</file>

<file path=ppt/slides/_rels/slide6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7.xml"/><Relationship Id="rId1" Type="http://schemas.openxmlformats.org/officeDocument/2006/relationships/slideLayout" Target="../slideLayouts/slideLayout25.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7.svg"/></Relationships>
</file>

<file path=ppt/slides/_rels/slide6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8.xml"/><Relationship Id="rId1" Type="http://schemas.openxmlformats.org/officeDocument/2006/relationships/slideLayout" Target="../slideLayouts/slideLayout25.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12.png"/><Relationship Id="rId5" Type="http://schemas.openxmlformats.org/officeDocument/2006/relationships/image" Target="../media/image8.sv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13.png"/><Relationship Id="rId5" Type="http://schemas.openxmlformats.org/officeDocument/2006/relationships/image" Target="../media/image8.sv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8.sv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C608F485-82A6-4573-6543-D3CE5A6F82B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8A76BE7-DC4A-5CBC-6DF5-CF85C676F952}"/>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CFE516F5-E7CE-50F1-6A9D-0AF8C694BEB3}"/>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37F71C6-A825-57E4-ADF9-5CD6EFF24AAB}"/>
              </a:ext>
            </a:extLst>
          </p:cNvPr>
          <p:cNvSpPr/>
          <p:nvPr/>
        </p:nvSpPr>
        <p:spPr>
          <a:xfrm>
            <a:off x="8245076" y="714562"/>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CA343BE3-7810-831C-338E-C366E030DFC5}"/>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0" name="Freeform 10">
            <a:extLst>
              <a:ext uri="{FF2B5EF4-FFF2-40B4-BE49-F238E27FC236}">
                <a16:creationId xmlns:a16="http://schemas.microsoft.com/office/drawing/2014/main" id="{DDE5BD7E-9C3F-9D43-1C90-2134C263E712}"/>
              </a:ext>
            </a:extLst>
          </p:cNvPr>
          <p:cNvSpPr/>
          <p:nvPr/>
        </p:nvSpPr>
        <p:spPr>
          <a:xfrm rot="2700000">
            <a:off x="724423" y="5017464"/>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05D5C8E8-E392-E2BF-59EC-AD99A8E83C52}"/>
              </a:ext>
            </a:extLst>
          </p:cNvPr>
          <p:cNvSpPr/>
          <p:nvPr/>
        </p:nvSpPr>
        <p:spPr>
          <a:xfrm rot="2700000">
            <a:off x="15520806" y="78570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6" name="Freeform 4">
            <a:extLst>
              <a:ext uri="{FF2B5EF4-FFF2-40B4-BE49-F238E27FC236}">
                <a16:creationId xmlns:a16="http://schemas.microsoft.com/office/drawing/2014/main" id="{DE5B863E-E73D-DF75-72D0-73E07E651F8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8" name="Freeform 5">
            <a:extLst>
              <a:ext uri="{FF2B5EF4-FFF2-40B4-BE49-F238E27FC236}">
                <a16:creationId xmlns:a16="http://schemas.microsoft.com/office/drawing/2014/main" id="{0FC03301-3B47-5173-1572-519769462244}"/>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0" name="Freeform 6">
            <a:extLst>
              <a:ext uri="{FF2B5EF4-FFF2-40B4-BE49-F238E27FC236}">
                <a16:creationId xmlns:a16="http://schemas.microsoft.com/office/drawing/2014/main" id="{51A3BD7E-B88D-E9A3-409D-6356BEC3AE19}"/>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42" name="Freeform 7">
            <a:extLst>
              <a:ext uri="{FF2B5EF4-FFF2-40B4-BE49-F238E27FC236}">
                <a16:creationId xmlns:a16="http://schemas.microsoft.com/office/drawing/2014/main" id="{F6228822-44CE-DC61-F1CF-19C91122A193}"/>
              </a:ext>
            </a:extLst>
          </p:cNvPr>
          <p:cNvSpPr/>
          <p:nvPr/>
        </p:nvSpPr>
        <p:spPr>
          <a:xfrm rot="2700000">
            <a:off x="1191840" y="9160210"/>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4" name="Freeform 8">
            <a:extLst>
              <a:ext uri="{FF2B5EF4-FFF2-40B4-BE49-F238E27FC236}">
                <a16:creationId xmlns:a16="http://schemas.microsoft.com/office/drawing/2014/main" id="{DC70093F-7A6C-367E-769D-973794EC8DA2}"/>
              </a:ext>
            </a:extLst>
          </p:cNvPr>
          <p:cNvSpPr/>
          <p:nvPr/>
        </p:nvSpPr>
        <p:spPr>
          <a:xfrm rot="2700000">
            <a:off x="257344" y="873949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Freeform 9">
            <a:extLst>
              <a:ext uri="{FF2B5EF4-FFF2-40B4-BE49-F238E27FC236}">
                <a16:creationId xmlns:a16="http://schemas.microsoft.com/office/drawing/2014/main" id="{C6CEB73E-13CE-AE51-CD84-134925671257}"/>
              </a:ext>
            </a:extLst>
          </p:cNvPr>
          <p:cNvSpPr/>
          <p:nvPr/>
        </p:nvSpPr>
        <p:spPr>
          <a:xfrm rot="2700000">
            <a:off x="17636001" y="9692169"/>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8" name="TextBox 11">
            <a:extLst>
              <a:ext uri="{FF2B5EF4-FFF2-40B4-BE49-F238E27FC236}">
                <a16:creationId xmlns:a16="http://schemas.microsoft.com/office/drawing/2014/main" id="{3E1CD901-C7C9-D83A-BB95-CD0A20C8590F}"/>
              </a:ext>
            </a:extLst>
          </p:cNvPr>
          <p:cNvSpPr txBox="1"/>
          <p:nvPr/>
        </p:nvSpPr>
        <p:spPr>
          <a:xfrm>
            <a:off x="4982554" y="4034785"/>
            <a:ext cx="8322888" cy="1981312"/>
          </a:xfrm>
          <a:prstGeom prst="rect">
            <a:avLst/>
          </a:prstGeom>
        </p:spPr>
        <p:txBody>
          <a:bodyPr wrap="square" lIns="0" tIns="0" rIns="0" bIns="0" rtlCol="0" anchor="t">
            <a:spAutoFit/>
          </a:bodyPr>
          <a:lstStyle/>
          <a:p>
            <a:pPr algn="ctr">
              <a:lnSpc>
                <a:spcPts val="7440"/>
              </a:lnSpc>
            </a:pPr>
            <a:r>
              <a:rPr lang="en-US" sz="8800" dirty="0">
                <a:solidFill>
                  <a:srgbClr val="043927"/>
                </a:solidFill>
                <a:latin typeface="Glacial Indifference Bold" panose="020B0604020202020204" charset="0"/>
                <a:ea typeface="Glacial Indifference"/>
                <a:cs typeface="Glacial Indifference"/>
                <a:sym typeface="Glacial Indifference"/>
              </a:rPr>
              <a:t>ACCOUNTING SERVICES</a:t>
            </a:r>
          </a:p>
        </p:txBody>
      </p:sp>
      <p:sp>
        <p:nvSpPr>
          <p:cNvPr id="50" name="TextBox 12">
            <a:extLst>
              <a:ext uri="{FF2B5EF4-FFF2-40B4-BE49-F238E27FC236}">
                <a16:creationId xmlns:a16="http://schemas.microsoft.com/office/drawing/2014/main" id="{C118B477-E891-FBA5-D33F-DF375B4E9144}"/>
              </a:ext>
            </a:extLst>
          </p:cNvPr>
          <p:cNvSpPr txBox="1"/>
          <p:nvPr/>
        </p:nvSpPr>
        <p:spPr>
          <a:xfrm>
            <a:off x="6397238" y="5905500"/>
            <a:ext cx="5493521" cy="503343"/>
          </a:xfrm>
          <a:prstGeom prst="rect">
            <a:avLst/>
          </a:prstGeom>
        </p:spPr>
        <p:txBody>
          <a:bodyPr wrap="square" lIns="0" tIns="0" rIns="0" bIns="0" rtlCol="0" anchor="t">
            <a:spAutoFit/>
          </a:bodyPr>
          <a:lstStyle/>
          <a:p>
            <a:pPr algn="ctr">
              <a:lnSpc>
                <a:spcPts val="4079"/>
              </a:lnSpc>
            </a:pPr>
            <a:r>
              <a:rPr lang="en-US" sz="3399" dirty="0">
                <a:solidFill>
                  <a:srgbClr val="212429"/>
                </a:solidFill>
                <a:latin typeface="Glacial Indifference Bold" panose="020B0604020202020204" charset="0"/>
                <a:ea typeface="Glacial Indifference"/>
                <a:cs typeface="Glacial Indifference"/>
                <a:sym typeface="Glacial Indifference"/>
              </a:rPr>
              <a:t>CLUB BANKING </a:t>
            </a:r>
          </a:p>
        </p:txBody>
      </p:sp>
      <p:pic>
        <p:nvPicPr>
          <p:cNvPr id="56" name="Picture 55">
            <a:extLst>
              <a:ext uri="{FF2B5EF4-FFF2-40B4-BE49-F238E27FC236}">
                <a16:creationId xmlns:a16="http://schemas.microsoft.com/office/drawing/2014/main" id="{D45F9819-B17B-1273-078C-8C089459CF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623" y="559676"/>
            <a:ext cx="5288689" cy="1732741"/>
          </a:xfrm>
          <a:prstGeom prst="rect">
            <a:avLst/>
          </a:prstGeom>
        </p:spPr>
      </p:pic>
      <p:sp>
        <p:nvSpPr>
          <p:cNvPr id="58" name="TextBox 23">
            <a:extLst>
              <a:ext uri="{FF2B5EF4-FFF2-40B4-BE49-F238E27FC236}">
                <a16:creationId xmlns:a16="http://schemas.microsoft.com/office/drawing/2014/main" id="{E692AB78-1422-8307-9101-1DF62ED84DAA}"/>
              </a:ext>
            </a:extLst>
          </p:cNvPr>
          <p:cNvSpPr txBox="1"/>
          <p:nvPr/>
        </p:nvSpPr>
        <p:spPr>
          <a:xfrm>
            <a:off x="15468600" y="8865527"/>
            <a:ext cx="2158116" cy="430887"/>
          </a:xfrm>
          <a:prstGeom prst="rect">
            <a:avLst/>
          </a:prstGeom>
        </p:spPr>
        <p:txBody>
          <a:bodyPr wrap="square" lIns="0" tIns="0" rIns="0" bIns="0" rtlCol="0" anchor="t">
            <a:spAutoFit/>
          </a:bodyPr>
          <a:lstStyle/>
          <a:p>
            <a:pPr algn="l"/>
            <a:r>
              <a:rPr lang="en-US" sz="2800" dirty="0">
                <a:solidFill>
                  <a:srgbClr val="212429"/>
                </a:solidFill>
                <a:latin typeface="Glacial Indifference"/>
                <a:ea typeface="Glacial Indifference"/>
                <a:cs typeface="Glacial Indifference"/>
                <a:sym typeface="Glacial Indifference"/>
              </a:rPr>
              <a:t>2026-2027</a:t>
            </a:r>
          </a:p>
        </p:txBody>
      </p:sp>
    </p:spTree>
    <p:extLst>
      <p:ext uri="{BB962C8B-B14F-4D97-AF65-F5344CB8AC3E}">
        <p14:creationId xmlns:p14="http://schemas.microsoft.com/office/powerpoint/2010/main" val="2583186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E4CE8B41-482D-3AB3-FAB6-C556F43328F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D4D085E-CCE7-CB7C-EF59-5707E4A2DD57}"/>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9005897-5595-1BCF-7B51-B48081FDCCEE}"/>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06CC77E-1D8D-2812-AF15-E3CE120CD692}"/>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749271F5-7CC1-98BB-BB27-B1A73DA3DBC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13EB756C-F996-CA1F-77CA-EE4CD179F5AD}"/>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0F98D651-F63E-A2E1-840E-8A82D1255D14}"/>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CADDFB81-344F-8721-C857-07FCADD1F605}"/>
              </a:ext>
            </a:extLst>
          </p:cNvPr>
          <p:cNvSpPr/>
          <p:nvPr/>
        </p:nvSpPr>
        <p:spPr>
          <a:xfrm rot="2700000">
            <a:off x="12894407" y="3176761"/>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62E292E1-B508-46FD-FE9B-686EC70D41FE}"/>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42D255A9-0A8F-5536-27BF-F095124E5500}"/>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01D23428-F075-927B-BD01-DFCDA24CB61E}"/>
              </a:ext>
            </a:extLst>
          </p:cNvPr>
          <p:cNvSpPr txBox="1"/>
          <p:nvPr/>
        </p:nvSpPr>
        <p:spPr>
          <a:xfrm>
            <a:off x="1828800" y="5420449"/>
            <a:ext cx="5632096" cy="861774"/>
          </a:xfrm>
          <a:prstGeom prst="rect">
            <a:avLst/>
          </a:prstGeom>
        </p:spPr>
        <p:txBody>
          <a:bodyPr wrap="square" lIns="0" tIns="0" rIns="0" bIns="0" rtlCol="0" anchor="t">
            <a:spAutoFit/>
          </a:bodyPr>
          <a:lstStyle/>
          <a:p>
            <a:pPr algn="ctr"/>
            <a:r>
              <a:rPr lang="en-US" sz="2800" dirty="0">
                <a:solidFill>
                  <a:srgbClr val="212429"/>
                </a:solidFill>
                <a:latin typeface="Glacial Indifference"/>
                <a:ea typeface="Glacial Indifference"/>
                <a:cs typeface="Glacial Indifference"/>
                <a:sym typeface="Glacial Indifference"/>
              </a:rPr>
              <a:t>The treasurer will need to </a:t>
            </a:r>
            <a:r>
              <a:rPr lang="en-US" sz="2800" b="1" dirty="0">
                <a:solidFill>
                  <a:srgbClr val="212429"/>
                </a:solidFill>
                <a:latin typeface="Glacial Indifference"/>
                <a:ea typeface="Glacial Indifference"/>
                <a:cs typeface="Glacial Indifference"/>
                <a:sym typeface="Glacial Indifference"/>
              </a:rPr>
              <a:t>read the Terms of Agreement.</a:t>
            </a:r>
            <a:endParaRPr lang="en-US" sz="2800" dirty="0">
              <a:solidFill>
                <a:srgbClr val="212429"/>
              </a:solidFill>
              <a:latin typeface="Glacial Indifference"/>
              <a:ea typeface="Glacial Indifference"/>
              <a:cs typeface="Glacial Indifference"/>
              <a:sym typeface="Glacial Indifference"/>
            </a:endParaRPr>
          </a:p>
        </p:txBody>
      </p:sp>
      <p:pic>
        <p:nvPicPr>
          <p:cNvPr id="15" name="Picture 14">
            <a:extLst>
              <a:ext uri="{FF2B5EF4-FFF2-40B4-BE49-F238E27FC236}">
                <a16:creationId xmlns:a16="http://schemas.microsoft.com/office/drawing/2014/main" id="{6E9C5DD2-F9E6-3AC1-8808-36FE3F27CCC6}"/>
              </a:ext>
            </a:extLst>
          </p:cNvPr>
          <p:cNvPicPr>
            <a:picLocks noChangeAspect="1"/>
          </p:cNvPicPr>
          <p:nvPr/>
        </p:nvPicPr>
        <p:blipFill>
          <a:blip r:embed="rId6"/>
          <a:stretch>
            <a:fillRect/>
          </a:stretch>
        </p:blipFill>
        <p:spPr>
          <a:xfrm>
            <a:off x="7848600" y="3774736"/>
            <a:ext cx="9517637" cy="5091461"/>
          </a:xfrm>
          <a:prstGeom prst="rect">
            <a:avLst/>
          </a:prstGeom>
        </p:spPr>
      </p:pic>
    </p:spTree>
    <p:extLst>
      <p:ext uri="{BB962C8B-B14F-4D97-AF65-F5344CB8AC3E}">
        <p14:creationId xmlns:p14="http://schemas.microsoft.com/office/powerpoint/2010/main" val="3827661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537492A6-8402-461A-7510-901C07BFCE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59458C-D0C5-C52A-2F3D-1BBB4EE14E87}"/>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757FB4A-C82C-1B89-8411-5A94216D0323}"/>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740E1007-A207-13AB-E286-3D77717F6E47}"/>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9F747354-ECA4-9EBA-C042-039789C19F7E}"/>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47BF505C-033D-95C5-1092-593EED468D59}"/>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C83FE391-E7CB-03C3-CF78-A745C832E9D4}"/>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76F6B990-3CA5-E5D6-C63A-C247B88B3B76}"/>
              </a:ext>
            </a:extLst>
          </p:cNvPr>
          <p:cNvSpPr/>
          <p:nvPr/>
        </p:nvSpPr>
        <p:spPr>
          <a:xfrm rot="2700000">
            <a:off x="12894407" y="3176761"/>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059A08FD-9203-C950-281A-333A21F7D559}"/>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EB3D012A-779B-2D6A-FB4B-8265E68EA7D5}"/>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231A3BFF-54A8-F1FC-EF7F-4CF1685C9129}"/>
              </a:ext>
            </a:extLst>
          </p:cNvPr>
          <p:cNvSpPr txBox="1"/>
          <p:nvPr/>
        </p:nvSpPr>
        <p:spPr>
          <a:xfrm>
            <a:off x="1828800" y="3771900"/>
            <a:ext cx="6543802" cy="4739759"/>
          </a:xfrm>
          <a:prstGeom prst="rect">
            <a:avLst/>
          </a:prstGeom>
        </p:spPr>
        <p:txBody>
          <a:bodyPr wrap="square" lIns="0" tIns="0" rIns="0" bIns="0" rtlCol="0" anchor="t">
            <a:spAutoFit/>
          </a:bodyPr>
          <a:lstStyle/>
          <a:p>
            <a:pPr algn="l"/>
            <a:r>
              <a:rPr lang="en-US" sz="2800" dirty="0">
                <a:solidFill>
                  <a:srgbClr val="212429"/>
                </a:solidFill>
                <a:latin typeface="Glacial Indifference"/>
                <a:ea typeface="Glacial Indifference"/>
                <a:cs typeface="Glacial Indifference"/>
                <a:sym typeface="Glacial Indifference"/>
              </a:rPr>
              <a:t>Next, the treasurer will select how many officers are required to authorize (sign) check requests and other financial documentation:</a:t>
            </a:r>
          </a:p>
          <a:p>
            <a:pPr marL="914400" lvl="1"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if you require one club officer to sign financial documentation, select “No.”</a:t>
            </a:r>
          </a:p>
          <a:p>
            <a:pPr marL="914400" lvl="1" indent="-457200">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if you require a minimum of two club officers to sign financial documentation, select “Yes.”</a:t>
            </a:r>
          </a:p>
          <a:p>
            <a:endParaRPr lang="en-US" sz="2800" dirty="0">
              <a:solidFill>
                <a:srgbClr val="212429"/>
              </a:solidFill>
              <a:latin typeface="Glacial Indifference"/>
              <a:ea typeface="Glacial Indifference"/>
              <a:cs typeface="Glacial Indifference"/>
              <a:sym typeface="Glacial Indifference"/>
            </a:endParaRPr>
          </a:p>
        </p:txBody>
      </p:sp>
      <p:pic>
        <p:nvPicPr>
          <p:cNvPr id="10" name="Picture 9">
            <a:extLst>
              <a:ext uri="{FF2B5EF4-FFF2-40B4-BE49-F238E27FC236}">
                <a16:creationId xmlns:a16="http://schemas.microsoft.com/office/drawing/2014/main" id="{E847856F-55E5-1E25-00D8-C1446AE403EE}"/>
              </a:ext>
            </a:extLst>
          </p:cNvPr>
          <p:cNvPicPr>
            <a:picLocks noChangeAspect="1"/>
          </p:cNvPicPr>
          <p:nvPr/>
        </p:nvPicPr>
        <p:blipFill>
          <a:blip r:embed="rId6"/>
          <a:stretch>
            <a:fillRect/>
          </a:stretch>
        </p:blipFill>
        <p:spPr>
          <a:xfrm>
            <a:off x="8836803" y="4537722"/>
            <a:ext cx="8388841" cy="2586978"/>
          </a:xfrm>
          <a:prstGeom prst="rect">
            <a:avLst/>
          </a:prstGeom>
        </p:spPr>
      </p:pic>
    </p:spTree>
    <p:extLst>
      <p:ext uri="{BB962C8B-B14F-4D97-AF65-F5344CB8AC3E}">
        <p14:creationId xmlns:p14="http://schemas.microsoft.com/office/powerpoint/2010/main" val="275287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7A60F284-F444-B04A-5A5E-6A9AC822B20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81FA423-A4D3-314D-2B6E-BF47BF427755}"/>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E9B22290-ACDC-97CD-3A32-8A4C2E81A173}"/>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DBDDD7FB-381A-DD6B-493C-F908098CB802}"/>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3556D2C5-B97D-0662-D490-0F4721D2C014}"/>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DC925205-8C6B-CA0B-5B98-788A4B53FCCA}"/>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3D49EDF7-702D-6C11-F304-552486919CE7}"/>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95F144B2-4E60-B778-A7C7-A8D4FC8D33F8}"/>
              </a:ext>
            </a:extLst>
          </p:cNvPr>
          <p:cNvSpPr/>
          <p:nvPr/>
        </p:nvSpPr>
        <p:spPr>
          <a:xfrm rot="2700000">
            <a:off x="12894407" y="3176761"/>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8D56E7C3-B1D7-237A-53DD-49452BC7B157}"/>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95F3B736-B4AF-22F2-55E1-B38F66D0D9F5}"/>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713A18F8-93DA-47A3-E9EA-D06E06AB58BC}"/>
              </a:ext>
            </a:extLst>
          </p:cNvPr>
          <p:cNvSpPr txBox="1"/>
          <p:nvPr/>
        </p:nvSpPr>
        <p:spPr>
          <a:xfrm>
            <a:off x="2030969" y="5698684"/>
            <a:ext cx="6252122" cy="861774"/>
          </a:xfrm>
          <a:prstGeom prst="rect">
            <a:avLst/>
          </a:prstGeom>
        </p:spPr>
        <p:txBody>
          <a:bodyPr wrap="square" lIns="0" tIns="0" rIns="0" bIns="0" rtlCol="0" anchor="t">
            <a:spAutoFit/>
          </a:bodyPr>
          <a:lstStyle/>
          <a:p>
            <a:pPr algn="ctr"/>
            <a:r>
              <a:rPr lang="en-US" sz="2800" dirty="0">
                <a:solidFill>
                  <a:srgbClr val="212429"/>
                </a:solidFill>
                <a:latin typeface="Glacial Indifference"/>
                <a:ea typeface="Glacial Indifference"/>
                <a:cs typeface="Glacial Indifference"/>
                <a:sym typeface="Glacial Indifference"/>
              </a:rPr>
              <a:t>The treasurer will enter their full name, phone number, and add their signature.</a:t>
            </a:r>
          </a:p>
        </p:txBody>
      </p:sp>
      <p:pic>
        <p:nvPicPr>
          <p:cNvPr id="17" name="Picture 16">
            <a:extLst>
              <a:ext uri="{FF2B5EF4-FFF2-40B4-BE49-F238E27FC236}">
                <a16:creationId xmlns:a16="http://schemas.microsoft.com/office/drawing/2014/main" id="{4CCD572F-9700-0EC5-5846-07146274E5D6}"/>
              </a:ext>
            </a:extLst>
          </p:cNvPr>
          <p:cNvPicPr>
            <a:picLocks noChangeAspect="1"/>
          </p:cNvPicPr>
          <p:nvPr/>
        </p:nvPicPr>
        <p:blipFill>
          <a:blip r:embed="rId6"/>
          <a:stretch>
            <a:fillRect/>
          </a:stretch>
        </p:blipFill>
        <p:spPr>
          <a:xfrm>
            <a:off x="8842922" y="4457700"/>
            <a:ext cx="8326012" cy="3343742"/>
          </a:xfrm>
          <a:prstGeom prst="rect">
            <a:avLst/>
          </a:prstGeom>
        </p:spPr>
      </p:pic>
    </p:spTree>
    <p:extLst>
      <p:ext uri="{BB962C8B-B14F-4D97-AF65-F5344CB8AC3E}">
        <p14:creationId xmlns:p14="http://schemas.microsoft.com/office/powerpoint/2010/main" val="1961258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AB0D791B-79F6-CEDA-A5DE-113BD100D70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0DC99F2-BBF3-17EA-170C-34F58268DC3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D351B37-AB86-CC66-2790-9B6B898DF07D}"/>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D5384E61-A08E-E1EE-7A9E-4D5356455917}"/>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39D9A1AE-2C33-2DDA-C677-EEE9E54670BC}"/>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845C1ED0-9E4D-AA65-57A9-7148CC65FAEC}"/>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54D5109F-C050-0A5A-F9E7-B4391B0D2E54}"/>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44929291-0E92-474E-D579-FFCC9DD4AEFF}"/>
              </a:ext>
            </a:extLst>
          </p:cNvPr>
          <p:cNvSpPr/>
          <p:nvPr/>
        </p:nvSpPr>
        <p:spPr>
          <a:xfrm rot="2700000">
            <a:off x="4544975" y="5235879"/>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DE0FF425-3B16-D6C5-AA60-639B3967FC98}"/>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691EB2C5-3978-1154-CA62-72CCEBA25569}"/>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15" name="TextBox 23">
            <a:extLst>
              <a:ext uri="{FF2B5EF4-FFF2-40B4-BE49-F238E27FC236}">
                <a16:creationId xmlns:a16="http://schemas.microsoft.com/office/drawing/2014/main" id="{76AD0262-76F2-8E03-4E1E-65ADA439D7E8}"/>
              </a:ext>
            </a:extLst>
          </p:cNvPr>
          <p:cNvSpPr txBox="1"/>
          <p:nvPr/>
        </p:nvSpPr>
        <p:spPr>
          <a:xfrm>
            <a:off x="1112421" y="3885070"/>
            <a:ext cx="7117180" cy="861774"/>
          </a:xfrm>
          <a:prstGeom prst="rect">
            <a:avLst/>
          </a:prstGeom>
        </p:spPr>
        <p:txBody>
          <a:bodyPr wrap="square" lIns="0" tIns="0" rIns="0" bIns="0" rtlCol="0" anchor="t">
            <a:spAutoFit/>
          </a:bodyPr>
          <a:lstStyle/>
          <a:p>
            <a:pPr algn="ctr"/>
            <a:r>
              <a:rPr lang="en-US" sz="2800" dirty="0">
                <a:solidFill>
                  <a:srgbClr val="212429"/>
                </a:solidFill>
                <a:latin typeface="Glacial Indifference"/>
                <a:ea typeface="Glacial Indifference"/>
                <a:cs typeface="Glacial Indifference"/>
                <a:sym typeface="Glacial Indifference"/>
              </a:rPr>
              <a:t>In the next section, Treasurer will add their signature again.</a:t>
            </a:r>
          </a:p>
        </p:txBody>
      </p:sp>
      <p:sp>
        <p:nvSpPr>
          <p:cNvPr id="11" name="TextBox 23">
            <a:extLst>
              <a:ext uri="{FF2B5EF4-FFF2-40B4-BE49-F238E27FC236}">
                <a16:creationId xmlns:a16="http://schemas.microsoft.com/office/drawing/2014/main" id="{65968A08-3210-DE5B-6746-8796D46DD3C0}"/>
              </a:ext>
            </a:extLst>
          </p:cNvPr>
          <p:cNvSpPr txBox="1"/>
          <p:nvPr/>
        </p:nvSpPr>
        <p:spPr>
          <a:xfrm>
            <a:off x="1028701" y="6052678"/>
            <a:ext cx="7200899" cy="3016210"/>
          </a:xfrm>
          <a:prstGeom prst="rect">
            <a:avLst/>
          </a:prstGeom>
        </p:spPr>
        <p:txBody>
          <a:bodyPr wrap="square" lIns="0" tIns="0" rIns="0" bIns="0" rtlCol="0" anchor="t">
            <a:spAutoFit/>
          </a:bodyPr>
          <a:lstStyle/>
          <a:p>
            <a:pPr algn="ctr"/>
            <a:r>
              <a:rPr lang="en-US" sz="2800" dirty="0">
                <a:solidFill>
                  <a:srgbClr val="212429"/>
                </a:solidFill>
                <a:latin typeface="Glacial Indifference"/>
                <a:ea typeface="Glacial Indifference"/>
                <a:cs typeface="Glacial Indifference"/>
                <a:sym typeface="Glacial Indifference"/>
              </a:rPr>
              <a:t>Treasurer will </a:t>
            </a:r>
            <a:r>
              <a:rPr lang="en-US" sz="2800" b="1" dirty="0">
                <a:solidFill>
                  <a:srgbClr val="212429"/>
                </a:solidFill>
                <a:latin typeface="Glacial Indifference"/>
                <a:ea typeface="Glacial Indifference"/>
                <a:cs typeface="Glacial Indifference"/>
                <a:sym typeface="Glacial Indifference"/>
              </a:rPr>
              <a:t>review</a:t>
            </a:r>
            <a:r>
              <a:rPr lang="en-US" sz="2800" dirty="0">
                <a:solidFill>
                  <a:srgbClr val="212429"/>
                </a:solidFill>
                <a:latin typeface="Glacial Indifference"/>
                <a:ea typeface="Glacial Indifference"/>
                <a:cs typeface="Glacial Indifference"/>
                <a:sym typeface="Glacial Indifference"/>
              </a:rPr>
              <a:t> the information entered on both pages for </a:t>
            </a:r>
            <a:r>
              <a:rPr lang="en-US" sz="2800" b="1" dirty="0">
                <a:solidFill>
                  <a:srgbClr val="212429"/>
                </a:solidFill>
                <a:latin typeface="Glacial Indifference"/>
                <a:ea typeface="Glacial Indifference"/>
                <a:cs typeface="Glacial Indifference"/>
                <a:sym typeface="Glacial Indifference"/>
              </a:rPr>
              <a:t>accuracy</a:t>
            </a:r>
            <a:r>
              <a:rPr lang="en-US" sz="2800" dirty="0">
                <a:solidFill>
                  <a:srgbClr val="212429"/>
                </a:solidFill>
                <a:latin typeface="Glacial Indifference"/>
                <a:ea typeface="Glacial Indifference"/>
                <a:cs typeface="Glacial Indifference"/>
                <a:sym typeface="Glacial Indifference"/>
              </a:rPr>
              <a:t>. </a:t>
            </a:r>
          </a:p>
          <a:p>
            <a:pPr algn="ctr"/>
            <a:endParaRPr lang="en-US" sz="2800" dirty="0">
              <a:solidFill>
                <a:srgbClr val="212429"/>
              </a:solidFill>
              <a:latin typeface="Glacial Indifference"/>
              <a:ea typeface="Glacial Indifference"/>
              <a:cs typeface="Glacial Indifference"/>
              <a:sym typeface="Glacial Indifference"/>
            </a:endParaRPr>
          </a:p>
          <a:p>
            <a:pPr algn="ctr"/>
            <a:r>
              <a:rPr lang="en-US" sz="2800" dirty="0">
                <a:solidFill>
                  <a:srgbClr val="212429"/>
                </a:solidFill>
                <a:latin typeface="Glacial Indifference"/>
                <a:ea typeface="Glacial Indifference"/>
                <a:cs typeface="Glacial Indifference"/>
                <a:sym typeface="Glacial Indifference"/>
              </a:rPr>
              <a:t>Once everything is accurate, click on “Click to Sign” at the bottom of the page.</a:t>
            </a:r>
            <a:br>
              <a:rPr lang="en-US" sz="2800" dirty="0">
                <a:solidFill>
                  <a:srgbClr val="212429"/>
                </a:solidFill>
                <a:latin typeface="Glacial Indifference"/>
                <a:ea typeface="Glacial Indifference"/>
                <a:cs typeface="Glacial Indifference"/>
                <a:sym typeface="Glacial Indifference"/>
              </a:rPr>
            </a:br>
            <a:r>
              <a:rPr lang="en-US" sz="2800" dirty="0">
                <a:solidFill>
                  <a:srgbClr val="212429"/>
                </a:solidFill>
                <a:latin typeface="Glacial Indifference"/>
                <a:ea typeface="Glacial Indifference"/>
                <a:cs typeface="Glacial Indifference"/>
                <a:sym typeface="Glacial Indifference"/>
              </a:rPr>
              <a:t>The form will route to the club president to review and sign the agreement.</a:t>
            </a:r>
          </a:p>
        </p:txBody>
      </p:sp>
      <p:pic>
        <p:nvPicPr>
          <p:cNvPr id="18" name="Picture 17">
            <a:extLst>
              <a:ext uri="{FF2B5EF4-FFF2-40B4-BE49-F238E27FC236}">
                <a16:creationId xmlns:a16="http://schemas.microsoft.com/office/drawing/2014/main" id="{6E98115B-B5F8-F399-65FD-71D4BCFB2FF7}"/>
              </a:ext>
            </a:extLst>
          </p:cNvPr>
          <p:cNvPicPr>
            <a:picLocks noChangeAspect="1"/>
          </p:cNvPicPr>
          <p:nvPr/>
        </p:nvPicPr>
        <p:blipFill>
          <a:blip r:embed="rId6"/>
          <a:stretch>
            <a:fillRect/>
          </a:stretch>
        </p:blipFill>
        <p:spPr>
          <a:xfrm>
            <a:off x="8683551" y="6871591"/>
            <a:ext cx="8478433" cy="2133898"/>
          </a:xfrm>
          <a:prstGeom prst="rect">
            <a:avLst/>
          </a:prstGeom>
        </p:spPr>
      </p:pic>
      <p:sp>
        <p:nvSpPr>
          <p:cNvPr id="22" name="Freeform 9">
            <a:extLst>
              <a:ext uri="{FF2B5EF4-FFF2-40B4-BE49-F238E27FC236}">
                <a16:creationId xmlns:a16="http://schemas.microsoft.com/office/drawing/2014/main" id="{8E18C76F-F47B-AF2A-6D69-7D6313732DBE}"/>
              </a:ext>
            </a:extLst>
          </p:cNvPr>
          <p:cNvSpPr/>
          <p:nvPr/>
        </p:nvSpPr>
        <p:spPr>
          <a:xfrm rot="2700000">
            <a:off x="12601048" y="6276682"/>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0" name="Picture 9">
            <a:extLst>
              <a:ext uri="{FF2B5EF4-FFF2-40B4-BE49-F238E27FC236}">
                <a16:creationId xmlns:a16="http://schemas.microsoft.com/office/drawing/2014/main" id="{A4F1D78A-C161-289A-190C-CD0165024B13}"/>
              </a:ext>
            </a:extLst>
          </p:cNvPr>
          <p:cNvPicPr>
            <a:picLocks noChangeAspect="1"/>
          </p:cNvPicPr>
          <p:nvPr/>
        </p:nvPicPr>
        <p:blipFill>
          <a:blip r:embed="rId7"/>
          <a:stretch>
            <a:fillRect/>
          </a:stretch>
        </p:blipFill>
        <p:spPr>
          <a:xfrm>
            <a:off x="9005048" y="3028317"/>
            <a:ext cx="7087589" cy="2905530"/>
          </a:xfrm>
          <a:prstGeom prst="rect">
            <a:avLst/>
          </a:prstGeom>
        </p:spPr>
      </p:pic>
    </p:spTree>
    <p:extLst>
      <p:ext uri="{BB962C8B-B14F-4D97-AF65-F5344CB8AC3E}">
        <p14:creationId xmlns:p14="http://schemas.microsoft.com/office/powerpoint/2010/main" val="15832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92643300-8FEB-BAFF-E19E-6A032166EB8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5919DB-39A1-A137-DF46-AD467981CA73}"/>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4CE73327-736B-C597-89B4-07FF8A86D8B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5ADBD696-3251-C294-CD09-E6196EE4561B}"/>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B782EC19-CAB1-3EA3-72E5-76ACF70F109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A494ABDB-EC09-B95D-9DEF-1321D827E654}"/>
              </a:ext>
            </a:extLst>
          </p:cNvPr>
          <p:cNvSpPr/>
          <p:nvPr/>
        </p:nvSpPr>
        <p:spPr>
          <a:xfrm rot="2700000">
            <a:off x="948155" y="147171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144D0F29-5809-8920-7F40-153A0597360C}"/>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CC0EDA14-6502-CCB6-DB52-819EAC2BCBE1}"/>
              </a:ext>
            </a:extLst>
          </p:cNvPr>
          <p:cNvSpPr/>
          <p:nvPr/>
        </p:nvSpPr>
        <p:spPr>
          <a:xfrm rot="2700000">
            <a:off x="9878809" y="7938905"/>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a:extLst>
              <a:ext uri="{FF2B5EF4-FFF2-40B4-BE49-F238E27FC236}">
                <a16:creationId xmlns:a16="http://schemas.microsoft.com/office/drawing/2014/main" id="{25CB8338-7471-921F-D588-1211DFB887AD}"/>
              </a:ext>
            </a:extLst>
          </p:cNvPr>
          <p:cNvSpPr/>
          <p:nvPr/>
        </p:nvSpPr>
        <p:spPr>
          <a:xfrm>
            <a:off x="1752600" y="4472460"/>
            <a:ext cx="2446162" cy="2446162"/>
          </a:xfrm>
          <a:custGeom>
            <a:avLst/>
            <a:gdLst/>
            <a:ahLst/>
            <a:cxnLst/>
            <a:rect l="l" t="t" r="r" b="b"/>
            <a:pathLst>
              <a:path w="2446162" h="2446162">
                <a:moveTo>
                  <a:pt x="0" y="0"/>
                </a:moveTo>
                <a:lnTo>
                  <a:pt x="2446162" y="0"/>
                </a:lnTo>
                <a:lnTo>
                  <a:pt x="2446162" y="2446162"/>
                </a:lnTo>
                <a:lnTo>
                  <a:pt x="0" y="244616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21">
            <a:extLst>
              <a:ext uri="{FF2B5EF4-FFF2-40B4-BE49-F238E27FC236}">
                <a16:creationId xmlns:a16="http://schemas.microsoft.com/office/drawing/2014/main" id="{4EF31C38-7909-7679-7EE0-9E787718D972}"/>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F016805F-E1CC-68C2-09E3-884DF26D5DEA}"/>
              </a:ext>
            </a:extLst>
          </p:cNvPr>
          <p:cNvSpPr txBox="1"/>
          <p:nvPr/>
        </p:nvSpPr>
        <p:spPr>
          <a:xfrm>
            <a:off x="5181600" y="4187436"/>
            <a:ext cx="10896600" cy="3016210"/>
          </a:xfrm>
          <a:prstGeom prst="rect">
            <a:avLst/>
          </a:prstGeom>
        </p:spPr>
        <p:txBody>
          <a:bodyPr wrap="square" lIns="0" tIns="0" rIns="0" bIns="0" rtlCol="0" anchor="t">
            <a:spAutoFit/>
          </a:bodyPr>
          <a:lstStyle/>
          <a:p>
            <a:r>
              <a:rPr lang="en-US" sz="2800" dirty="0">
                <a:solidFill>
                  <a:srgbClr val="212429"/>
                </a:solidFill>
                <a:latin typeface="Glacial Indifference"/>
                <a:ea typeface="Glacial Indifference"/>
                <a:cs typeface="Glacial Indifference"/>
                <a:sym typeface="Glacial Indifference"/>
              </a:rPr>
              <a:t>After the club president and faculty/staff advisor sign the form, it will route to SO&amp;L to review the form for accuracy before approval.  </a:t>
            </a:r>
          </a:p>
          <a:p>
            <a:endParaRPr lang="en-US" sz="2800" dirty="0">
              <a:solidFill>
                <a:srgbClr val="212429"/>
              </a:solidFill>
              <a:latin typeface="Glacial Indifference"/>
              <a:ea typeface="Glacial Indifference"/>
              <a:cs typeface="Glacial Indifference"/>
              <a:sym typeface="Glacial Indifference"/>
            </a:endParaRPr>
          </a:p>
          <a:p>
            <a:r>
              <a:rPr lang="en-US" sz="2800" dirty="0">
                <a:solidFill>
                  <a:srgbClr val="212429"/>
                </a:solidFill>
                <a:latin typeface="Glacial Indifference"/>
                <a:ea typeface="Glacial Indifference"/>
                <a:cs typeface="Glacial Indifference"/>
                <a:sym typeface="Glacial Indifference"/>
              </a:rPr>
              <a:t>Once SO&amp;L approves the CAF, ASI Accounting Services will finalize the form.  At this point, the form will be active effective immediately and EVERYONE listed on the CAF will be notified via email with a copy of the agreement.</a:t>
            </a:r>
          </a:p>
        </p:txBody>
      </p:sp>
      <p:sp>
        <p:nvSpPr>
          <p:cNvPr id="10" name="TextBox 19">
            <a:extLst>
              <a:ext uri="{FF2B5EF4-FFF2-40B4-BE49-F238E27FC236}">
                <a16:creationId xmlns:a16="http://schemas.microsoft.com/office/drawing/2014/main" id="{924AD077-5947-AB1B-C7EF-D93B6FE8A174}"/>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Tree>
    <p:extLst>
      <p:ext uri="{BB962C8B-B14F-4D97-AF65-F5344CB8AC3E}">
        <p14:creationId xmlns:p14="http://schemas.microsoft.com/office/powerpoint/2010/main" val="4053976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p:cNvSpPr/>
          <p:nvPr/>
        </p:nvSpPr>
        <p:spPr>
          <a:xfrm rot="2700000">
            <a:off x="1069274" y="7710306"/>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700000">
            <a:off x="17301058" y="4205106"/>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1775178" y="2813039"/>
            <a:ext cx="15094127" cy="6463308"/>
          </a:xfrm>
          <a:prstGeom prst="rect">
            <a:avLst/>
          </a:prstGeom>
        </p:spPr>
        <p:txBody>
          <a:bodyPr wrap="square" lIns="0" tIns="0" rIns="0" bIns="0" rtlCol="0" anchor="t">
            <a:spAutoFit/>
          </a:bodyPr>
          <a:lstStyle/>
          <a:p>
            <a:pPr marL="342900" indent="-342900" algn="l">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A new CAF must be submitted by the club and validated by ASI Accounting Services every academic year.</a:t>
            </a:r>
          </a:p>
          <a:p>
            <a:pPr marL="342900" indent="-342900" algn="l">
              <a:buFont typeface="Wingdings" panose="05000000000000000000" pitchFamily="2" charset="2"/>
              <a:buChar char="§"/>
            </a:pPr>
            <a:endParaRPr lang="en-US" sz="2800" dirty="0">
              <a:solidFill>
                <a:srgbClr val="212429"/>
              </a:solidFill>
              <a:latin typeface="Glacial Indifference"/>
              <a:ea typeface="Glacial Indifference"/>
              <a:cs typeface="Glacial Indifference"/>
              <a:sym typeface="Glacial Indifference"/>
            </a:endParaRPr>
          </a:p>
          <a:p>
            <a:pPr marL="342900" indent="-342900" algn="l">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If there are any changes to authorized signers or faculty/staff advisor during the year, you will need to submit a new registration and have it approved by SO&amp;L </a:t>
            </a:r>
            <a:r>
              <a:rPr lang="en-US" sz="2800" i="1" dirty="0">
                <a:solidFill>
                  <a:srgbClr val="212429"/>
                </a:solidFill>
                <a:latin typeface="Glacial Indifference"/>
                <a:ea typeface="Glacial Indifference"/>
                <a:cs typeface="Glacial Indifference"/>
                <a:sym typeface="Glacial Indifference"/>
              </a:rPr>
              <a:t>first</a:t>
            </a:r>
            <a:r>
              <a:rPr lang="en-US" sz="2800" dirty="0">
                <a:solidFill>
                  <a:srgbClr val="212429"/>
                </a:solidFill>
                <a:latin typeface="Glacial Indifference"/>
                <a:ea typeface="Glacial Indifference"/>
                <a:cs typeface="Glacial Indifference"/>
                <a:sym typeface="Glacial Indifference"/>
              </a:rPr>
              <a:t>, then submit a new CAF.</a:t>
            </a:r>
          </a:p>
          <a:p>
            <a:endParaRPr lang="en-US" sz="2800" dirty="0">
              <a:solidFill>
                <a:srgbClr val="212429"/>
              </a:solidFill>
              <a:latin typeface="Glacial Indifference"/>
              <a:ea typeface="Glacial Indifference"/>
              <a:cs typeface="Glacial Indifference"/>
              <a:sym typeface="Glacial Indifference"/>
            </a:endParaRPr>
          </a:p>
          <a:p>
            <a:pPr marL="342900" indent="-342900">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A valid CAF allows authorized signers to request a club balance report and authorize (sign) check requests.</a:t>
            </a:r>
          </a:p>
          <a:p>
            <a:pPr marL="800100" lvl="1" indent="-342900">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Faculty/Staff Advisors can </a:t>
            </a:r>
            <a:r>
              <a:rPr lang="en-US" sz="2800" u="sng" dirty="0">
                <a:solidFill>
                  <a:srgbClr val="212429"/>
                </a:solidFill>
                <a:latin typeface="Glacial Indifference"/>
                <a:ea typeface="Glacial Indifference"/>
                <a:cs typeface="Glacial Indifference"/>
                <a:sym typeface="Glacial Indifference"/>
              </a:rPr>
              <a:t>only</a:t>
            </a:r>
            <a:r>
              <a:rPr lang="en-US" sz="2800" dirty="0">
                <a:solidFill>
                  <a:srgbClr val="212429"/>
                </a:solidFill>
                <a:latin typeface="Glacial Indifference"/>
                <a:ea typeface="Glacial Indifference"/>
                <a:cs typeface="Glacial Indifference"/>
                <a:sym typeface="Glacial Indifference"/>
              </a:rPr>
              <a:t> request club balances; they cannot authorize check requests.</a:t>
            </a:r>
          </a:p>
          <a:p>
            <a:pPr marL="800100" lvl="1" indent="-342900">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Club balance reports can be requested in-person at ASI Accounting Services or via email.</a:t>
            </a:r>
          </a:p>
          <a:p>
            <a:pPr marL="1257300" lvl="2" indent="-342900">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Photo ID will need to be presented when requesting in-person</a:t>
            </a:r>
          </a:p>
          <a:p>
            <a:pPr marL="1257300" lvl="2" indent="-342900">
              <a:buFont typeface="Wingdings" panose="05000000000000000000" pitchFamily="2" charset="2"/>
              <a:buChar char="§"/>
            </a:pPr>
            <a:r>
              <a:rPr lang="en-US" sz="2800" dirty="0">
                <a:solidFill>
                  <a:srgbClr val="212429"/>
                </a:solidFill>
                <a:latin typeface="Glacial Indifference"/>
                <a:ea typeface="Glacial Indifference"/>
                <a:cs typeface="Glacial Indifference"/>
                <a:sym typeface="Glacial Indifference"/>
              </a:rPr>
              <a:t>The email listed on the CAF must be used when requesting via email</a:t>
            </a:r>
          </a:p>
          <a:p>
            <a:pPr marL="800100" lvl="1" indent="-342900">
              <a:buFont typeface="Wingdings" panose="05000000000000000000" pitchFamily="2" charset="2"/>
              <a:buChar char="§"/>
            </a:pPr>
            <a:endParaRPr lang="en-US" sz="2800" dirty="0">
              <a:solidFill>
                <a:srgbClr val="212429"/>
              </a:solidFill>
              <a:latin typeface="Glacial Indifference"/>
              <a:ea typeface="Glacial Indifference"/>
              <a:cs typeface="Glacial Indifference"/>
              <a:sym typeface="Glacial Indifference"/>
            </a:endParaRPr>
          </a:p>
          <a:p>
            <a:pPr marL="342900" indent="-3429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Your club account number is required for deposits and withdrawals.  This can be found on the top-right of the approved CAF.</a:t>
            </a:r>
          </a:p>
        </p:txBody>
      </p:sp>
      <p:sp>
        <p:nvSpPr>
          <p:cNvPr id="15" name="TextBox 19">
            <a:extLst>
              <a:ext uri="{FF2B5EF4-FFF2-40B4-BE49-F238E27FC236}">
                <a16:creationId xmlns:a16="http://schemas.microsoft.com/office/drawing/2014/main" id="{9787A8B4-C575-F2FD-5405-73B6B1FF8DCF}"/>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MORE ON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Tree>
    <p:extLst>
      <p:ext uri="{BB962C8B-B14F-4D97-AF65-F5344CB8AC3E}">
        <p14:creationId xmlns:p14="http://schemas.microsoft.com/office/powerpoint/2010/main" val="349294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FB01AF4-026F-29E5-E07B-AEC83D06231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ED9B82-87CA-9C5F-E51F-7A41AB155357}"/>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08005596-19B8-54A5-82CF-6221C15D1219}"/>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9B438B4B-5682-640F-4CD9-7BD0D3ED97ED}"/>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EFE18BDE-EA38-6CFC-7F42-9E2E6B49F84D}"/>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97AF7410-4DFF-3E10-1B5B-B3D544370C29}"/>
              </a:ext>
            </a:extLst>
          </p:cNvPr>
          <p:cNvSpPr txBox="1"/>
          <p:nvPr/>
        </p:nvSpPr>
        <p:spPr>
          <a:xfrm>
            <a:off x="6808125" y="766775"/>
            <a:ext cx="46717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ASI GRANTS</a:t>
            </a:r>
          </a:p>
        </p:txBody>
      </p:sp>
      <p:sp>
        <p:nvSpPr>
          <p:cNvPr id="8" name="TextBox 8">
            <a:extLst>
              <a:ext uri="{FF2B5EF4-FFF2-40B4-BE49-F238E27FC236}">
                <a16:creationId xmlns:a16="http://schemas.microsoft.com/office/drawing/2014/main" id="{F0540070-DAC7-7F41-90D8-8FEDC1866407}"/>
              </a:ext>
            </a:extLst>
          </p:cNvPr>
          <p:cNvSpPr txBox="1"/>
          <p:nvPr/>
        </p:nvSpPr>
        <p:spPr>
          <a:xfrm>
            <a:off x="1601716" y="3771477"/>
            <a:ext cx="9466708" cy="3016210"/>
          </a:xfrm>
          <a:prstGeom prst="rect">
            <a:avLst/>
          </a:prstGeom>
        </p:spPr>
        <p:txBody>
          <a:bodyPr wrap="square" lIns="0" tIns="0" rIns="0" bIns="0" rtlCol="0" anchor="t">
            <a:spAutoFit/>
          </a:bodyPr>
          <a:lstStyle/>
          <a:p>
            <a:pPr marL="206541" lvl="1" algn="l"/>
            <a:r>
              <a:rPr lang="en-US" sz="2800" b="1" dirty="0">
                <a:latin typeface="Glacial Indifference" panose="020B0604020202020204" charset="0"/>
              </a:rPr>
              <a:t>Available ASI Grants for your organization/club:</a:t>
            </a:r>
          </a:p>
          <a:p>
            <a:pPr lvl="1"/>
            <a:endParaRPr lang="en-US" sz="2800" dirty="0">
              <a:latin typeface="Glacial Indifference" panose="020B0604020202020204" charset="0"/>
            </a:endParaRPr>
          </a:p>
          <a:p>
            <a:pPr marL="971550" lvl="1" indent="-514350">
              <a:buFont typeface="+mj-lt"/>
              <a:buAutoNum type="arabicParenR"/>
            </a:pPr>
            <a:r>
              <a:rPr lang="en-US" sz="2800" dirty="0">
                <a:latin typeface="Glacial Indifference" panose="020B0604020202020204" charset="0"/>
              </a:rPr>
              <a:t>Dollars for Organizations and Clubs (DOC)</a:t>
            </a:r>
          </a:p>
          <a:p>
            <a:pPr marL="971550" lvl="1" indent="-514350">
              <a:buFont typeface="+mj-lt"/>
              <a:buAutoNum type="arabicParenR"/>
            </a:pPr>
            <a:endParaRPr lang="en-US" sz="2800" dirty="0">
              <a:latin typeface="Glacial Indifference" panose="020B0604020202020204" charset="0"/>
            </a:endParaRPr>
          </a:p>
          <a:p>
            <a:pPr marL="971550" lvl="1" indent="-514350">
              <a:buFont typeface="+mj-lt"/>
              <a:buAutoNum type="arabicParenR"/>
            </a:pPr>
            <a:r>
              <a:rPr lang="en-US" sz="2800" dirty="0">
                <a:latin typeface="Glacial Indifference" panose="020B0604020202020204" charset="0"/>
              </a:rPr>
              <a:t>National Conference Transportation Funds</a:t>
            </a:r>
          </a:p>
          <a:p>
            <a:pPr marL="971550" lvl="1" indent="-514350">
              <a:buFont typeface="+mj-lt"/>
              <a:buAutoNum type="arabicParenR"/>
            </a:pPr>
            <a:endParaRPr lang="en-US" sz="2800" dirty="0">
              <a:latin typeface="Glacial Indifference" panose="020B0604020202020204" charset="0"/>
            </a:endParaRPr>
          </a:p>
          <a:p>
            <a:pPr marL="971550" lvl="1" indent="-514350">
              <a:buFont typeface="+mj-lt"/>
              <a:buAutoNum type="arabicParenR"/>
            </a:pPr>
            <a:r>
              <a:rPr lang="en-US" sz="2800" dirty="0">
                <a:latin typeface="Glacial Indifference" panose="020B0604020202020204" charset="0"/>
              </a:rPr>
              <a:t>National Sports Competition Transportation Funds</a:t>
            </a:r>
          </a:p>
        </p:txBody>
      </p:sp>
      <p:sp>
        <p:nvSpPr>
          <p:cNvPr id="9" name="Freeform 9">
            <a:extLst>
              <a:ext uri="{FF2B5EF4-FFF2-40B4-BE49-F238E27FC236}">
                <a16:creationId xmlns:a16="http://schemas.microsoft.com/office/drawing/2014/main" id="{23958463-5F47-B65C-FAD1-54C489910829}"/>
              </a:ext>
            </a:extLst>
          </p:cNvPr>
          <p:cNvSpPr/>
          <p:nvPr/>
        </p:nvSpPr>
        <p:spPr>
          <a:xfrm rot="2700000">
            <a:off x="14194893" y="111522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A23A8447-AAA5-8631-3B49-EFAAF5854386}"/>
              </a:ext>
            </a:extLst>
          </p:cNvPr>
          <p:cNvSpPr/>
          <p:nvPr/>
        </p:nvSpPr>
        <p:spPr>
          <a:xfrm rot="2700000">
            <a:off x="2795406" y="1046435"/>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81A64C00-8EAD-63F9-2BAD-4F8171602063}"/>
              </a:ext>
            </a:extLst>
          </p:cNvPr>
          <p:cNvSpPr/>
          <p:nvPr/>
        </p:nvSpPr>
        <p:spPr>
          <a:xfrm rot="2700000">
            <a:off x="704024" y="5534906"/>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TextBox 23">
            <a:extLst>
              <a:ext uri="{FF2B5EF4-FFF2-40B4-BE49-F238E27FC236}">
                <a16:creationId xmlns:a16="http://schemas.microsoft.com/office/drawing/2014/main" id="{1C3C72AF-9A24-A029-6F5F-8B00155944CD}"/>
              </a:ext>
            </a:extLst>
          </p:cNvPr>
          <p:cNvSpPr txBox="1"/>
          <p:nvPr/>
        </p:nvSpPr>
        <p:spPr>
          <a:xfrm>
            <a:off x="12225419" y="3666961"/>
            <a:ext cx="4447571" cy="1612621"/>
          </a:xfrm>
          <a:prstGeom prst="rect">
            <a:avLst/>
          </a:prstGeom>
        </p:spPr>
        <p:txBody>
          <a:bodyPr wrap="square" lIns="0" tIns="0" rIns="0" bIns="0" rtlCol="0" anchor="t">
            <a:spAutoFit/>
          </a:bodyPr>
          <a:lstStyle/>
          <a:p>
            <a:pPr algn="ctr">
              <a:lnSpc>
                <a:spcPts val="2520"/>
              </a:lnSpc>
            </a:pPr>
            <a:r>
              <a:rPr lang="en-US" sz="2800" dirty="0">
                <a:solidFill>
                  <a:srgbClr val="212429"/>
                </a:solidFill>
                <a:latin typeface="Glacial Indifference"/>
                <a:ea typeface="Glacial Indifference"/>
                <a:cs typeface="Glacial Indifference"/>
                <a:sym typeface="Glacial Indifference"/>
              </a:rPr>
              <a:t>For details and to apply for ASI’s grants, please visit: </a:t>
            </a:r>
          </a:p>
          <a:p>
            <a:pPr algn="ctr">
              <a:lnSpc>
                <a:spcPts val="2520"/>
              </a:lnSpc>
            </a:pPr>
            <a:endParaRPr lang="en-US" sz="2800" dirty="0">
              <a:solidFill>
                <a:srgbClr val="212429"/>
              </a:solidFill>
              <a:latin typeface="Glacial Indifference"/>
              <a:ea typeface="Glacial Indifference"/>
              <a:cs typeface="Glacial Indifference"/>
              <a:sym typeface="Glacial Indifference"/>
            </a:endParaRPr>
          </a:p>
          <a:p>
            <a:pPr algn="ctr">
              <a:lnSpc>
                <a:spcPts val="2520"/>
              </a:lnSpc>
            </a:pPr>
            <a:r>
              <a:rPr lang="en-US" sz="2800" b="1" dirty="0">
                <a:solidFill>
                  <a:srgbClr val="212429"/>
                </a:solidFill>
                <a:latin typeface="Glacial Indifference"/>
                <a:ea typeface="Glacial Indifference"/>
                <a:cs typeface="Glacial Indifference"/>
                <a:sym typeface="Glacial Indifference"/>
              </a:rPr>
              <a:t>https://asi.csus.edu/asi-grants</a:t>
            </a:r>
          </a:p>
        </p:txBody>
      </p:sp>
      <p:sp>
        <p:nvSpPr>
          <p:cNvPr id="18" name="Rectangle: Rounded Corners 17">
            <a:extLst>
              <a:ext uri="{FF2B5EF4-FFF2-40B4-BE49-F238E27FC236}">
                <a16:creationId xmlns:a16="http://schemas.microsoft.com/office/drawing/2014/main" id="{5A5CE804-6C59-A44F-D8E0-2C0FE904E37D}"/>
              </a:ext>
            </a:extLst>
          </p:cNvPr>
          <p:cNvSpPr/>
          <p:nvPr/>
        </p:nvSpPr>
        <p:spPr>
          <a:xfrm>
            <a:off x="11896505" y="3314700"/>
            <a:ext cx="5105400" cy="5413664"/>
          </a:xfrm>
          <a:prstGeom prst="roundRect">
            <a:avLst/>
          </a:prstGeom>
          <a:noFill/>
          <a:ln w="63500">
            <a:solidFill>
              <a:srgbClr val="043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D4A721D-2699-B6AC-07E9-F0CE56F8CEFE}"/>
              </a:ext>
            </a:extLst>
          </p:cNvPr>
          <p:cNvPicPr>
            <a:picLocks noChangeAspect="1"/>
          </p:cNvPicPr>
          <p:nvPr/>
        </p:nvPicPr>
        <p:blipFill>
          <a:blip r:embed="rId6"/>
          <a:stretch>
            <a:fillRect/>
          </a:stretch>
        </p:blipFill>
        <p:spPr>
          <a:xfrm>
            <a:off x="12925205" y="5482700"/>
            <a:ext cx="2881560" cy="2881560"/>
          </a:xfrm>
          <a:prstGeom prst="rect">
            <a:avLst/>
          </a:prstGeom>
        </p:spPr>
      </p:pic>
      <p:sp>
        <p:nvSpPr>
          <p:cNvPr id="22" name="Freeform 9">
            <a:extLst>
              <a:ext uri="{FF2B5EF4-FFF2-40B4-BE49-F238E27FC236}">
                <a16:creationId xmlns:a16="http://schemas.microsoft.com/office/drawing/2014/main" id="{31B3F130-F3E2-FC63-B753-790F065A663E}"/>
              </a:ext>
            </a:extLst>
          </p:cNvPr>
          <p:cNvSpPr/>
          <p:nvPr/>
        </p:nvSpPr>
        <p:spPr>
          <a:xfrm rot="2700000">
            <a:off x="8358006" y="298227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9">
            <a:extLst>
              <a:ext uri="{FF2B5EF4-FFF2-40B4-BE49-F238E27FC236}">
                <a16:creationId xmlns:a16="http://schemas.microsoft.com/office/drawing/2014/main" id="{FDD11314-EC59-4ECE-C7C2-F78238B0094D}"/>
              </a:ext>
            </a:extLst>
          </p:cNvPr>
          <p:cNvSpPr/>
          <p:nvPr/>
        </p:nvSpPr>
        <p:spPr>
          <a:xfrm rot="2700000">
            <a:off x="6265459" y="841646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10354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97011B8C-FEEA-2B84-C0B9-60315C3BBBA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A70C3F-7549-7E2F-14FA-D4251347B0B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608375F8-4467-BD14-60DE-4E9CC52958E8}"/>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78BFFB9-498B-FD7A-23BA-6638CFCF4825}"/>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F20443E4-42B1-98E7-FE1D-C06223F18546}"/>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B89761CA-E8D9-6235-C317-74230915C0A9}"/>
              </a:ext>
            </a:extLst>
          </p:cNvPr>
          <p:cNvSpPr txBox="1"/>
          <p:nvPr/>
        </p:nvSpPr>
        <p:spPr>
          <a:xfrm>
            <a:off x="6808125" y="766775"/>
            <a:ext cx="46717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ASI GRANTS</a:t>
            </a:r>
          </a:p>
        </p:txBody>
      </p:sp>
      <p:sp>
        <p:nvSpPr>
          <p:cNvPr id="8" name="TextBox 8">
            <a:extLst>
              <a:ext uri="{FF2B5EF4-FFF2-40B4-BE49-F238E27FC236}">
                <a16:creationId xmlns:a16="http://schemas.microsoft.com/office/drawing/2014/main" id="{D14D6E4D-D575-CAF5-4576-DE329C64FC3D}"/>
              </a:ext>
            </a:extLst>
          </p:cNvPr>
          <p:cNvSpPr txBox="1"/>
          <p:nvPr/>
        </p:nvSpPr>
        <p:spPr>
          <a:xfrm>
            <a:off x="1334642" y="2628589"/>
            <a:ext cx="15618712" cy="7427674"/>
          </a:xfrm>
          <a:prstGeom prst="rect">
            <a:avLst/>
          </a:prstGeom>
        </p:spPr>
        <p:txBody>
          <a:bodyPr wrap="square" lIns="0" tIns="0" rIns="0" bIns="0" rtlCol="0" anchor="t">
            <a:spAutoFit/>
          </a:bodyPr>
          <a:lstStyle/>
          <a:p>
            <a:pPr marL="206541" lvl="1" algn="l"/>
            <a:r>
              <a:rPr lang="en-US" sz="2800" b="1" u="sng" dirty="0">
                <a:latin typeface="Glacial Indifference" panose="020B0604020202020204" charset="0"/>
              </a:rPr>
              <a:t>DOLLARS FOR ORGANIZATIONS AND CLUBS (DOC):</a:t>
            </a:r>
          </a:p>
          <a:p>
            <a:pPr marL="663741" lvl="2"/>
            <a:endParaRPr lang="en-US" sz="2800" dirty="0">
              <a:latin typeface="Glacial Indifference" panose="020B0604020202020204" charset="0"/>
            </a:endParaRPr>
          </a:p>
          <a:p>
            <a:pPr marL="206541" lvl="1"/>
            <a:r>
              <a:rPr lang="en-US" sz="2800" b="1" dirty="0">
                <a:latin typeface="Glacial Indifference" panose="020B0604020202020204" charset="0"/>
              </a:rPr>
              <a:t>Purpose of funding: </a:t>
            </a:r>
            <a:r>
              <a:rPr lang="en-US" sz="2800" dirty="0">
                <a:latin typeface="Glacial Indifference" panose="020B0604020202020204" charset="0"/>
              </a:rPr>
              <a:t>to support Sac State students in their endeavors to increase the quality of campus life and learning.  ASI DOC funding reimburses organizations and clubs for money spent on events, food, promotion, conferences, and much more.</a:t>
            </a:r>
          </a:p>
          <a:p>
            <a:pPr marL="663741" lvl="2"/>
            <a:endParaRPr lang="en-US" sz="2800" dirty="0">
              <a:latin typeface="Glacial Indifference" panose="020B0604020202020204" charset="0"/>
            </a:endParaRPr>
          </a:p>
          <a:p>
            <a:pPr marL="663741" lvl="2"/>
            <a:endParaRPr lang="en-US" sz="2800" dirty="0">
              <a:latin typeface="Glacial Indifference" panose="020B0604020202020204" charset="0"/>
            </a:endParaRPr>
          </a:p>
          <a:p>
            <a:pPr marL="206541" lvl="1"/>
            <a:r>
              <a:rPr lang="en-US" sz="2800" b="1" dirty="0">
                <a:latin typeface="Glacial Indifference" panose="020B0604020202020204" charset="0"/>
              </a:rPr>
              <a:t>What to know:</a:t>
            </a:r>
          </a:p>
          <a:p>
            <a:pPr marL="1120941" lvl="2" indent="-457200">
              <a:buFont typeface="Wingdings" panose="05000000000000000000" pitchFamily="2" charset="2"/>
              <a:buChar char="Ø"/>
            </a:pPr>
            <a:r>
              <a:rPr lang="en-US" sz="2800" dirty="0">
                <a:latin typeface="Glacial Indifference" panose="020B0604020202020204" charset="0"/>
              </a:rPr>
              <a:t>in 2025-2026, ASI awarded the DOC fund grant to 222 organizations/clubs</a:t>
            </a:r>
          </a:p>
          <a:p>
            <a:pPr marL="663741" lvl="2"/>
            <a:endParaRPr lang="en-US" sz="2800" dirty="0">
              <a:latin typeface="Glacial Indifference" panose="020B0604020202020204" charset="0"/>
            </a:endParaRPr>
          </a:p>
          <a:p>
            <a:pPr marL="1120941" lvl="2" indent="-457200">
              <a:buFont typeface="Wingdings" panose="05000000000000000000" pitchFamily="2" charset="2"/>
              <a:buChar char="Ø"/>
            </a:pPr>
            <a:r>
              <a:rPr lang="en-US" sz="2800" dirty="0">
                <a:latin typeface="Glacial Indifference" panose="020B0604020202020204" charset="0"/>
              </a:rPr>
              <a:t>The grant is on a first-come, first-served basis through May 31st</a:t>
            </a:r>
          </a:p>
          <a:p>
            <a:pPr marL="663741" lvl="2"/>
            <a:endParaRPr lang="en-US" sz="2800" dirty="0">
              <a:latin typeface="Glacial Indifference" panose="020B0604020202020204" charset="0"/>
            </a:endParaRPr>
          </a:p>
          <a:p>
            <a:pPr marL="1120941" lvl="2" indent="-457200">
              <a:buFont typeface="Wingdings" panose="05000000000000000000" pitchFamily="2" charset="2"/>
              <a:buChar char="Ø"/>
            </a:pPr>
            <a:r>
              <a:rPr lang="en-US" sz="2800" dirty="0">
                <a:latin typeface="Glacial Indifference" panose="020B0604020202020204" charset="0"/>
              </a:rPr>
              <a:t>please review the DOC Funding Guidelines on restrictions, such as:</a:t>
            </a:r>
          </a:p>
          <a:p>
            <a:pPr marL="1578141" lvl="3" indent="-457200">
              <a:buFont typeface="Wingdings" panose="05000000000000000000" pitchFamily="2" charset="2"/>
              <a:buChar char="Ø"/>
            </a:pPr>
            <a:r>
              <a:rPr lang="en-US" sz="2400" dirty="0">
                <a:latin typeface="Glacial Indifference" panose="020B0604020202020204" charset="0"/>
              </a:rPr>
              <a:t>funded events and activities must be open to ALL Sacramento State students</a:t>
            </a:r>
          </a:p>
          <a:p>
            <a:pPr marL="1578141" lvl="3" indent="-457200">
              <a:buFont typeface="Wingdings" panose="05000000000000000000" pitchFamily="2" charset="2"/>
              <a:buChar char="Ø"/>
            </a:pPr>
            <a:r>
              <a:rPr lang="en-US" sz="2400" dirty="0">
                <a:latin typeface="Glacial Indifference" panose="020B0604020202020204" charset="0"/>
              </a:rPr>
              <a:t>Items/events utilizing DOC funds cannot be resold or charged admission fees</a:t>
            </a:r>
          </a:p>
          <a:p>
            <a:pPr marL="1578141" lvl="3" indent="-457200">
              <a:buFont typeface="Wingdings" panose="05000000000000000000" pitchFamily="2" charset="2"/>
              <a:buChar char="Ø"/>
            </a:pPr>
            <a:r>
              <a:rPr lang="en-US" sz="2400" dirty="0">
                <a:latin typeface="Glacial Indifference" panose="020B0604020202020204" charset="0"/>
              </a:rPr>
              <a:t>Cannot be used for honorariums, speaker fees, gifts, gift cards, random drawings, donations, etc.</a:t>
            </a:r>
          </a:p>
          <a:p>
            <a:pPr marL="663741" lvl="2"/>
            <a:endParaRPr lang="en-US" sz="2800" dirty="0">
              <a:latin typeface="Glacial Indifference" panose="020B0604020202020204" charset="0"/>
            </a:endParaRPr>
          </a:p>
          <a:p>
            <a:pPr marL="1120941" lvl="2" indent="-457200">
              <a:buFont typeface="Wingdings" panose="05000000000000000000" pitchFamily="2" charset="2"/>
              <a:buChar char="Ø"/>
            </a:pPr>
            <a:endParaRPr lang="en-US" sz="2800" baseline="30000" dirty="0">
              <a:latin typeface="Glacial Indifference" panose="020B0604020202020204" charset="0"/>
            </a:endParaRPr>
          </a:p>
        </p:txBody>
      </p:sp>
      <p:sp>
        <p:nvSpPr>
          <p:cNvPr id="9" name="Freeform 9">
            <a:extLst>
              <a:ext uri="{FF2B5EF4-FFF2-40B4-BE49-F238E27FC236}">
                <a16:creationId xmlns:a16="http://schemas.microsoft.com/office/drawing/2014/main" id="{C76F5560-F192-B1DC-A03F-D82676ABA9FF}"/>
              </a:ext>
            </a:extLst>
          </p:cNvPr>
          <p:cNvSpPr/>
          <p:nvPr/>
        </p:nvSpPr>
        <p:spPr>
          <a:xfrm rot="2700000">
            <a:off x="14194893" y="111522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686E931F-1D63-E19E-2C63-6CD42E6DCAF9}"/>
              </a:ext>
            </a:extLst>
          </p:cNvPr>
          <p:cNvSpPr/>
          <p:nvPr/>
        </p:nvSpPr>
        <p:spPr>
          <a:xfrm rot="2700000">
            <a:off x="3662793" y="797780"/>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B41D8B68-52E5-23A3-B387-780C03088EA3}"/>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133865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0B1A9DE2-E6DF-075E-E320-58EE584251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806C179-E615-B6ED-7FA7-43190630C542}"/>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0E883F1E-5FF0-9240-E82E-2BF8459D7DED}"/>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1AF0D6E-5C4E-0CFE-1329-77EE44E4469D}"/>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CF05891F-1261-3970-4F48-AF5EA8459A25}"/>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E17448D5-E56C-DF11-0D2F-D6834E5C51A5}"/>
              </a:ext>
            </a:extLst>
          </p:cNvPr>
          <p:cNvSpPr txBox="1"/>
          <p:nvPr/>
        </p:nvSpPr>
        <p:spPr>
          <a:xfrm>
            <a:off x="6808125" y="766775"/>
            <a:ext cx="46717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ASI GRANTS</a:t>
            </a:r>
          </a:p>
        </p:txBody>
      </p:sp>
      <p:sp>
        <p:nvSpPr>
          <p:cNvPr id="8" name="TextBox 8">
            <a:extLst>
              <a:ext uri="{FF2B5EF4-FFF2-40B4-BE49-F238E27FC236}">
                <a16:creationId xmlns:a16="http://schemas.microsoft.com/office/drawing/2014/main" id="{97DC62FA-921B-7E90-F0B0-7CA50A582F3F}"/>
              </a:ext>
            </a:extLst>
          </p:cNvPr>
          <p:cNvSpPr txBox="1"/>
          <p:nvPr/>
        </p:nvSpPr>
        <p:spPr>
          <a:xfrm>
            <a:off x="1283462" y="2857500"/>
            <a:ext cx="15320881" cy="5601533"/>
          </a:xfrm>
          <a:prstGeom prst="rect">
            <a:avLst/>
          </a:prstGeom>
        </p:spPr>
        <p:txBody>
          <a:bodyPr wrap="square" lIns="0" tIns="0" rIns="0" bIns="0" rtlCol="0" anchor="t">
            <a:spAutoFit/>
          </a:bodyPr>
          <a:lstStyle/>
          <a:p>
            <a:pPr marL="206541" lvl="1"/>
            <a:r>
              <a:rPr lang="en-US" sz="2800" b="1" dirty="0">
                <a:latin typeface="Glacial Indifference" panose="020B0604020202020204" charset="0"/>
              </a:rPr>
              <a:t>What to know about DOC (continued):</a:t>
            </a:r>
          </a:p>
          <a:p>
            <a:pPr marL="663741" lvl="2"/>
            <a:endParaRPr lang="en-US" sz="2800" dirty="0">
              <a:latin typeface="Glacial Indifference" panose="020B0604020202020204" charset="0"/>
            </a:endParaRPr>
          </a:p>
          <a:p>
            <a:pPr marL="1120941" lvl="2" indent="-457200">
              <a:buFont typeface="Wingdings" panose="05000000000000000000" pitchFamily="2" charset="2"/>
              <a:buChar char="Ø"/>
            </a:pPr>
            <a:r>
              <a:rPr lang="en-US" sz="2800" dirty="0">
                <a:latin typeface="Glacial Indifference" panose="020B0604020202020204" charset="0"/>
              </a:rPr>
              <a:t>maximum accumulative allocation of $2,000 per club account within an academic year, with additional funding contingent upon the expenditure of at least $800 in previously awarded DOC monies</a:t>
            </a:r>
          </a:p>
          <a:p>
            <a:pPr marL="1578141" lvl="3" indent="-457200">
              <a:buFont typeface="Wingdings" panose="05000000000000000000" pitchFamily="2" charset="2"/>
              <a:buChar char="Ø"/>
            </a:pPr>
            <a:r>
              <a:rPr lang="en-US" sz="2800" dirty="0">
                <a:latin typeface="Glacial Indifference" panose="020B0604020202020204" charset="0"/>
              </a:rPr>
              <a:t>upon approval of your CAF, we will review your club’s DOC account:</a:t>
            </a:r>
          </a:p>
          <a:p>
            <a:pPr marL="2035341" lvl="4" indent="-457200">
              <a:buFont typeface="Wingdings" panose="05000000000000000000" pitchFamily="2" charset="2"/>
              <a:buChar char="Ø"/>
            </a:pPr>
            <a:r>
              <a:rPr lang="en-US" sz="2800" dirty="0">
                <a:latin typeface="Glacial Indifference" panose="020B0604020202020204" charset="0"/>
              </a:rPr>
              <a:t>If your DOC balance is $1,200 and less, the $800 grant will be transferred. </a:t>
            </a:r>
          </a:p>
          <a:p>
            <a:pPr marL="2035341" lvl="4" indent="-457200">
              <a:buFont typeface="Wingdings" panose="05000000000000000000" pitchFamily="2" charset="2"/>
              <a:buChar char="Ø"/>
            </a:pPr>
            <a:r>
              <a:rPr lang="en-US" sz="2800" dirty="0">
                <a:latin typeface="Glacial Indifference" panose="020B0604020202020204" charset="0"/>
              </a:rPr>
              <a:t>If your DOC balance is $1,200.01 and more, we will not transfer the $800 grant until you use enough of your funds and reach $1,200 and less. </a:t>
            </a:r>
          </a:p>
          <a:p>
            <a:pPr lvl="5"/>
            <a:endParaRPr lang="en-US" sz="2800" dirty="0">
              <a:latin typeface="Glacial Indifference" panose="020B0604020202020204" charset="0"/>
            </a:endParaRPr>
          </a:p>
          <a:p>
            <a:pPr marL="914400" lvl="1" indent="-457200">
              <a:buFont typeface="Wingdings" panose="05000000000000000000" pitchFamily="2" charset="2"/>
              <a:buChar char="Ø"/>
            </a:pPr>
            <a:r>
              <a:rPr lang="en-US" sz="2800" dirty="0">
                <a:latin typeface="Glacial Indifference" panose="020B0604020202020204" charset="0"/>
              </a:rPr>
              <a:t>We highly encourage you to use your DOC funds (when eligible) before using your club funds!  If insufficient DOC funds are available, then club funds can be used to cover the remaining amount.</a:t>
            </a:r>
          </a:p>
        </p:txBody>
      </p:sp>
      <p:sp>
        <p:nvSpPr>
          <p:cNvPr id="9" name="Freeform 9">
            <a:extLst>
              <a:ext uri="{FF2B5EF4-FFF2-40B4-BE49-F238E27FC236}">
                <a16:creationId xmlns:a16="http://schemas.microsoft.com/office/drawing/2014/main" id="{04034A73-5791-5C1D-B10F-8BF9B61C87A8}"/>
              </a:ext>
            </a:extLst>
          </p:cNvPr>
          <p:cNvSpPr/>
          <p:nvPr/>
        </p:nvSpPr>
        <p:spPr>
          <a:xfrm rot="2700000">
            <a:off x="14409991" y="640739"/>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F90BA9AA-3C26-4EAF-743B-6EF97331E8C4}"/>
              </a:ext>
            </a:extLst>
          </p:cNvPr>
          <p:cNvSpPr/>
          <p:nvPr/>
        </p:nvSpPr>
        <p:spPr>
          <a:xfrm rot="2700000">
            <a:off x="3700870" y="160748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9B903D45-A55B-67F5-4853-9CC03B3608FD}"/>
              </a:ext>
            </a:extLst>
          </p:cNvPr>
          <p:cNvSpPr/>
          <p:nvPr/>
        </p:nvSpPr>
        <p:spPr>
          <a:xfrm rot="2700000">
            <a:off x="808143" y="4586106"/>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1">
            <a:extLst>
              <a:ext uri="{FF2B5EF4-FFF2-40B4-BE49-F238E27FC236}">
                <a16:creationId xmlns:a16="http://schemas.microsoft.com/office/drawing/2014/main" id="{D194EDA9-28BC-F140-F92B-BCB543256740}"/>
              </a:ext>
            </a:extLst>
          </p:cNvPr>
          <p:cNvSpPr/>
          <p:nvPr/>
        </p:nvSpPr>
        <p:spPr>
          <a:xfrm rot="2700000">
            <a:off x="10415406" y="8616886"/>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232920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9F04151F-0FB4-457D-73B4-51FDCD0CA7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5143DAD-8A02-E5CD-9A8C-25F5ED725E3F}"/>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FFDC4ECD-F7A3-6309-53EB-46924A0721F1}"/>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FE7E2E9-647C-79D9-3760-A35E60D2DECE}"/>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7BCCEDD-B5D5-3050-D237-849866F185EE}"/>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2BE54E0-937C-0574-5943-BD2143EEFAC7}"/>
              </a:ext>
            </a:extLst>
          </p:cNvPr>
          <p:cNvSpPr txBox="1"/>
          <p:nvPr/>
        </p:nvSpPr>
        <p:spPr>
          <a:xfrm>
            <a:off x="6808126" y="745574"/>
            <a:ext cx="46717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ASI GRANTS</a:t>
            </a:r>
          </a:p>
        </p:txBody>
      </p:sp>
      <p:sp>
        <p:nvSpPr>
          <p:cNvPr id="9" name="Freeform 9">
            <a:extLst>
              <a:ext uri="{FF2B5EF4-FFF2-40B4-BE49-F238E27FC236}">
                <a16:creationId xmlns:a16="http://schemas.microsoft.com/office/drawing/2014/main" id="{BE571547-D0A6-219C-DB55-78880DC5D217}"/>
              </a:ext>
            </a:extLst>
          </p:cNvPr>
          <p:cNvSpPr/>
          <p:nvPr/>
        </p:nvSpPr>
        <p:spPr>
          <a:xfrm rot="2700000">
            <a:off x="14194893" y="111522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1B0BD21-BED6-F4E5-6AB5-A3A58A313CB4}"/>
              </a:ext>
            </a:extLst>
          </p:cNvPr>
          <p:cNvSpPr/>
          <p:nvPr/>
        </p:nvSpPr>
        <p:spPr>
          <a:xfrm rot="2700000">
            <a:off x="3662793" y="797780"/>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2517A30F-136C-C152-F16C-E5BD3CD550D1}"/>
              </a:ext>
            </a:extLst>
          </p:cNvPr>
          <p:cNvSpPr/>
          <p:nvPr/>
        </p:nvSpPr>
        <p:spPr>
          <a:xfrm rot="2700000">
            <a:off x="591534" y="2943329"/>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8">
            <a:extLst>
              <a:ext uri="{FF2B5EF4-FFF2-40B4-BE49-F238E27FC236}">
                <a16:creationId xmlns:a16="http://schemas.microsoft.com/office/drawing/2014/main" id="{8B960FA7-4D34-9A26-7762-3ACB9BF9D5C9}"/>
              </a:ext>
            </a:extLst>
          </p:cNvPr>
          <p:cNvSpPr txBox="1"/>
          <p:nvPr/>
        </p:nvSpPr>
        <p:spPr>
          <a:xfrm>
            <a:off x="1142971" y="2331597"/>
            <a:ext cx="16022642" cy="6463308"/>
          </a:xfrm>
          <a:prstGeom prst="rect">
            <a:avLst/>
          </a:prstGeom>
        </p:spPr>
        <p:txBody>
          <a:bodyPr wrap="square" lIns="0" tIns="0" rIns="0" bIns="0" rtlCol="0" anchor="t">
            <a:spAutoFit/>
          </a:bodyPr>
          <a:lstStyle/>
          <a:p>
            <a:pPr marL="206541" lvl="1"/>
            <a:r>
              <a:rPr lang="en-US" sz="2800" b="1" u="sng" dirty="0">
                <a:latin typeface="Glacial Indifference" panose="020B0604020202020204" charset="0"/>
              </a:rPr>
              <a:t>NATIONAL CONFERENCE TRANSPORTATION FUNDS</a:t>
            </a:r>
          </a:p>
          <a:p>
            <a:pPr marL="206541" lvl="1"/>
            <a:endParaRPr lang="en-US" sz="2800" b="1" u="sng" dirty="0">
              <a:latin typeface="Glacial Indifference" panose="020B0604020202020204" charset="0"/>
            </a:endParaRPr>
          </a:p>
          <a:p>
            <a:pPr marL="206541" lvl="1"/>
            <a:r>
              <a:rPr lang="en-US" sz="2800" b="1" dirty="0">
                <a:latin typeface="Glacial Indifference" panose="020B0604020202020204" charset="0"/>
              </a:rPr>
              <a:t>Purpose of funding: </a:t>
            </a:r>
            <a:r>
              <a:rPr lang="en-US" sz="2800" dirty="0">
                <a:latin typeface="Glacial Indifference" panose="020B0604020202020204" charset="0"/>
              </a:rPr>
              <a:t>to support clubs and organizations in managing travel expenses for attending National Conferences.</a:t>
            </a:r>
          </a:p>
          <a:p>
            <a:pPr marL="206541" lvl="1"/>
            <a:endParaRPr lang="en-US" sz="2800" dirty="0">
              <a:latin typeface="Glacial Indifference" panose="020B0604020202020204" charset="0"/>
            </a:endParaRPr>
          </a:p>
          <a:p>
            <a:pPr marL="663741" lvl="2"/>
            <a:r>
              <a:rPr lang="en-US" sz="2800" b="1" dirty="0">
                <a:latin typeface="Glacial Indifference" panose="020B0604020202020204" charset="0"/>
              </a:rPr>
              <a:t>What to Know:</a:t>
            </a:r>
          </a:p>
          <a:p>
            <a:pPr marL="1578141" lvl="3" indent="-457200">
              <a:buFont typeface="Wingdings" panose="05000000000000000000" pitchFamily="2" charset="2"/>
              <a:buChar char="Ø"/>
            </a:pPr>
            <a:r>
              <a:rPr lang="en-US" sz="2800" dirty="0">
                <a:latin typeface="Glacial Indifference" panose="020B0604020202020204" charset="0"/>
              </a:rPr>
              <a:t>First-come, first-served basis</a:t>
            </a:r>
            <a:endParaRPr lang="en-US" sz="2800" u="sng" dirty="0">
              <a:latin typeface="Glacial Indifference" panose="020B0604020202020204" charset="0"/>
            </a:endParaRPr>
          </a:p>
          <a:p>
            <a:pPr marL="1578141" lvl="3" indent="-457200">
              <a:buFont typeface="Wingdings" panose="05000000000000000000" pitchFamily="2" charset="2"/>
              <a:buChar char="Ø"/>
            </a:pPr>
            <a:r>
              <a:rPr lang="en-US" sz="2800" dirty="0">
                <a:latin typeface="Glacial Indifference" panose="020B0604020202020204" charset="0"/>
              </a:rPr>
              <a:t>Clubs and organizations must be attending a National Conference to apply</a:t>
            </a:r>
          </a:p>
          <a:p>
            <a:pPr marL="1578141" lvl="3" indent="-457200">
              <a:buFont typeface="Wingdings" panose="05000000000000000000" pitchFamily="2" charset="2"/>
              <a:buChar char="Ø"/>
            </a:pPr>
            <a:r>
              <a:rPr lang="en-US" sz="2800" dirty="0">
                <a:latin typeface="Glacial Indifference" panose="020B0604020202020204" charset="0"/>
              </a:rPr>
              <a:t>Each applicant may receive a maximum of up to *$1,000 per club/org, depending on location</a:t>
            </a:r>
          </a:p>
          <a:p>
            <a:pPr marL="1578141" lvl="3" indent="-457200">
              <a:buFont typeface="Wingdings" panose="05000000000000000000" pitchFamily="2" charset="2"/>
              <a:buChar char="Ø"/>
            </a:pPr>
            <a:r>
              <a:rPr lang="en-US" sz="2800" dirty="0">
                <a:latin typeface="Glacial Indifference" panose="020B0604020202020204" charset="0"/>
              </a:rPr>
              <a:t>Only direct travel expenditures related to transportation will be funded</a:t>
            </a:r>
          </a:p>
          <a:p>
            <a:pPr marL="1578141" lvl="3" indent="-457200">
              <a:buFont typeface="Wingdings" panose="05000000000000000000" pitchFamily="2" charset="2"/>
              <a:buChar char="Ø"/>
            </a:pPr>
            <a:r>
              <a:rPr lang="en-US" sz="2800" dirty="0">
                <a:latin typeface="Glacial Indifference" panose="020B0604020202020204" charset="0"/>
              </a:rPr>
              <a:t>Application and receipts must be submitted no later than four weeks after the event</a:t>
            </a:r>
          </a:p>
          <a:p>
            <a:pPr marL="1578141" lvl="3" indent="-457200">
              <a:buFont typeface="Wingdings" panose="05000000000000000000" pitchFamily="2" charset="2"/>
              <a:buChar char="Ø"/>
            </a:pPr>
            <a:r>
              <a:rPr lang="en-US" sz="2800" dirty="0">
                <a:latin typeface="Glacial Indifference" panose="020B0604020202020204" charset="0"/>
              </a:rPr>
              <a:t>Club/org receiving money from this fund is not eligible to receive money from any other ASI Travel Fund for the same event</a:t>
            </a:r>
          </a:p>
          <a:p>
            <a:pPr marL="1578141" lvl="3" indent="-457200">
              <a:buFont typeface="Wingdings" panose="05000000000000000000" pitchFamily="2" charset="2"/>
              <a:buChar char="Ø"/>
            </a:pPr>
            <a:r>
              <a:rPr lang="en-US" sz="2800" dirty="0">
                <a:latin typeface="Glacial Indifference" panose="020B0604020202020204" charset="0"/>
              </a:rPr>
              <a:t>If your club/org is awarded the grant, the award will be transferred to your club account soon after the approval; you will need to submit a check request for the reimbursement</a:t>
            </a:r>
          </a:p>
        </p:txBody>
      </p:sp>
    </p:spTree>
    <p:extLst>
      <p:ext uri="{BB962C8B-B14F-4D97-AF65-F5344CB8AC3E}">
        <p14:creationId xmlns:p14="http://schemas.microsoft.com/office/powerpoint/2010/main" val="185799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05107E90-C25E-32F1-6CA0-77B69CDEC8B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CA288D-4F07-4EB5-AF69-0D1C5A0A6914}"/>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83ADABF-519F-B734-502A-ED9E22B86490}"/>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6792DADF-02E9-B8F9-363B-1E86EEA1B364}"/>
              </a:ext>
            </a:extLst>
          </p:cNvPr>
          <p:cNvSpPr/>
          <p:nvPr/>
        </p:nvSpPr>
        <p:spPr>
          <a:xfrm>
            <a:off x="8245076" y="714562"/>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D23E124-45AC-5DC1-690D-467BC68D5B7C}"/>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3BC84F05-6649-841B-C94F-6E2B2710FA19}"/>
              </a:ext>
            </a:extLst>
          </p:cNvPr>
          <p:cNvSpPr txBox="1"/>
          <p:nvPr/>
        </p:nvSpPr>
        <p:spPr>
          <a:xfrm>
            <a:off x="1600200" y="1691264"/>
            <a:ext cx="4114800" cy="948978"/>
          </a:xfrm>
          <a:prstGeom prst="rect">
            <a:avLst/>
          </a:prstGeom>
        </p:spPr>
        <p:txBody>
          <a:bodyPr wrap="square" lIns="0" tIns="0" rIns="0" bIns="0" rtlCol="0" anchor="t">
            <a:spAutoFit/>
          </a:bodyPr>
          <a:lstStyle/>
          <a:p>
            <a:pPr>
              <a:lnSpc>
                <a:spcPts val="7440"/>
              </a:lnSpc>
            </a:pPr>
            <a:r>
              <a:rPr lang="en-US" sz="6200" b="1" dirty="0">
                <a:solidFill>
                  <a:srgbClr val="043927"/>
                </a:solidFill>
                <a:latin typeface="Glacial Indifference Bold"/>
                <a:ea typeface="Glacial Indifference Bold"/>
                <a:cs typeface="Glacial Indifference Bold"/>
                <a:sym typeface="Glacial Indifference Bold"/>
              </a:rPr>
              <a:t>OVERVIEW:</a:t>
            </a:r>
          </a:p>
        </p:txBody>
      </p:sp>
      <p:sp>
        <p:nvSpPr>
          <p:cNvPr id="8" name="Freeform 8">
            <a:extLst>
              <a:ext uri="{FF2B5EF4-FFF2-40B4-BE49-F238E27FC236}">
                <a16:creationId xmlns:a16="http://schemas.microsoft.com/office/drawing/2014/main" id="{A5BE82A9-3BB4-254D-0BF8-7284978AC118}"/>
              </a:ext>
            </a:extLst>
          </p:cNvPr>
          <p:cNvSpPr/>
          <p:nvPr/>
        </p:nvSpPr>
        <p:spPr>
          <a:xfrm rot="2700000">
            <a:off x="16865546" y="2909706"/>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986A7E2F-538F-B181-C3DF-0EBC0853364F}"/>
              </a:ext>
            </a:extLst>
          </p:cNvPr>
          <p:cNvSpPr/>
          <p:nvPr/>
        </p:nvSpPr>
        <p:spPr>
          <a:xfrm rot="2700000">
            <a:off x="1881006" y="78570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B82FBD7C-48C0-1057-B4D3-CF22AAFB56A4}"/>
              </a:ext>
            </a:extLst>
          </p:cNvPr>
          <p:cNvSpPr/>
          <p:nvPr/>
        </p:nvSpPr>
        <p:spPr>
          <a:xfrm rot="2700000">
            <a:off x="724423" y="5017464"/>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23">
            <a:extLst>
              <a:ext uri="{FF2B5EF4-FFF2-40B4-BE49-F238E27FC236}">
                <a16:creationId xmlns:a16="http://schemas.microsoft.com/office/drawing/2014/main" id="{4F73C257-3C56-3B20-7DB5-B4171E0B8D2B}"/>
              </a:ext>
            </a:extLst>
          </p:cNvPr>
          <p:cNvSpPr txBox="1"/>
          <p:nvPr/>
        </p:nvSpPr>
        <p:spPr>
          <a:xfrm>
            <a:off x="2411540" y="2850573"/>
            <a:ext cx="14401800" cy="5745163"/>
          </a:xfrm>
          <a:prstGeom prst="rect">
            <a:avLst/>
          </a:prstGeom>
        </p:spPr>
        <p:txBody>
          <a:bodyPr wrap="square" lIns="0" tIns="0" rIns="0" bIns="0" rtlCol="0" anchor="t">
            <a:spAutoFit/>
          </a:bodyPr>
          <a:lstStyle/>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What is Associated Students, Inc. (ASI)?</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What does ASI Accounting Services have to do with student organizations and clubs?</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How to bank with ASI and access your club account</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How to Access and Complete the Club Accounting Form (CAF)</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ASI Grants</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ASI Student Shop</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Examples of Check Requests</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How to Contact Us</a:t>
            </a:r>
          </a:p>
          <a:p>
            <a:pPr marL="457200" indent="-457200" algn="l">
              <a:lnSpc>
                <a:spcPct val="150000"/>
              </a:lnSpc>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Questions</a:t>
            </a:r>
          </a:p>
        </p:txBody>
      </p:sp>
      <p:sp>
        <p:nvSpPr>
          <p:cNvPr id="11" name="Freeform 9">
            <a:extLst>
              <a:ext uri="{FF2B5EF4-FFF2-40B4-BE49-F238E27FC236}">
                <a16:creationId xmlns:a16="http://schemas.microsoft.com/office/drawing/2014/main" id="{B67AB6E6-B68D-7604-50C5-BF25270A569D}"/>
              </a:ext>
            </a:extLst>
          </p:cNvPr>
          <p:cNvSpPr/>
          <p:nvPr/>
        </p:nvSpPr>
        <p:spPr>
          <a:xfrm rot="2700000">
            <a:off x="15520806" y="78570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223455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48C76DDE-1072-1D75-9FA8-D0C661FD0B1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C01AABB-4491-447B-A6CA-B2BB95F8ECEF}"/>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9A45A83-2547-EFE6-FBEF-D6120C64E71F}"/>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0B8D0D7A-E5A0-7826-51BD-AC1DF9EA4D72}"/>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87A74985-B3E9-77C7-471F-334A2B7653B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8B0A5F75-1B44-AEA4-F353-0682C46451EF}"/>
              </a:ext>
            </a:extLst>
          </p:cNvPr>
          <p:cNvSpPr txBox="1"/>
          <p:nvPr/>
        </p:nvSpPr>
        <p:spPr>
          <a:xfrm>
            <a:off x="6808126" y="745574"/>
            <a:ext cx="46717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ASI GRANTS</a:t>
            </a:r>
          </a:p>
        </p:txBody>
      </p:sp>
      <p:sp>
        <p:nvSpPr>
          <p:cNvPr id="9" name="Freeform 9">
            <a:extLst>
              <a:ext uri="{FF2B5EF4-FFF2-40B4-BE49-F238E27FC236}">
                <a16:creationId xmlns:a16="http://schemas.microsoft.com/office/drawing/2014/main" id="{CF42E593-6DE5-75A1-72B5-4FD5AF5F86A8}"/>
              </a:ext>
            </a:extLst>
          </p:cNvPr>
          <p:cNvSpPr/>
          <p:nvPr/>
        </p:nvSpPr>
        <p:spPr>
          <a:xfrm rot="2700000">
            <a:off x="13387205" y="409419"/>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F3B1B861-051F-30C8-6219-DA3EC3722E95}"/>
              </a:ext>
            </a:extLst>
          </p:cNvPr>
          <p:cNvSpPr/>
          <p:nvPr/>
        </p:nvSpPr>
        <p:spPr>
          <a:xfrm rot="2700000">
            <a:off x="4019276" y="1226244"/>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41A3452-3E73-7B92-74B1-6A2389930920}"/>
              </a:ext>
            </a:extLst>
          </p:cNvPr>
          <p:cNvSpPr/>
          <p:nvPr/>
        </p:nvSpPr>
        <p:spPr>
          <a:xfrm rot="2700000">
            <a:off x="770969" y="664350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8">
            <a:extLst>
              <a:ext uri="{FF2B5EF4-FFF2-40B4-BE49-F238E27FC236}">
                <a16:creationId xmlns:a16="http://schemas.microsoft.com/office/drawing/2014/main" id="{2A3DF26D-1078-86F9-DD4B-640D5CA1CED1}"/>
              </a:ext>
            </a:extLst>
          </p:cNvPr>
          <p:cNvSpPr txBox="1"/>
          <p:nvPr/>
        </p:nvSpPr>
        <p:spPr>
          <a:xfrm>
            <a:off x="1165035" y="2380434"/>
            <a:ext cx="15957928" cy="6463308"/>
          </a:xfrm>
          <a:prstGeom prst="rect">
            <a:avLst/>
          </a:prstGeom>
        </p:spPr>
        <p:txBody>
          <a:bodyPr wrap="square" lIns="0" tIns="0" rIns="0" bIns="0" rtlCol="0" anchor="t">
            <a:spAutoFit/>
          </a:bodyPr>
          <a:lstStyle/>
          <a:p>
            <a:pPr marL="206541" lvl="1"/>
            <a:r>
              <a:rPr lang="en-US" sz="2800" b="1" u="sng" dirty="0">
                <a:latin typeface="Glacial Indifference" panose="020B0604020202020204" charset="0"/>
              </a:rPr>
              <a:t>NATIONAL SPORTS COMPETITION TRANSPORTATION FUNDS</a:t>
            </a:r>
            <a:endParaRPr lang="en-US" sz="2800" dirty="0">
              <a:latin typeface="Glacial Indifference" panose="020B0604020202020204" charset="0"/>
            </a:endParaRPr>
          </a:p>
          <a:p>
            <a:pPr marL="206541" lvl="1"/>
            <a:endParaRPr lang="en-US" sz="2800" b="1" u="sng" dirty="0">
              <a:latin typeface="Glacial Indifference" panose="020B0604020202020204" charset="0"/>
            </a:endParaRPr>
          </a:p>
          <a:p>
            <a:pPr marL="206541" lvl="1"/>
            <a:r>
              <a:rPr lang="en-US" sz="2800" b="1" dirty="0">
                <a:latin typeface="Glacial Indifference" panose="020B0604020202020204" charset="0"/>
              </a:rPr>
              <a:t>Purpose of funding: </a:t>
            </a:r>
            <a:r>
              <a:rPr lang="en-US" sz="2800" dirty="0">
                <a:latin typeface="Glacial Indifference" panose="020B0604020202020204" charset="0"/>
              </a:rPr>
              <a:t>to support clubs and organizations in managing travel expenses for those qualifying for National Sports Competitions.</a:t>
            </a:r>
          </a:p>
          <a:p>
            <a:pPr marL="206541" lvl="1"/>
            <a:endParaRPr lang="en-US" sz="2800" dirty="0">
              <a:latin typeface="Glacial Indifference" panose="020B0604020202020204" charset="0"/>
            </a:endParaRPr>
          </a:p>
          <a:p>
            <a:pPr marL="663741" lvl="2"/>
            <a:r>
              <a:rPr lang="en-US" sz="2800" b="1" dirty="0">
                <a:latin typeface="Glacial Indifference" panose="020B0604020202020204" charset="0"/>
              </a:rPr>
              <a:t>What to Know:</a:t>
            </a:r>
            <a:endParaRPr lang="en-US" sz="2800" u="sng" dirty="0">
              <a:latin typeface="Glacial Indifference" panose="020B0604020202020204" charset="0"/>
            </a:endParaRPr>
          </a:p>
          <a:p>
            <a:pPr marL="1578141" lvl="3" indent="-457200">
              <a:buFont typeface="Wingdings" panose="05000000000000000000" pitchFamily="2" charset="2"/>
              <a:buChar char="Ø"/>
            </a:pPr>
            <a:r>
              <a:rPr lang="en-US" sz="2800" dirty="0">
                <a:latin typeface="Glacial Indifference" panose="020B0604020202020204" charset="0"/>
              </a:rPr>
              <a:t>First-come, first-served basis</a:t>
            </a:r>
          </a:p>
          <a:p>
            <a:pPr marL="1578141" lvl="3" indent="-457200">
              <a:buFont typeface="Wingdings" panose="05000000000000000000" pitchFamily="2" charset="2"/>
              <a:buChar char="Ø"/>
            </a:pPr>
            <a:r>
              <a:rPr lang="en-US" sz="2800" dirty="0">
                <a:latin typeface="Glacial Indifference" panose="020B0604020202020204" charset="0"/>
              </a:rPr>
              <a:t>Clubs and organizations must qualify for a National Sports Competition before applying for the grant or the SO&amp;L advisor can attest that the competition is the highest level within the sport</a:t>
            </a:r>
          </a:p>
          <a:p>
            <a:pPr marL="1578141" lvl="3" indent="-457200">
              <a:buFont typeface="Wingdings" panose="05000000000000000000" pitchFamily="2" charset="2"/>
              <a:buChar char="Ø"/>
            </a:pPr>
            <a:r>
              <a:rPr lang="en-US" sz="2800" dirty="0">
                <a:latin typeface="Glacial Indifference" panose="020B0604020202020204" charset="0"/>
              </a:rPr>
              <a:t>Each applicant may receive a maximum of up to *$1,000 per club/org, depending on location</a:t>
            </a:r>
          </a:p>
          <a:p>
            <a:pPr marL="1578141" lvl="3" indent="-457200">
              <a:buFont typeface="Wingdings" panose="05000000000000000000" pitchFamily="2" charset="2"/>
              <a:buChar char="Ø"/>
            </a:pPr>
            <a:r>
              <a:rPr lang="en-US" sz="2800" dirty="0">
                <a:latin typeface="Glacial Indifference" panose="020B0604020202020204" charset="0"/>
              </a:rPr>
              <a:t>Only direct travel expenditures related to transportation will be funded</a:t>
            </a:r>
          </a:p>
          <a:p>
            <a:pPr marL="1578141" lvl="3" indent="-457200">
              <a:buFont typeface="Wingdings" panose="05000000000000000000" pitchFamily="2" charset="2"/>
              <a:buChar char="Ø"/>
            </a:pPr>
            <a:r>
              <a:rPr lang="en-US" sz="2800" dirty="0">
                <a:latin typeface="Glacial Indifference" panose="020B0604020202020204" charset="0"/>
              </a:rPr>
              <a:t>Application and receipts must be submitted no later than four weeks after the event</a:t>
            </a:r>
          </a:p>
          <a:p>
            <a:pPr marL="1578141" lvl="3" indent="-457200">
              <a:buFont typeface="Wingdings" panose="05000000000000000000" pitchFamily="2" charset="2"/>
              <a:buChar char="Ø"/>
            </a:pPr>
            <a:r>
              <a:rPr lang="en-US" sz="2800" dirty="0">
                <a:latin typeface="Glacial Indifference" panose="020B0604020202020204" charset="0"/>
              </a:rPr>
              <a:t>If your club/org is awarded the grant, the award will be transferred to your club account soon after the approval; you will need to submit a check request for the reimbursement</a:t>
            </a:r>
          </a:p>
        </p:txBody>
      </p:sp>
      <p:sp>
        <p:nvSpPr>
          <p:cNvPr id="8" name="Freeform 11">
            <a:extLst>
              <a:ext uri="{FF2B5EF4-FFF2-40B4-BE49-F238E27FC236}">
                <a16:creationId xmlns:a16="http://schemas.microsoft.com/office/drawing/2014/main" id="{3DE934A0-AC95-1793-99D7-C6C2E710E595}"/>
              </a:ext>
            </a:extLst>
          </p:cNvPr>
          <p:cNvSpPr/>
          <p:nvPr/>
        </p:nvSpPr>
        <p:spPr>
          <a:xfrm rot="2700000">
            <a:off x="13208963" y="4205106"/>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422188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p:cNvSpPr txBox="1"/>
          <p:nvPr/>
        </p:nvSpPr>
        <p:spPr>
          <a:xfrm>
            <a:off x="5906845" y="787498"/>
            <a:ext cx="7048753"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ASI STUDENT SHOP</a:t>
            </a:r>
          </a:p>
        </p:txBody>
      </p:sp>
      <p:sp>
        <p:nvSpPr>
          <p:cNvPr id="8" name="Freeform 8"/>
          <p:cNvSpPr/>
          <p:nvPr/>
        </p:nvSpPr>
        <p:spPr>
          <a:xfrm rot="2700000">
            <a:off x="10948806" y="2572472"/>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700000">
            <a:off x="3454808" y="1135951"/>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rot="2700000">
            <a:off x="724423" y="5017464"/>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454504" y="8182620"/>
            <a:ext cx="6896100" cy="490519"/>
          </a:xfrm>
          <a:prstGeom prst="rect">
            <a:avLst/>
          </a:prstGeom>
        </p:spPr>
        <p:txBody>
          <a:bodyPr wrap="square" lIns="0" tIns="0" rIns="0" bIns="0" rtlCol="0" anchor="t">
            <a:spAutoFit/>
          </a:bodyPr>
          <a:lstStyle/>
          <a:p>
            <a:pPr algn="ctr">
              <a:lnSpc>
                <a:spcPts val="4320"/>
              </a:lnSpc>
              <a:spcBef>
                <a:spcPct val="0"/>
              </a:spcBef>
            </a:pPr>
            <a:r>
              <a:rPr lang="en-US" sz="2400" b="1" dirty="0">
                <a:solidFill>
                  <a:srgbClr val="212429"/>
                </a:solidFill>
                <a:latin typeface="Glacial Indifference Bold"/>
                <a:ea typeface="Glacial Indifference Bold"/>
                <a:cs typeface="Glacial Indifference Bold"/>
                <a:sym typeface="Glacial Indifference Bold"/>
              </a:rPr>
              <a:t>Location: University Union, 3rd Floor, Room 3231</a:t>
            </a:r>
          </a:p>
        </p:txBody>
      </p:sp>
      <p:pic>
        <p:nvPicPr>
          <p:cNvPr id="13" name="Picture 12">
            <a:extLst>
              <a:ext uri="{FF2B5EF4-FFF2-40B4-BE49-F238E27FC236}">
                <a16:creationId xmlns:a16="http://schemas.microsoft.com/office/drawing/2014/main" id="{C412978D-A9D4-4350-B968-B2137A9B96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4504" y="2316191"/>
            <a:ext cx="7821904" cy="5866429"/>
          </a:xfrm>
          <a:prstGeom prst="rect">
            <a:avLst/>
          </a:prstGeom>
          <a:ln>
            <a:noFill/>
          </a:ln>
          <a:effectLst>
            <a:softEdge rad="112500"/>
          </a:effectLst>
        </p:spPr>
      </p:pic>
      <p:sp>
        <p:nvSpPr>
          <p:cNvPr id="12" name="TextBox 11">
            <a:extLst>
              <a:ext uri="{FF2B5EF4-FFF2-40B4-BE49-F238E27FC236}">
                <a16:creationId xmlns:a16="http://schemas.microsoft.com/office/drawing/2014/main" id="{7A9C123F-C7DE-4FC5-408A-45544729EE9F}"/>
              </a:ext>
            </a:extLst>
          </p:cNvPr>
          <p:cNvSpPr txBox="1"/>
          <p:nvPr/>
        </p:nvSpPr>
        <p:spPr>
          <a:xfrm>
            <a:off x="9713334" y="3336583"/>
            <a:ext cx="7671389" cy="3970318"/>
          </a:xfrm>
          <a:prstGeom prst="rect">
            <a:avLst/>
          </a:prstGeom>
          <a:noFill/>
        </p:spPr>
        <p:txBody>
          <a:bodyPr wrap="square" rtlCol="0">
            <a:spAutoFit/>
          </a:bodyPr>
          <a:lstStyle/>
          <a:p>
            <a:r>
              <a:rPr lang="en-US" sz="2800" b="1" dirty="0">
                <a:latin typeface="Glacial Indifference" panose="020B0604020202020204" charset="0"/>
              </a:rPr>
              <a:t>Visit the Student Shop to:</a:t>
            </a:r>
          </a:p>
          <a:p>
            <a:pPr marL="457200" indent="-457200">
              <a:buFont typeface="Wingdings" panose="05000000000000000000" pitchFamily="2" charset="2"/>
              <a:buChar char="Ø"/>
            </a:pPr>
            <a:r>
              <a:rPr lang="en-US" sz="2800" dirty="0">
                <a:latin typeface="Glacial Indifference" panose="020B0604020202020204" charset="0"/>
              </a:rPr>
              <a:t>make deposits</a:t>
            </a:r>
          </a:p>
          <a:p>
            <a:pPr marL="457200" indent="-457200">
              <a:buFont typeface="Wingdings" panose="05000000000000000000" pitchFamily="2" charset="2"/>
              <a:buChar char="Ø"/>
            </a:pPr>
            <a:r>
              <a:rPr lang="en-US" sz="2800" dirty="0">
                <a:latin typeface="Glacial Indifference" panose="020B0604020202020204" charset="0"/>
              </a:rPr>
              <a:t>pay for Union/WELL/Games Room invoices</a:t>
            </a:r>
          </a:p>
          <a:p>
            <a:pPr marL="457200" indent="-457200">
              <a:buFont typeface="Wingdings" panose="05000000000000000000" pitchFamily="2" charset="2"/>
              <a:buChar char="Ø"/>
            </a:pPr>
            <a:r>
              <a:rPr lang="en-US" sz="2800" dirty="0">
                <a:latin typeface="Glacial Indifference" panose="020B0604020202020204" charset="0"/>
              </a:rPr>
              <a:t>purchase regalia for graduating club members (ask about options to customize stoles)</a:t>
            </a:r>
          </a:p>
          <a:p>
            <a:pPr marL="457200" indent="-457200">
              <a:buFont typeface="Wingdings" panose="05000000000000000000" pitchFamily="2" charset="2"/>
              <a:buChar char="Ø"/>
            </a:pPr>
            <a:r>
              <a:rPr lang="en-US" sz="2800" dirty="0">
                <a:latin typeface="Glacial Indifference" panose="020B0604020202020204" charset="0"/>
              </a:rPr>
              <a:t>request a cash box for your event in advance</a:t>
            </a:r>
          </a:p>
          <a:p>
            <a:pPr lvl="1"/>
            <a:r>
              <a:rPr lang="en-US" sz="2800" dirty="0">
                <a:latin typeface="Glacial Indifference" panose="020B0604020202020204" charset="0"/>
              </a:rPr>
              <a:t>Note: cash boxes will not be given out the same day, no exceptions</a:t>
            </a:r>
          </a:p>
        </p:txBody>
      </p:sp>
      <p:sp>
        <p:nvSpPr>
          <p:cNvPr id="14" name="Freeform 8">
            <a:extLst>
              <a:ext uri="{FF2B5EF4-FFF2-40B4-BE49-F238E27FC236}">
                <a16:creationId xmlns:a16="http://schemas.microsoft.com/office/drawing/2014/main" id="{0F309854-455D-33D2-91D2-2E18E9D1D39E}"/>
              </a:ext>
            </a:extLst>
          </p:cNvPr>
          <p:cNvSpPr/>
          <p:nvPr/>
        </p:nvSpPr>
        <p:spPr>
          <a:xfrm rot="2700000">
            <a:off x="15673205" y="7818940"/>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p:cNvSpPr/>
          <p:nvPr/>
        </p:nvSpPr>
        <p:spPr>
          <a:xfrm rot="2700000">
            <a:off x="17654406" y="572569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2700000">
            <a:off x="1419421" y="724423"/>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700000">
            <a:off x="5957363" y="8548506"/>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5619750" y="812725"/>
            <a:ext cx="7048500" cy="952500"/>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MAKING DEPOSITS</a:t>
            </a:r>
          </a:p>
        </p:txBody>
      </p:sp>
      <p:sp>
        <p:nvSpPr>
          <p:cNvPr id="15" name="TextBox 15"/>
          <p:cNvSpPr txBox="1"/>
          <p:nvPr/>
        </p:nvSpPr>
        <p:spPr>
          <a:xfrm>
            <a:off x="6400801" y="2796672"/>
            <a:ext cx="10896600" cy="6894195"/>
          </a:xfrm>
          <a:prstGeom prst="rect">
            <a:avLst/>
          </a:prstGeom>
        </p:spPr>
        <p:txBody>
          <a:bodyPr wrap="square" lIns="0" tIns="0" rIns="0" bIns="0" rtlCol="0" anchor="t">
            <a:spAutoFit/>
          </a:bodyPr>
          <a:lstStyle/>
          <a:p>
            <a:pPr marL="453764" lvl="1" indent="-226882">
              <a:buFont typeface="Arial"/>
              <a:buChar char="•"/>
            </a:pPr>
            <a:r>
              <a:rPr lang="en-US" sz="2800" dirty="0">
                <a:solidFill>
                  <a:srgbClr val="212429"/>
                </a:solidFill>
                <a:latin typeface="Glacial Indifference"/>
                <a:ea typeface="Glacial Indifference"/>
                <a:cs typeface="Glacial Indifference"/>
                <a:sym typeface="Glacial Indifference"/>
              </a:rPr>
              <a:t>Online deposits are not available. </a:t>
            </a:r>
          </a:p>
          <a:p>
            <a:pPr marL="453764" lvl="1" indent="-226882">
              <a:buFont typeface="Arial"/>
              <a:buChar char="•"/>
            </a:pPr>
            <a:endParaRPr lang="en-US" sz="2800" dirty="0">
              <a:solidFill>
                <a:srgbClr val="212429"/>
              </a:solidFill>
              <a:latin typeface="Glacial Indifference"/>
              <a:ea typeface="Glacial Indifference"/>
              <a:cs typeface="Glacial Indifference"/>
              <a:sym typeface="Glacial Indifference"/>
            </a:endParaRPr>
          </a:p>
          <a:p>
            <a:pPr marL="453764" lvl="1" indent="-226882">
              <a:buFont typeface="Arial"/>
              <a:buChar char="•"/>
            </a:pPr>
            <a:r>
              <a:rPr lang="en-US" sz="2800" dirty="0">
                <a:solidFill>
                  <a:srgbClr val="212429"/>
                </a:solidFill>
                <a:latin typeface="Glacial Indifference"/>
                <a:ea typeface="Glacial Indifference"/>
                <a:cs typeface="Glacial Indifference"/>
                <a:sym typeface="Glacial Indifference"/>
              </a:rPr>
              <a:t>Only cash and checks are accepted for deposits.</a:t>
            </a:r>
          </a:p>
          <a:p>
            <a:pPr marL="453764" lvl="1" indent="-226882">
              <a:buFont typeface="Arial"/>
              <a:buChar char="•"/>
            </a:pPr>
            <a:endParaRPr lang="en-US" sz="2800" dirty="0">
              <a:solidFill>
                <a:srgbClr val="212429"/>
              </a:solidFill>
              <a:latin typeface="Glacial Indifference"/>
              <a:ea typeface="Glacial Indifference"/>
              <a:cs typeface="Glacial Indifference"/>
              <a:sym typeface="Glacial Indifference"/>
            </a:endParaRPr>
          </a:p>
          <a:p>
            <a:pPr marL="453764" lvl="1" indent="-226882">
              <a:buFont typeface="Arial"/>
              <a:buChar char="•"/>
            </a:pPr>
            <a:r>
              <a:rPr lang="en-US" sz="2800" dirty="0">
                <a:solidFill>
                  <a:srgbClr val="212429"/>
                </a:solidFill>
                <a:latin typeface="Glacial Indifference"/>
                <a:ea typeface="Glacial Indifference"/>
                <a:cs typeface="Glacial Indifference"/>
                <a:sym typeface="Glacial Indifference"/>
              </a:rPr>
              <a:t>Any person can deposit funds into the account.  They need the club/organization name, their Sac State </a:t>
            </a:r>
            <a:r>
              <a:rPr lang="en-US" sz="2800" dirty="0" err="1">
                <a:solidFill>
                  <a:srgbClr val="212429"/>
                </a:solidFill>
                <a:latin typeface="Glacial Indifference"/>
                <a:ea typeface="Glacial Indifference"/>
                <a:cs typeface="Glacial Indifference"/>
                <a:sym typeface="Glacial Indifference"/>
              </a:rPr>
              <a:t>OneCard</a:t>
            </a:r>
            <a:r>
              <a:rPr lang="en-US" sz="2800" dirty="0">
                <a:solidFill>
                  <a:srgbClr val="212429"/>
                </a:solidFill>
                <a:latin typeface="Glacial Indifference"/>
                <a:ea typeface="Glacial Indifference"/>
                <a:cs typeface="Glacial Indifference"/>
                <a:sym typeface="Glacial Indifference"/>
              </a:rPr>
              <a:t> (for students), and to fill out a </a:t>
            </a:r>
            <a:r>
              <a:rPr lang="en-US" sz="2800" dirty="0">
                <a:solidFill>
                  <a:srgbClr val="0070C0"/>
                </a:solidFill>
                <a:latin typeface="Glacial Indifference"/>
                <a:ea typeface="Glacial Indifference"/>
                <a:cs typeface="Glacial Indifference"/>
                <a:sym typeface="Glacial Indifference"/>
                <a:hlinkClick r:id="rId6">
                  <a:extLst>
                    <a:ext uri="{A12FA001-AC4F-418D-AE19-62706E023703}">
                      <ahyp:hlinkClr xmlns:ahyp="http://schemas.microsoft.com/office/drawing/2018/hyperlinkcolor" val="tx"/>
                    </a:ext>
                  </a:extLst>
                </a:hlinkClick>
              </a:rPr>
              <a:t>Club Deposit Sheet</a:t>
            </a:r>
            <a:r>
              <a:rPr lang="en-US" sz="2800" dirty="0">
                <a:solidFill>
                  <a:srgbClr val="212429"/>
                </a:solidFill>
                <a:latin typeface="Glacial Indifference"/>
                <a:ea typeface="Glacial Indifference"/>
                <a:cs typeface="Glacial Indifference"/>
                <a:sym typeface="Glacial Indifference"/>
              </a:rPr>
              <a:t>.</a:t>
            </a:r>
          </a:p>
          <a:p>
            <a:pPr marL="910964" lvl="2" indent="-226882">
              <a:buFont typeface="Arial"/>
              <a:buChar char="•"/>
            </a:pPr>
            <a:r>
              <a:rPr lang="en-US" sz="2800" dirty="0">
                <a:solidFill>
                  <a:srgbClr val="212429"/>
                </a:solidFill>
                <a:latin typeface="Glacial Indifference"/>
                <a:ea typeface="Glacial Indifference"/>
                <a:cs typeface="Glacial Indifference"/>
                <a:sym typeface="Glacial Indifference"/>
              </a:rPr>
              <a:t>For tips to make your transaction easier and faster, please visit: </a:t>
            </a:r>
            <a:r>
              <a:rPr lang="en-US" sz="2800" dirty="0">
                <a:solidFill>
                  <a:srgbClr val="0070C0"/>
                </a:solidFill>
                <a:latin typeface="Glacial Indifference"/>
                <a:ea typeface="Glacial Indifference"/>
                <a:cs typeface="Glacial Indifference"/>
                <a:sym typeface="Glacial Indifference"/>
                <a:hlinkClick r:id="rId7">
                  <a:extLst>
                    <a:ext uri="{A12FA001-AC4F-418D-AE19-62706E023703}">
                      <ahyp:hlinkClr xmlns:ahyp="http://schemas.microsoft.com/office/drawing/2018/hyperlinkcolor" val="tx"/>
                    </a:ext>
                  </a:extLst>
                </a:hlinkClick>
              </a:rPr>
              <a:t>www.asi.csus.edu/post/club-deposits</a:t>
            </a:r>
            <a:endParaRPr lang="en-US" sz="2800" dirty="0">
              <a:solidFill>
                <a:srgbClr val="0070C0"/>
              </a:solidFill>
              <a:latin typeface="Glacial Indifference"/>
              <a:ea typeface="Glacial Indifference"/>
              <a:cs typeface="Glacial Indifference"/>
              <a:sym typeface="Glacial Indifference"/>
            </a:endParaRPr>
          </a:p>
          <a:p>
            <a:pPr marL="226882" lvl="1"/>
            <a:endParaRPr lang="en-US" sz="2800" dirty="0">
              <a:solidFill>
                <a:srgbClr val="212429"/>
              </a:solidFill>
              <a:latin typeface="Glacial Indifference"/>
              <a:ea typeface="Glacial Indifference"/>
              <a:cs typeface="Glacial Indifference"/>
              <a:sym typeface="Glacial Indifference"/>
            </a:endParaRPr>
          </a:p>
          <a:p>
            <a:pPr marL="453764" lvl="1" indent="-226882">
              <a:buFont typeface="Arial"/>
              <a:buChar char="•"/>
            </a:pPr>
            <a:r>
              <a:rPr lang="en-US" sz="2800" dirty="0">
                <a:solidFill>
                  <a:srgbClr val="212429"/>
                </a:solidFill>
                <a:latin typeface="Glacial Indifference"/>
                <a:ea typeface="Glacial Indifference"/>
                <a:cs typeface="Glacial Indifference"/>
                <a:sym typeface="Glacial Indifference"/>
              </a:rPr>
              <a:t>Union &amp; The WELL Invoices can be paid at the ASI Student Shop</a:t>
            </a:r>
          </a:p>
          <a:p>
            <a:pPr marL="910964" lvl="2" indent="-226882">
              <a:buFont typeface="Arial"/>
              <a:buChar char="•"/>
            </a:pPr>
            <a:r>
              <a:rPr lang="en-US" sz="2800" dirty="0">
                <a:solidFill>
                  <a:srgbClr val="212429"/>
                </a:solidFill>
                <a:latin typeface="Glacial Indifference"/>
                <a:ea typeface="Glacial Indifference"/>
                <a:cs typeface="Glacial Indifference"/>
                <a:sym typeface="Glacial Indifference"/>
              </a:rPr>
              <a:t>Can be paid with a debit/credit card or check</a:t>
            </a:r>
          </a:p>
          <a:p>
            <a:pPr marL="684082" lvl="2"/>
            <a:endParaRPr lang="en-US" sz="2800" dirty="0">
              <a:solidFill>
                <a:srgbClr val="212429"/>
              </a:solidFill>
              <a:latin typeface="Glacial Indifference"/>
              <a:ea typeface="Glacial Indifference"/>
              <a:cs typeface="Glacial Indifference"/>
              <a:sym typeface="Glacial Indifference"/>
            </a:endParaRPr>
          </a:p>
          <a:p>
            <a:pPr marL="684082" lvl="1"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Deposits can be made during normal business hours</a:t>
            </a:r>
            <a:br>
              <a:rPr lang="en-US" sz="2800" dirty="0">
                <a:solidFill>
                  <a:srgbClr val="212429"/>
                </a:solidFill>
                <a:latin typeface="Glacial Indifference"/>
                <a:ea typeface="Glacial Indifference"/>
                <a:cs typeface="Glacial Indifference"/>
                <a:sym typeface="Glacial Indifference"/>
              </a:rPr>
            </a:br>
            <a:r>
              <a:rPr lang="en-US" sz="2800" dirty="0">
                <a:solidFill>
                  <a:srgbClr val="212429"/>
                </a:solidFill>
                <a:latin typeface="Glacial Indifference"/>
                <a:ea typeface="Glacial Indifference"/>
                <a:cs typeface="Glacial Indifference"/>
                <a:sym typeface="Glacial Indifference"/>
              </a:rPr>
              <a:t>(see </a:t>
            </a:r>
            <a:r>
              <a:rPr lang="en-US" sz="2800" u="sng" dirty="0">
                <a:solidFill>
                  <a:srgbClr val="0070C0"/>
                </a:solidFill>
                <a:latin typeface="Glacial Indifference"/>
                <a:ea typeface="Glacial Indifference"/>
                <a:cs typeface="Glacial Indifference"/>
                <a:sym typeface="Glacial Indifference"/>
                <a:hlinkClick r:id="rId8" tooltip="https://asi.csus.edu/asi-student-shop">
                  <a:extLst>
                    <a:ext uri="{A12FA001-AC4F-418D-AE19-62706E023703}">
                      <ahyp:hlinkClr xmlns:ahyp="http://schemas.microsoft.com/office/drawing/2018/hyperlinkcolor" val="tx"/>
                    </a:ext>
                  </a:extLst>
                </a:hlinkClick>
              </a:rPr>
              <a:t>ASI Student Shop</a:t>
            </a:r>
            <a:r>
              <a:rPr lang="en-US" sz="2800" dirty="0">
                <a:solidFill>
                  <a:srgbClr val="0070C0"/>
                </a:solidFill>
                <a:latin typeface="Glacial Indifference"/>
                <a:ea typeface="Glacial Indifference"/>
                <a:cs typeface="Glacial Indifference"/>
                <a:sym typeface="Glacial Indifference"/>
              </a:rPr>
              <a:t> </a:t>
            </a:r>
            <a:r>
              <a:rPr lang="en-US" sz="2800" dirty="0">
                <a:solidFill>
                  <a:srgbClr val="212429"/>
                </a:solidFill>
                <a:latin typeface="Glacial Indifference"/>
                <a:ea typeface="Glacial Indifference"/>
                <a:cs typeface="Glacial Indifference"/>
                <a:sym typeface="Glacial Indifference"/>
              </a:rPr>
              <a:t>for current hours)</a:t>
            </a:r>
          </a:p>
          <a:p>
            <a:pPr marL="684082" lvl="2"/>
            <a:endParaRPr lang="en-US" sz="2800" dirty="0">
              <a:solidFill>
                <a:srgbClr val="212429"/>
              </a:solidFill>
              <a:latin typeface="Glacial Indifference"/>
              <a:ea typeface="Glacial Indifference"/>
              <a:cs typeface="Glacial Indifference"/>
              <a:sym typeface="Glacial Indifference"/>
            </a:endParaRPr>
          </a:p>
        </p:txBody>
      </p:sp>
      <p:sp>
        <p:nvSpPr>
          <p:cNvPr id="11" name="Freeform 6">
            <a:extLst>
              <a:ext uri="{FF2B5EF4-FFF2-40B4-BE49-F238E27FC236}">
                <a16:creationId xmlns:a16="http://schemas.microsoft.com/office/drawing/2014/main" id="{F4A391FC-A503-93C8-62EB-0FAEC5A5161E}"/>
              </a:ext>
            </a:extLst>
          </p:cNvPr>
          <p:cNvSpPr/>
          <p:nvPr/>
        </p:nvSpPr>
        <p:spPr>
          <a:xfrm>
            <a:off x="1206942" y="3042261"/>
            <a:ext cx="4876457" cy="5262451"/>
          </a:xfrm>
          <a:custGeom>
            <a:avLst/>
            <a:gdLst/>
            <a:ahLst/>
            <a:cxnLst/>
            <a:rect l="l" t="t" r="r" b="b"/>
            <a:pathLst>
              <a:path w="6982230" h="6589480">
                <a:moveTo>
                  <a:pt x="0" y="0"/>
                </a:moveTo>
                <a:lnTo>
                  <a:pt x="6982230" y="0"/>
                </a:lnTo>
                <a:lnTo>
                  <a:pt x="6982230" y="6589480"/>
                </a:lnTo>
                <a:lnTo>
                  <a:pt x="0" y="658948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p:cNvSpPr txBox="1"/>
          <p:nvPr/>
        </p:nvSpPr>
        <p:spPr>
          <a:xfrm>
            <a:off x="6341609" y="728862"/>
            <a:ext cx="5604781" cy="952500"/>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WITHDRAWALS</a:t>
            </a:r>
          </a:p>
        </p:txBody>
      </p:sp>
      <p:sp>
        <p:nvSpPr>
          <p:cNvPr id="8" name="TextBox 8"/>
          <p:cNvSpPr txBox="1"/>
          <p:nvPr/>
        </p:nvSpPr>
        <p:spPr>
          <a:xfrm>
            <a:off x="1658620" y="2108814"/>
            <a:ext cx="14970758" cy="7159011"/>
          </a:xfrm>
          <a:prstGeom prst="rect">
            <a:avLst/>
          </a:prstGeom>
        </p:spPr>
        <p:txBody>
          <a:bodyPr wrap="square" lIns="0" tIns="0" rIns="0" bIns="0" rtlCol="0" anchor="t">
            <a:spAutoFit/>
          </a:bodyPr>
          <a:lstStyle/>
          <a:p>
            <a:pPr marL="413082" lvl="1" indent="-206541" algn="l">
              <a:buFont typeface="Arial"/>
              <a:buChar char="•"/>
            </a:pPr>
            <a:r>
              <a:rPr lang="en-US" sz="2800" dirty="0">
                <a:solidFill>
                  <a:srgbClr val="212429"/>
                </a:solidFill>
                <a:latin typeface="Glacial Indifference" panose="020B0604020202020204" charset="0"/>
                <a:ea typeface="Glacial Indifference"/>
                <a:cs typeface="Glacial Indifference"/>
                <a:sym typeface="Glacial Indifference"/>
              </a:rPr>
              <a:t>All club funds are “rolled-up” into ASI’s checking account, so clubs do not have separate checking accounts.</a:t>
            </a:r>
          </a:p>
          <a:p>
            <a:pPr marL="413082" lvl="1" indent="-206541" algn="l">
              <a:buFont typeface="Arial"/>
              <a:buChar char="•"/>
            </a:pPr>
            <a:endParaRPr lang="en-US" sz="2800" dirty="0">
              <a:solidFill>
                <a:srgbClr val="212429"/>
              </a:solidFill>
              <a:latin typeface="Glacial Indifference" panose="020B0604020202020204" charset="0"/>
              <a:ea typeface="Glacial Indifference"/>
              <a:cs typeface="Glacial Indifference"/>
              <a:sym typeface="Glacial Indifference"/>
            </a:endParaRPr>
          </a:p>
          <a:p>
            <a:pPr marL="413082" lvl="1" indent="-206541">
              <a:buFont typeface="Arial"/>
              <a:buChar char="•"/>
            </a:pPr>
            <a:r>
              <a:rPr lang="en-US" sz="2800" dirty="0">
                <a:solidFill>
                  <a:srgbClr val="212429"/>
                </a:solidFill>
                <a:latin typeface="Glacial Indifference" panose="020B0604020202020204" charset="0"/>
                <a:ea typeface="Glacial Indifference"/>
                <a:cs typeface="Glacial Indifference"/>
                <a:sym typeface="Glacial Indifference"/>
              </a:rPr>
              <a:t>All club withdrawals are done through a check request process.</a:t>
            </a:r>
          </a:p>
          <a:p>
            <a:pPr marL="413082" lvl="1" indent="-206541" algn="l">
              <a:buFont typeface="Arial"/>
              <a:buChar char="•"/>
            </a:pPr>
            <a:endParaRPr lang="en-US" sz="2800" dirty="0">
              <a:solidFill>
                <a:srgbClr val="212429"/>
              </a:solidFill>
              <a:latin typeface="Glacial Indifference" panose="020B0604020202020204" charset="0"/>
              <a:ea typeface="Glacial Indifference"/>
              <a:cs typeface="Glacial Indifference"/>
              <a:sym typeface="Glacial Indifference"/>
            </a:endParaRPr>
          </a:p>
          <a:p>
            <a:pPr marL="413082" lvl="1" indent="-206541">
              <a:buFont typeface="Arial"/>
              <a:buChar char="•"/>
            </a:pPr>
            <a:r>
              <a:rPr lang="en-US" sz="2800" dirty="0">
                <a:solidFill>
                  <a:srgbClr val="212429"/>
                </a:solidFill>
                <a:latin typeface="Glacial Indifference" panose="020B0604020202020204" charset="0"/>
                <a:ea typeface="Glacial Indifference"/>
                <a:cs typeface="Glacial Indifference"/>
                <a:sym typeface="Glacial Indifference"/>
              </a:rPr>
              <a:t>All check requests are submitted online through JotForm (link available on our website): </a:t>
            </a:r>
            <a:r>
              <a:rPr lang="en-US" sz="2800" dirty="0">
                <a:solidFill>
                  <a:srgbClr val="0070C0"/>
                </a:solidFill>
                <a:latin typeface="Glacial Indifference" panose="020B0604020202020204" charset="0"/>
                <a:hlinkClick r:id="rId5">
                  <a:extLst>
                    <a:ext uri="{A12FA001-AC4F-418D-AE19-62706E023703}">
                      <ahyp:hlinkClr xmlns:ahyp="http://schemas.microsoft.com/office/drawing/2018/hyperlinkcolor" val="tx"/>
                    </a:ext>
                  </a:extLst>
                </a:hlinkClick>
              </a:rPr>
              <a:t>https://ascsusacramento.jotform.com/241087037358156</a:t>
            </a:r>
            <a:endParaRPr lang="en-US" sz="2800" dirty="0">
              <a:solidFill>
                <a:srgbClr val="0070C0"/>
              </a:solidFill>
              <a:latin typeface="Glacial Indifference" panose="020B0604020202020204" charset="0"/>
              <a:ea typeface="Glacial Indifference"/>
              <a:cs typeface="Glacial Indifference"/>
              <a:sym typeface="Glacial Indifference"/>
            </a:endParaRPr>
          </a:p>
          <a:p>
            <a:pPr marL="413082" lvl="1" indent="-206541">
              <a:buFont typeface="Arial"/>
              <a:buChar char="•"/>
            </a:pPr>
            <a:endParaRPr lang="en-US" sz="2800" dirty="0">
              <a:solidFill>
                <a:srgbClr val="212429"/>
              </a:solidFill>
              <a:latin typeface="Glacial Indifference" panose="020B0604020202020204" charset="0"/>
              <a:ea typeface="Glacial Indifference"/>
              <a:cs typeface="Glacial Indifference"/>
              <a:sym typeface="Glacial Indifference"/>
            </a:endParaRPr>
          </a:p>
          <a:p>
            <a:pPr marL="413082" lvl="1" indent="-206541" algn="l">
              <a:buFont typeface="Arial"/>
              <a:buChar char="•"/>
            </a:pPr>
            <a:r>
              <a:rPr lang="en-US" sz="2800" dirty="0">
                <a:solidFill>
                  <a:srgbClr val="212429"/>
                </a:solidFill>
                <a:latin typeface="Glacial Indifference" panose="020B0604020202020204" charset="0"/>
                <a:ea typeface="Glacial Indifference"/>
                <a:cs typeface="Glacial Indifference"/>
                <a:sym typeface="Glacial Indifference"/>
              </a:rPr>
              <a:t>Requests submitted by 5 p.m. on Wednesdays are processed and mailed by the following Thursday.  Check pick-ups are done by request only.</a:t>
            </a:r>
          </a:p>
          <a:p>
            <a:pPr marL="1463841" lvl="3" indent="-342900">
              <a:buFont typeface="Courier New" panose="02070309020205020404" pitchFamily="49" charset="0"/>
              <a:buChar char="o"/>
            </a:pPr>
            <a:r>
              <a:rPr lang="en-US" sz="2800" dirty="0">
                <a:solidFill>
                  <a:srgbClr val="212429"/>
                </a:solidFill>
                <a:latin typeface="Glacial Indifference" panose="020B0604020202020204" charset="0"/>
                <a:ea typeface="Glacial Indifference"/>
                <a:cs typeface="Glacial Indifference"/>
                <a:sym typeface="Glacial Indifference"/>
              </a:rPr>
              <a:t>Submissions with no issues are completed in this time frame.</a:t>
            </a:r>
          </a:p>
          <a:p>
            <a:pPr marL="1463841" lvl="3" indent="-342900">
              <a:buFont typeface="Courier New" panose="02070309020205020404" pitchFamily="49" charset="0"/>
              <a:buChar char="o"/>
            </a:pPr>
            <a:r>
              <a:rPr lang="en-US" sz="2800" dirty="0">
                <a:solidFill>
                  <a:srgbClr val="212429"/>
                </a:solidFill>
                <a:latin typeface="Glacial Indifference" panose="020B0604020202020204" charset="0"/>
                <a:ea typeface="Glacial Indifference"/>
                <a:cs typeface="Glacial Indifference"/>
                <a:sym typeface="Glacial Indifference"/>
              </a:rPr>
              <a:t>Submissions with missing information or supporting docs </a:t>
            </a:r>
            <a:r>
              <a:rPr lang="en-US" sz="2800" u="sng" dirty="0">
                <a:solidFill>
                  <a:srgbClr val="212429"/>
                </a:solidFill>
                <a:latin typeface="Glacial Indifference" panose="020B0604020202020204" charset="0"/>
                <a:ea typeface="Glacial Indifference"/>
                <a:cs typeface="Glacial Indifference"/>
                <a:sym typeface="Glacial Indifference"/>
              </a:rPr>
              <a:t>will extend processing time</a:t>
            </a:r>
            <a:r>
              <a:rPr lang="en-US" sz="2800" dirty="0">
                <a:solidFill>
                  <a:srgbClr val="212429"/>
                </a:solidFill>
                <a:latin typeface="Glacial Indifference" panose="020B0604020202020204" charset="0"/>
                <a:ea typeface="Glacial Indifference"/>
                <a:cs typeface="Glacial Indifference"/>
                <a:sym typeface="Glacial Indifference"/>
              </a:rPr>
              <a:t>.</a:t>
            </a:r>
          </a:p>
          <a:p>
            <a:pPr marL="1463841" lvl="3" indent="-342900">
              <a:buFont typeface="Courier New" panose="02070309020205020404" pitchFamily="49" charset="0"/>
              <a:buChar char="o"/>
            </a:pPr>
            <a:r>
              <a:rPr lang="en-US" sz="2800" dirty="0">
                <a:solidFill>
                  <a:srgbClr val="212429"/>
                </a:solidFill>
                <a:latin typeface="Glacial Indifference" panose="020B0604020202020204" charset="0"/>
                <a:ea typeface="Glacial Indifference"/>
                <a:cs typeface="Glacial Indifference"/>
                <a:sym typeface="Glacial Indifference"/>
              </a:rPr>
              <a:t>During periods of high volume of check request submissions, our processing time can extend to several weeks.</a:t>
            </a:r>
          </a:p>
          <a:p>
            <a:pPr marL="1463841" lvl="3" indent="-342900">
              <a:buFont typeface="Courier New" panose="02070309020205020404" pitchFamily="49" charset="0"/>
              <a:buChar char="o"/>
            </a:pPr>
            <a:r>
              <a:rPr lang="en-US" sz="2800" dirty="0">
                <a:solidFill>
                  <a:srgbClr val="212429"/>
                </a:solidFill>
                <a:latin typeface="Glacial Indifference" panose="020B0604020202020204" charset="0"/>
                <a:ea typeface="Glacial Indifference"/>
                <a:cs typeface="Glacial Indifference"/>
                <a:sym typeface="Glacial Indifference"/>
              </a:rPr>
              <a:t>If picking up a check from the ASI Student Shop, photo ID is required.</a:t>
            </a:r>
          </a:p>
          <a:p>
            <a:pPr algn="l">
              <a:lnSpc>
                <a:spcPts val="2678"/>
              </a:lnSpc>
            </a:pPr>
            <a:endParaRPr lang="en-US" sz="2800" dirty="0">
              <a:solidFill>
                <a:srgbClr val="212429"/>
              </a:solidFill>
              <a:latin typeface="Glacial Indifference" panose="020B0604020202020204" charset="0"/>
              <a:ea typeface="Glacial Indifference"/>
              <a:cs typeface="Glacial Indifference"/>
              <a:sym typeface="Glacial Indifference"/>
            </a:endParaRPr>
          </a:p>
          <a:p>
            <a:pPr marL="413082" lvl="1" indent="-206541" algn="l">
              <a:lnSpc>
                <a:spcPts val="2678"/>
              </a:lnSpc>
              <a:buFont typeface="Arial"/>
              <a:buChar char="•"/>
            </a:pPr>
            <a:r>
              <a:rPr lang="en-US" sz="2800" dirty="0">
                <a:solidFill>
                  <a:srgbClr val="212429"/>
                </a:solidFill>
                <a:latin typeface="Glacial Indifference" panose="020B0604020202020204" charset="0"/>
                <a:ea typeface="Glacial Indifference"/>
                <a:cs typeface="Glacial Indifference"/>
                <a:sym typeface="Glacial Indifference"/>
              </a:rPr>
              <a:t>Check our website for any special check run dates that fall within holidays or campus closures. </a:t>
            </a:r>
          </a:p>
        </p:txBody>
      </p:sp>
      <p:sp>
        <p:nvSpPr>
          <p:cNvPr id="9" name="Freeform 9"/>
          <p:cNvSpPr/>
          <p:nvPr/>
        </p:nvSpPr>
        <p:spPr>
          <a:xfrm rot="2700000">
            <a:off x="17502006" y="8700905"/>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rot="2700000">
            <a:off x="1652406" y="119195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FE7598B8-0D84-85CD-4ED9-C34F60F7DF3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BEC55D-15B2-EDDC-CB1E-12DA58FF8936}"/>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6C598331-78FC-79AE-4CA4-9D95A54223DE}"/>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F9C9ECE-3421-5010-03D3-EA31C43B7653}"/>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BF799DC8-C1CF-7F85-DAEB-427FCA9B50FD}"/>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91C5E6A6-52D2-22F7-F3CE-B6C69439F548}"/>
              </a:ext>
            </a:extLst>
          </p:cNvPr>
          <p:cNvSpPr txBox="1"/>
          <p:nvPr/>
        </p:nvSpPr>
        <p:spPr>
          <a:xfrm>
            <a:off x="5779426" y="761890"/>
            <a:ext cx="67291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REQUESTS</a:t>
            </a:r>
          </a:p>
        </p:txBody>
      </p:sp>
      <p:sp>
        <p:nvSpPr>
          <p:cNvPr id="9" name="Freeform 9">
            <a:extLst>
              <a:ext uri="{FF2B5EF4-FFF2-40B4-BE49-F238E27FC236}">
                <a16:creationId xmlns:a16="http://schemas.microsoft.com/office/drawing/2014/main" id="{D2D82C49-5CDF-DDB3-1909-1BA3ADB4C9C7}"/>
              </a:ext>
            </a:extLst>
          </p:cNvPr>
          <p:cNvSpPr/>
          <p:nvPr/>
        </p:nvSpPr>
        <p:spPr>
          <a:xfrm rot="2700000">
            <a:off x="16087066" y="850188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220AE6BB-0C14-31E3-BCB3-CC79FD28A948}"/>
              </a:ext>
            </a:extLst>
          </p:cNvPr>
          <p:cNvSpPr/>
          <p:nvPr/>
        </p:nvSpPr>
        <p:spPr>
          <a:xfrm rot="2700000">
            <a:off x="9017963" y="190807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09FBCBD0-6AB8-C63F-8018-98DD2800ECE8}"/>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8">
            <a:extLst>
              <a:ext uri="{FF2B5EF4-FFF2-40B4-BE49-F238E27FC236}">
                <a16:creationId xmlns:a16="http://schemas.microsoft.com/office/drawing/2014/main" id="{DC1D160D-E8CF-E733-5129-C866C1A68BEE}"/>
              </a:ext>
            </a:extLst>
          </p:cNvPr>
          <p:cNvSpPr txBox="1"/>
          <p:nvPr/>
        </p:nvSpPr>
        <p:spPr>
          <a:xfrm>
            <a:off x="1964769" y="3339482"/>
            <a:ext cx="14358460" cy="6032421"/>
          </a:xfrm>
          <a:prstGeom prst="rect">
            <a:avLst/>
          </a:prstGeom>
        </p:spPr>
        <p:txBody>
          <a:bodyPr wrap="square" lIns="0" tIns="0" rIns="0" bIns="0" rtlCol="0" anchor="t">
            <a:spAutoFit/>
          </a:bodyPr>
          <a:lstStyle/>
          <a:p>
            <a:pPr marL="206541" lvl="1" algn="l"/>
            <a:r>
              <a:rPr lang="en-US" sz="2800" dirty="0">
                <a:solidFill>
                  <a:srgbClr val="212429"/>
                </a:solidFill>
                <a:latin typeface="Glacial Indifference"/>
                <a:ea typeface="Glacial Indifference"/>
                <a:cs typeface="Glacial Indifference"/>
                <a:sym typeface="Glacial Indifference"/>
              </a:rPr>
              <a:t>To complete a check request, you will need:</a:t>
            </a:r>
          </a:p>
          <a:p>
            <a:pPr marL="206541" lvl="1" algn="l"/>
            <a:endParaRPr lang="en-US" sz="2800" dirty="0">
              <a:solidFill>
                <a:srgbClr val="212429"/>
              </a:solidFill>
              <a:latin typeface="Glacial Indifference"/>
              <a:ea typeface="Glacial Indifference"/>
              <a:cs typeface="Glacial Indifference"/>
              <a:sym typeface="Glacial Indifference"/>
            </a:endParaRPr>
          </a:p>
          <a:p>
            <a:pPr marL="720891" lvl="1" indent="-514350" algn="l">
              <a:buFont typeface="+mj-lt"/>
              <a:buAutoNum type="arabicParenR"/>
            </a:pPr>
            <a:r>
              <a:rPr lang="en-US" sz="2800" dirty="0">
                <a:solidFill>
                  <a:srgbClr val="212429"/>
                </a:solidFill>
                <a:latin typeface="Glacial Indifference"/>
                <a:ea typeface="Glacial Indifference"/>
                <a:cs typeface="Glacial Indifference"/>
                <a:sym typeface="Glacial Indifference"/>
              </a:rPr>
              <a:t>Vendor’s information (full legal name, mailing address, phone number, and email address)</a:t>
            </a:r>
          </a:p>
          <a:p>
            <a:pPr marL="720891" lvl="1" indent="-514350" algn="l">
              <a:buFont typeface="+mj-lt"/>
              <a:buAutoNum type="arabicParenR"/>
            </a:pPr>
            <a:endParaRPr lang="en-US" sz="2800" dirty="0">
              <a:solidFill>
                <a:srgbClr val="212429"/>
              </a:solidFill>
              <a:latin typeface="Glacial Indifference"/>
              <a:ea typeface="Glacial Indifference"/>
              <a:cs typeface="Glacial Indifference"/>
              <a:sym typeface="Glacial Indifference"/>
            </a:endParaRPr>
          </a:p>
          <a:p>
            <a:pPr marL="720891" lvl="1" indent="-514350" algn="l">
              <a:buFont typeface="+mj-lt"/>
              <a:buAutoNum type="arabicParenR"/>
            </a:pPr>
            <a:r>
              <a:rPr lang="en-US" sz="2800" dirty="0">
                <a:solidFill>
                  <a:srgbClr val="212429"/>
                </a:solidFill>
                <a:latin typeface="Glacial Indifference"/>
                <a:ea typeface="Glacial Indifference"/>
                <a:cs typeface="Glacial Indifference"/>
                <a:sym typeface="Glacial Indifference"/>
              </a:rPr>
              <a:t>Your club account number (found on the top-right of the CAF or contact us)</a:t>
            </a:r>
          </a:p>
          <a:p>
            <a:pPr marL="720891" lvl="1" indent="-514350" algn="l">
              <a:buFont typeface="+mj-lt"/>
              <a:buAutoNum type="arabicParenR"/>
            </a:pPr>
            <a:endParaRPr lang="en-US" sz="2800" dirty="0">
              <a:solidFill>
                <a:srgbClr val="212429"/>
              </a:solidFill>
              <a:latin typeface="Glacial Indifference"/>
              <a:ea typeface="Glacial Indifference"/>
              <a:cs typeface="Glacial Indifference"/>
              <a:sym typeface="Glacial Indifference"/>
            </a:endParaRPr>
          </a:p>
          <a:p>
            <a:pPr marL="720891" lvl="1" indent="-514350" algn="l">
              <a:buFont typeface="+mj-lt"/>
              <a:buAutoNum type="arabicParenR"/>
            </a:pPr>
            <a:r>
              <a:rPr lang="en-US" sz="2800" dirty="0">
                <a:solidFill>
                  <a:srgbClr val="212429"/>
                </a:solidFill>
                <a:latin typeface="Glacial Indifference"/>
                <a:ea typeface="Glacial Indifference"/>
                <a:cs typeface="Glacial Indifference"/>
                <a:sym typeface="Glacial Indifference"/>
              </a:rPr>
              <a:t>Required supporting documentation for the expenditure (varies depending on the type), such as:</a:t>
            </a:r>
          </a:p>
          <a:p>
            <a:pPr marL="1578141" lvl="3"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Itemized invoice or receipt</a:t>
            </a:r>
          </a:p>
          <a:p>
            <a:pPr marL="1578141" lvl="3"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Proof of Payment (only for reimbursements)</a:t>
            </a:r>
          </a:p>
          <a:p>
            <a:pPr marL="1578141" lvl="3"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Proof of Travel</a:t>
            </a:r>
          </a:p>
          <a:p>
            <a:pPr marL="1578141" lvl="3"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W-9</a:t>
            </a:r>
          </a:p>
          <a:p>
            <a:pPr marL="1578141" lvl="3"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Memorandum of Agreement (MOA)</a:t>
            </a:r>
          </a:p>
          <a:p>
            <a:pPr marL="1578141" lvl="3" indent="-457200">
              <a:buFont typeface="Arial" panose="020B0604020202020204" pitchFamily="34" charset="0"/>
              <a:buChar char="•"/>
            </a:pPr>
            <a:r>
              <a:rPr lang="en-US" sz="2800" dirty="0">
                <a:solidFill>
                  <a:srgbClr val="212429"/>
                </a:solidFill>
                <a:latin typeface="Glacial Indifference"/>
                <a:ea typeface="Glacial Indifference"/>
                <a:cs typeface="Glacial Indifference"/>
                <a:sym typeface="Glacial Indifference"/>
              </a:rPr>
              <a:t>Memos</a:t>
            </a:r>
          </a:p>
        </p:txBody>
      </p:sp>
    </p:spTree>
    <p:extLst>
      <p:ext uri="{BB962C8B-B14F-4D97-AF65-F5344CB8AC3E}">
        <p14:creationId xmlns:p14="http://schemas.microsoft.com/office/powerpoint/2010/main" val="29391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CF06BC66-1C2D-DF30-4187-B5D380441DA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55F4027-79DF-15F5-A89D-D058806F73C7}"/>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0C1E51B-0A16-9FC5-3C8C-690D09993823}"/>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7B56FDD5-EE51-B984-5AB4-DFD3FB624FF3}"/>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117F8A2-CA22-A043-A3CB-CCA174369607}"/>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556DB6D-BAC1-9BBD-4396-44F4C1286411}"/>
              </a:ext>
            </a:extLst>
          </p:cNvPr>
          <p:cNvSpPr txBox="1"/>
          <p:nvPr/>
        </p:nvSpPr>
        <p:spPr>
          <a:xfrm>
            <a:off x="5779426" y="761890"/>
            <a:ext cx="67291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REQUESTS</a:t>
            </a:r>
          </a:p>
        </p:txBody>
      </p:sp>
      <p:sp>
        <p:nvSpPr>
          <p:cNvPr id="9" name="Freeform 9">
            <a:extLst>
              <a:ext uri="{FF2B5EF4-FFF2-40B4-BE49-F238E27FC236}">
                <a16:creationId xmlns:a16="http://schemas.microsoft.com/office/drawing/2014/main" id="{9E02F7A6-8553-E120-8A0E-B115C913FBAB}"/>
              </a:ext>
            </a:extLst>
          </p:cNvPr>
          <p:cNvSpPr/>
          <p:nvPr/>
        </p:nvSpPr>
        <p:spPr>
          <a:xfrm rot="2700000">
            <a:off x="4358074" y="7768910"/>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0FFBDFEC-9D02-3A39-D740-C6181306C4DE}"/>
              </a:ext>
            </a:extLst>
          </p:cNvPr>
          <p:cNvSpPr/>
          <p:nvPr/>
        </p:nvSpPr>
        <p:spPr>
          <a:xfrm rot="2700000">
            <a:off x="9017963" y="206421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DE5EB6AB-4595-6735-1C22-64C0B2E7736E}"/>
              </a:ext>
            </a:extLst>
          </p:cNvPr>
          <p:cNvSpPr/>
          <p:nvPr/>
        </p:nvSpPr>
        <p:spPr>
          <a:xfrm rot="2700000">
            <a:off x="805017" y="382410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8">
            <a:extLst>
              <a:ext uri="{FF2B5EF4-FFF2-40B4-BE49-F238E27FC236}">
                <a16:creationId xmlns:a16="http://schemas.microsoft.com/office/drawing/2014/main" id="{3979A91A-B59A-39A2-2A4A-AE683CB2DADE}"/>
              </a:ext>
            </a:extLst>
          </p:cNvPr>
          <p:cNvSpPr txBox="1"/>
          <p:nvPr/>
        </p:nvSpPr>
        <p:spPr>
          <a:xfrm>
            <a:off x="1283462" y="4834815"/>
            <a:ext cx="6486521" cy="1723549"/>
          </a:xfrm>
          <a:prstGeom prst="rect">
            <a:avLst/>
          </a:prstGeom>
        </p:spPr>
        <p:txBody>
          <a:bodyPr wrap="square" lIns="0" tIns="0" rIns="0" bIns="0" rtlCol="0" anchor="t">
            <a:spAutoFit/>
          </a:bodyPr>
          <a:lstStyle/>
          <a:p>
            <a:pPr marL="206541" lvl="1" algn="ctr"/>
            <a:r>
              <a:rPr lang="en-US" sz="2800" dirty="0">
                <a:solidFill>
                  <a:srgbClr val="212429"/>
                </a:solidFill>
                <a:latin typeface="Glacial Indifference"/>
                <a:ea typeface="Glacial Indifference"/>
                <a:cs typeface="Glacial Indifference"/>
                <a:sym typeface="Glacial Indifference"/>
              </a:rPr>
              <a:t>Please visit our website for a “cheat sheet” list of required supporting documentation to gather before completing the check request.</a:t>
            </a:r>
          </a:p>
        </p:txBody>
      </p:sp>
      <p:pic>
        <p:nvPicPr>
          <p:cNvPr id="13" name="Picture 12">
            <a:extLst>
              <a:ext uri="{FF2B5EF4-FFF2-40B4-BE49-F238E27FC236}">
                <a16:creationId xmlns:a16="http://schemas.microsoft.com/office/drawing/2014/main" id="{772A1E58-DC20-D1E1-C9DB-662DE3BA913A}"/>
              </a:ext>
            </a:extLst>
          </p:cNvPr>
          <p:cNvPicPr>
            <a:picLocks noChangeAspect="1"/>
          </p:cNvPicPr>
          <p:nvPr/>
        </p:nvPicPr>
        <p:blipFill>
          <a:blip r:embed="rId6"/>
          <a:stretch>
            <a:fillRect/>
          </a:stretch>
        </p:blipFill>
        <p:spPr>
          <a:xfrm>
            <a:off x="7715123" y="2669630"/>
            <a:ext cx="9278042" cy="6561898"/>
          </a:xfrm>
          <a:prstGeom prst="rect">
            <a:avLst/>
          </a:prstGeom>
        </p:spPr>
      </p:pic>
      <p:sp>
        <p:nvSpPr>
          <p:cNvPr id="15" name="Freeform 9">
            <a:extLst>
              <a:ext uri="{FF2B5EF4-FFF2-40B4-BE49-F238E27FC236}">
                <a16:creationId xmlns:a16="http://schemas.microsoft.com/office/drawing/2014/main" id="{954EEDB1-537B-2EE5-2FB0-F4C6D5CB8AC9}"/>
              </a:ext>
            </a:extLst>
          </p:cNvPr>
          <p:cNvSpPr/>
          <p:nvPr/>
        </p:nvSpPr>
        <p:spPr>
          <a:xfrm rot="2700000">
            <a:off x="17723287" y="5664060"/>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1044610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BD619BE4-A56B-4205-F5DB-1F7034EA19D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505A499-E6D0-A98D-389E-95418A0838E0}"/>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C24942DB-A9F9-2A58-A514-C88984AE1F14}"/>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371DB4C-D026-D8E9-DCD4-AE323F8A4B68}"/>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FD930747-3175-5F2E-02D9-D9C03982BF45}"/>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BB7F0457-A479-1969-8D2B-0788BF3B296A}"/>
              </a:ext>
            </a:extLst>
          </p:cNvPr>
          <p:cNvSpPr txBox="1"/>
          <p:nvPr/>
        </p:nvSpPr>
        <p:spPr>
          <a:xfrm>
            <a:off x="5779426" y="761890"/>
            <a:ext cx="67291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REQUESTS</a:t>
            </a:r>
          </a:p>
        </p:txBody>
      </p:sp>
      <p:sp>
        <p:nvSpPr>
          <p:cNvPr id="9" name="Freeform 9">
            <a:extLst>
              <a:ext uri="{FF2B5EF4-FFF2-40B4-BE49-F238E27FC236}">
                <a16:creationId xmlns:a16="http://schemas.microsoft.com/office/drawing/2014/main" id="{378DCCB2-90C1-C6F8-F85D-E8B6F1F93753}"/>
              </a:ext>
            </a:extLst>
          </p:cNvPr>
          <p:cNvSpPr/>
          <p:nvPr/>
        </p:nvSpPr>
        <p:spPr>
          <a:xfrm rot="2700000">
            <a:off x="16087066" y="850188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31132C06-379D-46BA-56E8-C3EB34AC4B4F}"/>
              </a:ext>
            </a:extLst>
          </p:cNvPr>
          <p:cNvSpPr/>
          <p:nvPr/>
        </p:nvSpPr>
        <p:spPr>
          <a:xfrm rot="2700000">
            <a:off x="9017963" y="190807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E422CD91-E193-6CAD-501A-6D97554BBCF3}"/>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8">
            <a:extLst>
              <a:ext uri="{FF2B5EF4-FFF2-40B4-BE49-F238E27FC236}">
                <a16:creationId xmlns:a16="http://schemas.microsoft.com/office/drawing/2014/main" id="{694E5520-48CF-0E72-591A-5548415D7236}"/>
              </a:ext>
            </a:extLst>
          </p:cNvPr>
          <p:cNvSpPr txBox="1"/>
          <p:nvPr/>
        </p:nvSpPr>
        <p:spPr>
          <a:xfrm>
            <a:off x="1964769" y="4066282"/>
            <a:ext cx="14358460" cy="2585323"/>
          </a:xfrm>
          <a:prstGeom prst="rect">
            <a:avLst/>
          </a:prstGeom>
        </p:spPr>
        <p:txBody>
          <a:bodyPr wrap="square" lIns="0" tIns="0" rIns="0" bIns="0" rtlCol="0" anchor="t">
            <a:spAutoFit/>
          </a:bodyPr>
          <a:lstStyle/>
          <a:p>
            <a:pPr marL="206541" lvl="1"/>
            <a:r>
              <a:rPr lang="en-US" sz="2800" b="1" dirty="0">
                <a:solidFill>
                  <a:srgbClr val="212429"/>
                </a:solidFill>
                <a:latin typeface="Glacial Indifference"/>
                <a:ea typeface="Glacial Indifference"/>
                <a:cs typeface="Glacial Indifference"/>
                <a:sym typeface="Glacial Indifference"/>
              </a:rPr>
              <a:t>Important</a:t>
            </a:r>
            <a:r>
              <a:rPr lang="en-US" sz="2800" dirty="0">
                <a:solidFill>
                  <a:srgbClr val="212429"/>
                </a:solidFill>
                <a:latin typeface="Glacial Indifference"/>
                <a:ea typeface="Glacial Indifference"/>
                <a:cs typeface="Glacial Indifference"/>
                <a:sym typeface="Glacial Indifference"/>
              </a:rPr>
              <a:t>: </a:t>
            </a:r>
          </a:p>
          <a:p>
            <a:pPr marL="206541" lvl="1"/>
            <a:r>
              <a:rPr lang="en-US" sz="2800" dirty="0">
                <a:solidFill>
                  <a:srgbClr val="212429"/>
                </a:solidFill>
                <a:latin typeface="Glacial Indifference"/>
                <a:ea typeface="Glacial Indifference"/>
                <a:cs typeface="Glacial Indifference"/>
                <a:sym typeface="Glacial Indifference"/>
              </a:rPr>
              <a:t>The person filling out the check request </a:t>
            </a:r>
            <a:r>
              <a:rPr lang="en-US" sz="2800" b="1" dirty="0">
                <a:solidFill>
                  <a:srgbClr val="212429"/>
                </a:solidFill>
                <a:latin typeface="Glacial Indifference"/>
                <a:ea typeface="Glacial Indifference"/>
                <a:cs typeface="Glacial Indifference"/>
                <a:sym typeface="Glacial Indifference"/>
              </a:rPr>
              <a:t>cannot</a:t>
            </a:r>
            <a:r>
              <a:rPr lang="en-US" sz="2800" dirty="0">
                <a:solidFill>
                  <a:srgbClr val="212429"/>
                </a:solidFill>
                <a:latin typeface="Glacial Indifference"/>
                <a:ea typeface="Glacial Indifference"/>
                <a:cs typeface="Glacial Indifference"/>
                <a:sym typeface="Glacial Indifference"/>
              </a:rPr>
              <a:t> authorize (sign) a check request to pay/reimburse themselves.  </a:t>
            </a:r>
          </a:p>
          <a:p>
            <a:pPr marL="206541" lvl="1"/>
            <a:endParaRPr lang="en-US" sz="2800" dirty="0">
              <a:solidFill>
                <a:srgbClr val="212429"/>
              </a:solidFill>
              <a:latin typeface="Glacial Indifference"/>
              <a:ea typeface="Glacial Indifference"/>
              <a:cs typeface="Glacial Indifference"/>
              <a:sym typeface="Glacial Indifference"/>
            </a:endParaRPr>
          </a:p>
          <a:p>
            <a:pPr marL="206541" lvl="1"/>
            <a:r>
              <a:rPr lang="en-US" sz="2800" dirty="0">
                <a:solidFill>
                  <a:srgbClr val="212429"/>
                </a:solidFill>
                <a:latin typeface="Glacial Indifference"/>
                <a:ea typeface="Glacial Indifference"/>
                <a:cs typeface="Glacial Indifference"/>
                <a:sym typeface="Glacial Indifference"/>
              </a:rPr>
              <a:t>If you are paying/reimbursing the President, then the Treasurer (or like officer on the CAF) needs to fill out and sign (authorize) the check request. </a:t>
            </a:r>
          </a:p>
        </p:txBody>
      </p:sp>
    </p:spTree>
    <p:extLst>
      <p:ext uri="{BB962C8B-B14F-4D97-AF65-F5344CB8AC3E}">
        <p14:creationId xmlns:p14="http://schemas.microsoft.com/office/powerpoint/2010/main" val="150074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C95D9629-0BA1-62FA-19E8-9ECAC604EA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E4C61AD-1B37-7846-7348-76F1193B2E70}"/>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59701C3C-59D8-C732-0395-BCBAA4D32C54}"/>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A1FA2E6-C889-312E-FC85-E83441E3FF06}"/>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75404E0C-F96A-D955-67FF-99802AB5F0A8}"/>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F226707-2679-CB1C-4F5C-A56902D5D774}"/>
              </a:ext>
            </a:extLst>
          </p:cNvPr>
          <p:cNvSpPr txBox="1"/>
          <p:nvPr/>
        </p:nvSpPr>
        <p:spPr>
          <a:xfrm>
            <a:off x="5779426" y="761890"/>
            <a:ext cx="6729147" cy="948978"/>
          </a:xfrm>
          <a:prstGeom prst="rect">
            <a:avLst/>
          </a:prstGeom>
        </p:spPr>
        <p:txBody>
          <a:bodyPr wrap="square" lIns="0" tIns="0" rIns="0" bIns="0" rtlCol="0" anchor="t">
            <a:spAutoFit/>
          </a:bodyPr>
          <a:lstStyle/>
          <a:p>
            <a:pPr algn="l">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REQUESTS</a:t>
            </a:r>
          </a:p>
        </p:txBody>
      </p:sp>
      <p:sp>
        <p:nvSpPr>
          <p:cNvPr id="9" name="Freeform 9">
            <a:extLst>
              <a:ext uri="{FF2B5EF4-FFF2-40B4-BE49-F238E27FC236}">
                <a16:creationId xmlns:a16="http://schemas.microsoft.com/office/drawing/2014/main" id="{53A1586F-1826-9C49-E5F1-AE0C9DF964CD}"/>
              </a:ext>
            </a:extLst>
          </p:cNvPr>
          <p:cNvSpPr/>
          <p:nvPr/>
        </p:nvSpPr>
        <p:spPr>
          <a:xfrm rot="2700000">
            <a:off x="16087066" y="850188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E9CD8619-9860-0072-F2CB-459EEBA3FDBB}"/>
              </a:ext>
            </a:extLst>
          </p:cNvPr>
          <p:cNvSpPr/>
          <p:nvPr/>
        </p:nvSpPr>
        <p:spPr>
          <a:xfrm rot="2700000">
            <a:off x="9017963" y="190807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F1A3C232-ADF3-CDA7-0BF3-3726AD53E0EA}"/>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8">
            <a:extLst>
              <a:ext uri="{FF2B5EF4-FFF2-40B4-BE49-F238E27FC236}">
                <a16:creationId xmlns:a16="http://schemas.microsoft.com/office/drawing/2014/main" id="{1223D0B2-6CDE-2CE7-014F-C41340E06ACF}"/>
              </a:ext>
            </a:extLst>
          </p:cNvPr>
          <p:cNvSpPr txBox="1"/>
          <p:nvPr/>
        </p:nvSpPr>
        <p:spPr>
          <a:xfrm>
            <a:off x="1949529" y="3500229"/>
            <a:ext cx="14358460" cy="2585323"/>
          </a:xfrm>
          <a:prstGeom prst="rect">
            <a:avLst/>
          </a:prstGeom>
        </p:spPr>
        <p:txBody>
          <a:bodyPr wrap="square" lIns="0" tIns="0" rIns="0" bIns="0" rtlCol="0" anchor="t">
            <a:spAutoFit/>
          </a:bodyPr>
          <a:lstStyle/>
          <a:p>
            <a:pPr marL="206541" lvl="1"/>
            <a:r>
              <a:rPr lang="en-US" sz="2800" b="1" dirty="0">
                <a:solidFill>
                  <a:srgbClr val="212429"/>
                </a:solidFill>
                <a:latin typeface="Glacial Indifference"/>
                <a:ea typeface="Glacial Indifference"/>
                <a:cs typeface="Glacial Indifference"/>
                <a:sym typeface="Glacial Indifference"/>
              </a:rPr>
              <a:t>Unallowable Expenditures</a:t>
            </a:r>
            <a:r>
              <a:rPr lang="en-US" sz="2800" dirty="0">
                <a:solidFill>
                  <a:srgbClr val="212429"/>
                </a:solidFill>
                <a:latin typeface="Glacial Indifference"/>
                <a:ea typeface="Glacial Indifference"/>
                <a:cs typeface="Glacial Indifference"/>
                <a:sym typeface="Glacial Indifference"/>
              </a:rPr>
              <a:t>:</a:t>
            </a:r>
          </a:p>
          <a:p>
            <a:pPr marL="206541" lvl="1"/>
            <a:r>
              <a:rPr lang="en-US" sz="2800" dirty="0">
                <a:solidFill>
                  <a:srgbClr val="212429"/>
                </a:solidFill>
                <a:latin typeface="Glacial Indifference"/>
                <a:ea typeface="Glacial Indifference"/>
                <a:cs typeface="Glacial Indifference"/>
                <a:sym typeface="Glacial Indifference"/>
              </a:rPr>
              <a:t>-personal items</a:t>
            </a:r>
          </a:p>
          <a:p>
            <a:pPr marL="206541" lvl="1"/>
            <a:r>
              <a:rPr lang="en-US" sz="2800" dirty="0">
                <a:solidFill>
                  <a:srgbClr val="212429"/>
                </a:solidFill>
                <a:latin typeface="Glacial Indifference"/>
                <a:ea typeface="Glacial Indifference"/>
                <a:cs typeface="Glacial Indifference"/>
                <a:sym typeface="Glacial Indifference"/>
              </a:rPr>
              <a:t>-alcohol</a:t>
            </a:r>
          </a:p>
          <a:p>
            <a:pPr marL="206541" lvl="1"/>
            <a:r>
              <a:rPr lang="en-US" sz="2800" dirty="0">
                <a:solidFill>
                  <a:srgbClr val="212429"/>
                </a:solidFill>
                <a:latin typeface="Glacial Indifference"/>
                <a:ea typeface="Glacial Indifference"/>
                <a:cs typeface="Glacial Indifference"/>
                <a:sym typeface="Glacial Indifference"/>
              </a:rPr>
              <a:t>-tobacco products</a:t>
            </a:r>
          </a:p>
          <a:p>
            <a:pPr marL="206541" lvl="1"/>
            <a:r>
              <a:rPr lang="en-US" sz="2800" dirty="0">
                <a:solidFill>
                  <a:srgbClr val="212429"/>
                </a:solidFill>
                <a:latin typeface="Glacial Indifference"/>
                <a:ea typeface="Glacial Indifference"/>
                <a:cs typeface="Glacial Indifference"/>
                <a:sym typeface="Glacial Indifference"/>
              </a:rPr>
              <a:t>-recreational drugs</a:t>
            </a:r>
          </a:p>
          <a:p>
            <a:pPr marL="206541" lvl="1"/>
            <a:r>
              <a:rPr lang="en-US" sz="2800" dirty="0">
                <a:solidFill>
                  <a:srgbClr val="212429"/>
                </a:solidFill>
                <a:latin typeface="Glacial Indifference"/>
                <a:ea typeface="Glacial Indifference"/>
                <a:cs typeface="Glacial Indifference"/>
                <a:sym typeface="Glacial Indifference"/>
              </a:rPr>
              <a:t>-weapons</a:t>
            </a:r>
          </a:p>
        </p:txBody>
      </p:sp>
      <p:sp>
        <p:nvSpPr>
          <p:cNvPr id="8" name="TextBox 8">
            <a:extLst>
              <a:ext uri="{FF2B5EF4-FFF2-40B4-BE49-F238E27FC236}">
                <a16:creationId xmlns:a16="http://schemas.microsoft.com/office/drawing/2014/main" id="{B5D39EBE-1BBE-1883-5ED5-11E795EFD2FA}"/>
              </a:ext>
            </a:extLst>
          </p:cNvPr>
          <p:cNvSpPr txBox="1"/>
          <p:nvPr/>
        </p:nvSpPr>
        <p:spPr>
          <a:xfrm>
            <a:off x="1832871" y="6942544"/>
            <a:ext cx="14358460" cy="1292662"/>
          </a:xfrm>
          <a:prstGeom prst="rect">
            <a:avLst/>
          </a:prstGeom>
        </p:spPr>
        <p:txBody>
          <a:bodyPr wrap="square" lIns="0" tIns="0" rIns="0" bIns="0" rtlCol="0" anchor="t">
            <a:spAutoFit/>
          </a:bodyPr>
          <a:lstStyle/>
          <a:p>
            <a:pPr marL="206541" lvl="1"/>
            <a:r>
              <a:rPr lang="en-US" sz="2800" b="1" dirty="0">
                <a:solidFill>
                  <a:srgbClr val="212429"/>
                </a:solidFill>
                <a:latin typeface="Glacial Indifference"/>
                <a:ea typeface="Glacial Indifference"/>
                <a:cs typeface="Glacial Indifference"/>
                <a:sym typeface="Glacial Indifference"/>
              </a:rPr>
              <a:t>Note:</a:t>
            </a:r>
          </a:p>
          <a:p>
            <a:pPr marL="206541" lvl="1"/>
            <a:r>
              <a:rPr lang="en-US" sz="2800" b="1" dirty="0">
                <a:solidFill>
                  <a:srgbClr val="212429"/>
                </a:solidFill>
                <a:latin typeface="Glacial Indifference"/>
                <a:ea typeface="Glacial Indifference"/>
                <a:cs typeface="Glacial Indifference"/>
                <a:sym typeface="Glacial Indifference"/>
              </a:rPr>
              <a:t>All clubs can be audited and if found to have misused club or DOC funds can run the risk of suspension. </a:t>
            </a:r>
            <a:endParaRPr lang="en-US" sz="2800" dirty="0">
              <a:solidFill>
                <a:srgbClr val="212429"/>
              </a:solidFill>
              <a:latin typeface="Glacial Indifference"/>
              <a:ea typeface="Glacial Indifference"/>
              <a:cs typeface="Glacial Indifference"/>
              <a:sym typeface="Glacial Indifference"/>
            </a:endParaRPr>
          </a:p>
        </p:txBody>
      </p:sp>
    </p:spTree>
    <p:extLst>
      <p:ext uri="{BB962C8B-B14F-4D97-AF65-F5344CB8AC3E}">
        <p14:creationId xmlns:p14="http://schemas.microsoft.com/office/powerpoint/2010/main" val="3201814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0CFB8AC1-B050-D7E9-714C-991C13A776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D969C-D646-7299-228B-6D9E30FDDCF5}"/>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4D5EA56F-B0D5-FD87-9185-7B3B0940AC3A}"/>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158A210B-BCD2-44F1-160F-B4C75B07E6B1}"/>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318DEE18-F2C5-5B6F-A342-D6BEC94FD843}"/>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C4EFB33-FBA1-FF4A-D641-6C2DAC2158DA}"/>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239380C8-629A-D2AB-AF37-52DA6E66E92B}"/>
              </a:ext>
            </a:extLst>
          </p:cNvPr>
          <p:cNvSpPr/>
          <p:nvPr/>
        </p:nvSpPr>
        <p:spPr>
          <a:xfrm rot="2700000">
            <a:off x="17018508" y="8313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F55C5C7-FFD2-D877-F131-65FD96C93D64}"/>
              </a:ext>
            </a:extLst>
          </p:cNvPr>
          <p:cNvSpPr/>
          <p:nvPr/>
        </p:nvSpPr>
        <p:spPr>
          <a:xfrm rot="2700000">
            <a:off x="17018509" y="3520277"/>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AB0C47F6-078E-D479-5EA1-EB2086452E59}"/>
              </a:ext>
            </a:extLst>
          </p:cNvPr>
          <p:cNvSpPr/>
          <p:nvPr/>
        </p:nvSpPr>
        <p:spPr>
          <a:xfrm rot="2700000">
            <a:off x="1373902" y="334203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5">
            <a:extLst>
              <a:ext uri="{FF2B5EF4-FFF2-40B4-BE49-F238E27FC236}">
                <a16:creationId xmlns:a16="http://schemas.microsoft.com/office/drawing/2014/main" id="{54AB4800-C55E-BE4E-0136-7730E2829873}"/>
              </a:ext>
            </a:extLst>
          </p:cNvPr>
          <p:cNvSpPr txBox="1"/>
          <p:nvPr/>
        </p:nvSpPr>
        <p:spPr>
          <a:xfrm>
            <a:off x="1914663" y="3607450"/>
            <a:ext cx="14458672" cy="4832092"/>
          </a:xfrm>
          <a:prstGeom prst="rect">
            <a:avLst/>
          </a:prstGeom>
          <a:noFill/>
        </p:spPr>
        <p:txBody>
          <a:bodyPr wrap="square" rtlCol="0">
            <a:spAutoFit/>
          </a:bodyPr>
          <a:lstStyle/>
          <a:p>
            <a:r>
              <a:rPr lang="en-US" sz="2800" b="1" dirty="0">
                <a:latin typeface="Glacial Indifference" panose="020B0604020202020204" charset="0"/>
              </a:rPr>
              <a:t>The Club’s Situation: </a:t>
            </a:r>
          </a:p>
          <a:p>
            <a:pPr lvl="2"/>
            <a:r>
              <a:rPr lang="en-US" sz="2800" dirty="0">
                <a:latin typeface="Glacial Indifference" panose="020B0604020202020204" charset="0"/>
              </a:rPr>
              <a:t>Herkey T. Hornet and </a:t>
            </a:r>
            <a:r>
              <a:rPr lang="en-US" sz="2800" dirty="0" err="1">
                <a:latin typeface="Glacial Indifference" panose="020B0604020202020204" charset="0"/>
              </a:rPr>
              <a:t>Me’we</a:t>
            </a:r>
            <a:r>
              <a:rPr lang="en-US" sz="2800" dirty="0">
                <a:latin typeface="Glacial Indifference" panose="020B0604020202020204" charset="0"/>
              </a:rPr>
              <a:t> have renewed their club (Hornet &amp; Squirrel) recognition with SO&amp;L, and their Club Accounting Form (CAF) was approved.</a:t>
            </a:r>
          </a:p>
          <a:p>
            <a:pPr lvl="2"/>
            <a:endParaRPr lang="en-US" sz="2800" dirty="0">
              <a:latin typeface="Glacial Indifference" panose="020B0604020202020204" charset="0"/>
            </a:endParaRPr>
          </a:p>
          <a:p>
            <a:pPr lvl="2"/>
            <a:r>
              <a:rPr lang="en-US" sz="2800" dirty="0">
                <a:latin typeface="Glacial Indifference" panose="020B0604020202020204" charset="0"/>
              </a:rPr>
              <a:t>As they near the end of the semester, they have agreed to buy graduation regalia for a graduating club officer as an appreciation for her involvement in the past semester.  </a:t>
            </a:r>
          </a:p>
          <a:p>
            <a:pPr lvl="2"/>
            <a:endParaRPr lang="en-US" sz="2800" dirty="0">
              <a:latin typeface="Glacial Indifference" panose="020B0604020202020204" charset="0"/>
            </a:endParaRPr>
          </a:p>
          <a:p>
            <a:pPr lvl="2"/>
            <a:r>
              <a:rPr lang="en-US" sz="2800" dirty="0" err="1">
                <a:latin typeface="Glacial Indifference" panose="020B0604020202020204" charset="0"/>
              </a:rPr>
              <a:t>Me’we</a:t>
            </a:r>
            <a:r>
              <a:rPr lang="en-US" sz="2800" dirty="0">
                <a:latin typeface="Glacial Indifference" panose="020B0604020202020204" charset="0"/>
              </a:rPr>
              <a:t> requested their club account report and confirmed they have sufficient funds to make the purchase.</a:t>
            </a:r>
          </a:p>
          <a:p>
            <a:pPr lvl="2"/>
            <a:endParaRPr lang="en-US" sz="2800" dirty="0">
              <a:latin typeface="Glacial Indifference" panose="020B0604020202020204" charset="0"/>
            </a:endParaRPr>
          </a:p>
          <a:p>
            <a:pPr lvl="2"/>
            <a:r>
              <a:rPr lang="en-US" sz="2800" dirty="0">
                <a:latin typeface="Glacial Indifference" panose="020B0604020202020204" charset="0"/>
              </a:rPr>
              <a:t>Herky visited the ASI Student Shop to make the purchase and is seeking reimbursement.</a:t>
            </a:r>
          </a:p>
        </p:txBody>
      </p:sp>
      <p:sp>
        <p:nvSpPr>
          <p:cNvPr id="14" name="Freeform 11">
            <a:extLst>
              <a:ext uri="{FF2B5EF4-FFF2-40B4-BE49-F238E27FC236}">
                <a16:creationId xmlns:a16="http://schemas.microsoft.com/office/drawing/2014/main" id="{CAEC4E21-D15C-3B05-9CF3-C893F5C73834}"/>
              </a:ext>
            </a:extLst>
          </p:cNvPr>
          <p:cNvSpPr/>
          <p:nvPr/>
        </p:nvSpPr>
        <p:spPr>
          <a:xfrm rot="2700000">
            <a:off x="1552143" y="831350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2733468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298D0AD6-739E-D584-113C-77B8F884E25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A56E670-F261-0013-345C-ACB7FED29CA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9277150-5203-D744-3870-84F373466B6B}"/>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C1348C1D-4193-350C-03FC-D5158984C193}"/>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E9C92255-84C5-53BF-7774-7470FD16A734}"/>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326CE967-94FA-DEAF-2CC4-8A7EBD416B84}"/>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A90F0320-3843-F2F1-946B-768FD59B74FA}"/>
              </a:ext>
            </a:extLst>
          </p:cNvPr>
          <p:cNvSpPr/>
          <p:nvPr/>
        </p:nvSpPr>
        <p:spPr>
          <a:xfrm rot="2700000">
            <a:off x="13967438" y="7710305"/>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8A47C2A-48A4-0F2A-567F-46C408C7F7F2}"/>
              </a:ext>
            </a:extLst>
          </p:cNvPr>
          <p:cNvSpPr/>
          <p:nvPr/>
        </p:nvSpPr>
        <p:spPr>
          <a:xfrm rot="2700000">
            <a:off x="12244206" y="3682834"/>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D0FDE378-A337-848D-4239-CF65BDE3A53A}"/>
              </a:ext>
            </a:extLst>
          </p:cNvPr>
          <p:cNvSpPr/>
          <p:nvPr/>
        </p:nvSpPr>
        <p:spPr>
          <a:xfrm rot="2700000">
            <a:off x="2227144" y="108090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1">
            <a:extLst>
              <a:ext uri="{FF2B5EF4-FFF2-40B4-BE49-F238E27FC236}">
                <a16:creationId xmlns:a16="http://schemas.microsoft.com/office/drawing/2014/main" id="{5C3801E0-2DC6-E668-A6AB-6B960C3A0B58}"/>
              </a:ext>
            </a:extLst>
          </p:cNvPr>
          <p:cNvSpPr txBox="1"/>
          <p:nvPr/>
        </p:nvSpPr>
        <p:spPr>
          <a:xfrm>
            <a:off x="9815142" y="4610100"/>
            <a:ext cx="7343529" cy="2246769"/>
          </a:xfrm>
          <a:prstGeom prst="rect">
            <a:avLst/>
          </a:prstGeom>
          <a:noFill/>
        </p:spPr>
        <p:txBody>
          <a:bodyPr wrap="square" rtlCol="0">
            <a:spAutoFit/>
          </a:bodyPr>
          <a:lstStyle/>
          <a:p>
            <a:r>
              <a:rPr lang="en-US" sz="2800" dirty="0">
                <a:latin typeface="Glacial Indifference" panose="020B0604020202020204" charset="0"/>
              </a:rPr>
              <a:t>According to the approved Club Accounting Form (CAF), since Herky (president) purchased the graduation regalia, then </a:t>
            </a:r>
            <a:r>
              <a:rPr lang="en-US" sz="2800" dirty="0" err="1">
                <a:latin typeface="Glacial Indifference" panose="020B0604020202020204" charset="0"/>
              </a:rPr>
              <a:t>Me’we</a:t>
            </a:r>
            <a:r>
              <a:rPr lang="en-US" sz="2800" dirty="0">
                <a:latin typeface="Glacial Indifference" panose="020B0604020202020204" charset="0"/>
              </a:rPr>
              <a:t> will gather all the required information and supporting documentation to complete the check request. </a:t>
            </a:r>
          </a:p>
        </p:txBody>
      </p:sp>
      <p:pic>
        <p:nvPicPr>
          <p:cNvPr id="13" name="Picture 12">
            <a:extLst>
              <a:ext uri="{FF2B5EF4-FFF2-40B4-BE49-F238E27FC236}">
                <a16:creationId xmlns:a16="http://schemas.microsoft.com/office/drawing/2014/main" id="{3A5CB7CE-72EF-6996-8E1E-B4E223229FAF}"/>
              </a:ext>
            </a:extLst>
          </p:cNvPr>
          <p:cNvPicPr>
            <a:picLocks noChangeAspect="1"/>
          </p:cNvPicPr>
          <p:nvPr/>
        </p:nvPicPr>
        <p:blipFill>
          <a:blip r:embed="rId6"/>
          <a:stretch>
            <a:fillRect/>
          </a:stretch>
        </p:blipFill>
        <p:spPr>
          <a:xfrm>
            <a:off x="1045265" y="3329734"/>
            <a:ext cx="8271528" cy="5298183"/>
          </a:xfrm>
          <a:prstGeom prst="rect">
            <a:avLst/>
          </a:prstGeom>
        </p:spPr>
      </p:pic>
      <p:sp>
        <p:nvSpPr>
          <p:cNvPr id="16" name="Freeform 11">
            <a:extLst>
              <a:ext uri="{FF2B5EF4-FFF2-40B4-BE49-F238E27FC236}">
                <a16:creationId xmlns:a16="http://schemas.microsoft.com/office/drawing/2014/main" id="{349F73D8-41C0-BAE6-3E7A-09520D1455A2}"/>
              </a:ext>
            </a:extLst>
          </p:cNvPr>
          <p:cNvSpPr/>
          <p:nvPr/>
        </p:nvSpPr>
        <p:spPr>
          <a:xfrm rot="2700000">
            <a:off x="319524" y="8688271"/>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866098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DE1ADB43-F122-4F1E-1C9E-BCA5EEA4AF1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547928E-03EA-733F-9924-3845E273AB3A}"/>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E41B032-464A-202B-C8F2-3AAD43F0999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1B3B970-681F-CB7E-FB4B-E14CCA00CCFB}"/>
              </a:ext>
            </a:extLst>
          </p:cNvPr>
          <p:cNvSpPr/>
          <p:nvPr/>
        </p:nvSpPr>
        <p:spPr>
          <a:xfrm>
            <a:off x="207481" y="293490"/>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21B82E5A-4C63-7200-B2F7-BC07DA8E5F33}"/>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6F53751A-8ECD-351D-9AEE-FE9E58933AD7}"/>
              </a:ext>
            </a:extLst>
          </p:cNvPr>
          <p:cNvSpPr txBox="1"/>
          <p:nvPr/>
        </p:nvSpPr>
        <p:spPr>
          <a:xfrm>
            <a:off x="4940265" y="959545"/>
            <a:ext cx="8407469"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WHAT IS ASSOCIATED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STUDENTS, INC. (ASI)?</a:t>
            </a:r>
          </a:p>
        </p:txBody>
      </p:sp>
      <p:sp>
        <p:nvSpPr>
          <p:cNvPr id="8" name="Freeform 8">
            <a:extLst>
              <a:ext uri="{FF2B5EF4-FFF2-40B4-BE49-F238E27FC236}">
                <a16:creationId xmlns:a16="http://schemas.microsoft.com/office/drawing/2014/main" id="{5EC9557B-319A-61F6-A597-3CE5B152B4F1}"/>
              </a:ext>
            </a:extLst>
          </p:cNvPr>
          <p:cNvSpPr/>
          <p:nvPr/>
        </p:nvSpPr>
        <p:spPr>
          <a:xfrm rot="2700000">
            <a:off x="16865546" y="2909706"/>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D15B0AB7-6CCA-2B60-4212-03CDAE9EF529}"/>
              </a:ext>
            </a:extLst>
          </p:cNvPr>
          <p:cNvSpPr/>
          <p:nvPr/>
        </p:nvSpPr>
        <p:spPr>
          <a:xfrm rot="2700000">
            <a:off x="1881006" y="78570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B1332125-6C5A-12C8-4DC0-B7B4B4CB963A}"/>
              </a:ext>
            </a:extLst>
          </p:cNvPr>
          <p:cNvSpPr/>
          <p:nvPr/>
        </p:nvSpPr>
        <p:spPr>
          <a:xfrm rot="2700000">
            <a:off x="724423" y="5017464"/>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23">
            <a:extLst>
              <a:ext uri="{FF2B5EF4-FFF2-40B4-BE49-F238E27FC236}">
                <a16:creationId xmlns:a16="http://schemas.microsoft.com/office/drawing/2014/main" id="{E689F848-93D1-B7D4-C92C-98BC02F66FB7}"/>
              </a:ext>
            </a:extLst>
          </p:cNvPr>
          <p:cNvSpPr txBox="1"/>
          <p:nvPr/>
        </p:nvSpPr>
        <p:spPr>
          <a:xfrm>
            <a:off x="1377950" y="3467100"/>
            <a:ext cx="11400201" cy="5863144"/>
          </a:xfrm>
          <a:prstGeom prst="rect">
            <a:avLst/>
          </a:prstGeom>
        </p:spPr>
        <p:txBody>
          <a:bodyPr wrap="square" lIns="0" tIns="0" rIns="0" bIns="0" rtlCol="0" anchor="t">
            <a:spAutoFit/>
          </a:bodyPr>
          <a:lstStyle/>
          <a:p>
            <a:pPr algn="l"/>
            <a:r>
              <a:rPr lang="en-US" sz="2800" dirty="0">
                <a:solidFill>
                  <a:srgbClr val="212429"/>
                </a:solidFill>
                <a:latin typeface="Glacial Indifference"/>
                <a:ea typeface="Glacial Indifference"/>
                <a:cs typeface="Glacial Indifference"/>
                <a:sym typeface="Glacial Indifference"/>
              </a:rPr>
              <a:t>ASI is one of Sac State’s non-profit organizations.</a:t>
            </a:r>
          </a:p>
          <a:p>
            <a:pPr algn="l"/>
            <a:endParaRPr lang="en-US" sz="2800" dirty="0">
              <a:solidFill>
                <a:srgbClr val="212429"/>
              </a:solidFill>
              <a:latin typeface="Glacial Indifference"/>
              <a:ea typeface="Glacial Indifference"/>
              <a:cs typeface="Glacial Indifference"/>
              <a:sym typeface="Glacial Indifference"/>
            </a:endParaRPr>
          </a:p>
          <a:p>
            <a:pPr algn="l"/>
            <a:r>
              <a:rPr lang="en-US" sz="2800" b="1" u="sng" dirty="0">
                <a:solidFill>
                  <a:srgbClr val="212429"/>
                </a:solidFill>
                <a:latin typeface="Glacial Indifference"/>
                <a:ea typeface="Glacial Indifference"/>
                <a:cs typeface="Glacial Indifference"/>
                <a:sym typeface="Glacial Indifference"/>
              </a:rPr>
              <a:t>ASI’s Programs &amp; Services:</a:t>
            </a:r>
          </a:p>
          <a:p>
            <a:pPr>
              <a:spcBef>
                <a:spcPts val="600"/>
              </a:spcBef>
            </a:pPr>
            <a:r>
              <a:rPr lang="en-US" sz="2800" b="1" dirty="0">
                <a:solidFill>
                  <a:srgbClr val="212429"/>
                </a:solidFill>
                <a:latin typeface="Glacial Indifference"/>
                <a:ea typeface="Glacial Indifference"/>
                <a:cs typeface="Glacial Indifference"/>
                <a:sym typeface="Glacial Indifference"/>
              </a:rPr>
              <a:t>Sac State Aquatic Center	</a:t>
            </a:r>
            <a:r>
              <a:rPr lang="en-US" sz="2800" dirty="0">
                <a:solidFill>
                  <a:srgbClr val="212429"/>
                </a:solidFill>
                <a:latin typeface="Glacial Indifference"/>
                <a:ea typeface="Glacial Indifference"/>
                <a:cs typeface="Glacial Indifference"/>
                <a:sym typeface="Glacial Indifference"/>
              </a:rPr>
              <a:t>(classes and equipment rentals)</a:t>
            </a:r>
          </a:p>
          <a:p>
            <a:pPr>
              <a:spcBef>
                <a:spcPts val="600"/>
              </a:spcBef>
            </a:pPr>
            <a:r>
              <a:rPr lang="en-US" sz="2800" b="1" dirty="0">
                <a:solidFill>
                  <a:srgbClr val="212429"/>
                </a:solidFill>
                <a:latin typeface="Glacial Indifference"/>
                <a:ea typeface="Glacial Indifference"/>
                <a:cs typeface="Glacial Indifference"/>
                <a:sym typeface="Glacial Indifference"/>
              </a:rPr>
              <a:t>Children’s Center</a:t>
            </a:r>
          </a:p>
          <a:p>
            <a:pPr>
              <a:spcBef>
                <a:spcPts val="600"/>
              </a:spcBef>
            </a:pPr>
            <a:r>
              <a:rPr lang="en-US" sz="2800" b="1" dirty="0">
                <a:solidFill>
                  <a:srgbClr val="212429"/>
                </a:solidFill>
                <a:latin typeface="Glacial Indifference"/>
                <a:ea typeface="Glacial Indifference"/>
                <a:cs typeface="Glacial Indifference"/>
                <a:sym typeface="Glacial Indifference"/>
              </a:rPr>
              <a:t>Food Pantry</a:t>
            </a:r>
            <a:r>
              <a:rPr lang="en-US" sz="2800" dirty="0">
                <a:solidFill>
                  <a:srgbClr val="212429"/>
                </a:solidFill>
                <a:latin typeface="Glacial Indifference"/>
                <a:ea typeface="Glacial Indifference"/>
                <a:cs typeface="Glacial Indifference"/>
                <a:sym typeface="Glacial Indifference"/>
              </a:rPr>
              <a:t>	</a:t>
            </a:r>
          </a:p>
          <a:p>
            <a:pPr>
              <a:spcBef>
                <a:spcPts val="600"/>
              </a:spcBef>
            </a:pPr>
            <a:r>
              <a:rPr lang="en-US" sz="2800" b="1" dirty="0">
                <a:solidFill>
                  <a:srgbClr val="212429"/>
                </a:solidFill>
                <a:latin typeface="Glacial Indifference"/>
                <a:ea typeface="Glacial Indifference"/>
                <a:cs typeface="Glacial Indifference"/>
                <a:sym typeface="Glacial Indifference"/>
              </a:rPr>
              <a:t>Student Government		</a:t>
            </a:r>
            <a:r>
              <a:rPr lang="en-US" sz="2800" dirty="0">
                <a:solidFill>
                  <a:srgbClr val="212429"/>
                </a:solidFill>
                <a:latin typeface="Glacial Indifference"/>
                <a:ea typeface="Glacial Indifference"/>
                <a:cs typeface="Glacial Indifference"/>
                <a:sym typeface="Glacial Indifference"/>
              </a:rPr>
              <a:t>(grants for orgs. and clubs are available)</a:t>
            </a:r>
          </a:p>
          <a:p>
            <a:pPr>
              <a:spcBef>
                <a:spcPts val="600"/>
              </a:spcBef>
            </a:pPr>
            <a:r>
              <a:rPr lang="en-US" sz="2800" b="1" dirty="0">
                <a:solidFill>
                  <a:srgbClr val="212429"/>
                </a:solidFill>
                <a:latin typeface="Glacial Indifference"/>
                <a:ea typeface="Glacial Indifference"/>
                <a:cs typeface="Glacial Indifference"/>
                <a:sym typeface="Glacial Indifference"/>
              </a:rPr>
              <a:t>KSSU Radio</a:t>
            </a:r>
          </a:p>
          <a:p>
            <a:pPr>
              <a:spcBef>
                <a:spcPts val="600"/>
              </a:spcBef>
            </a:pPr>
            <a:r>
              <a:rPr lang="en-US" sz="2800" b="1" dirty="0">
                <a:solidFill>
                  <a:srgbClr val="212429"/>
                </a:solidFill>
                <a:latin typeface="Glacial Indifference"/>
                <a:ea typeface="Glacial Indifference"/>
                <a:cs typeface="Glacial Indifference"/>
                <a:sym typeface="Glacial Indifference"/>
              </a:rPr>
              <a:t>Peak Adventures			</a:t>
            </a:r>
            <a:r>
              <a:rPr lang="en-US" sz="2800" dirty="0">
                <a:solidFill>
                  <a:srgbClr val="212429"/>
                </a:solidFill>
                <a:latin typeface="Glacial Indifference"/>
                <a:ea typeface="Glacial Indifference"/>
                <a:cs typeface="Glacial Indifference"/>
                <a:sym typeface="Glacial Indifference"/>
              </a:rPr>
              <a:t>(team building programs, The Challenge</a:t>
            </a:r>
          </a:p>
          <a:p>
            <a:pPr>
              <a:spcBef>
                <a:spcPts val="600"/>
              </a:spcBef>
            </a:pPr>
            <a:r>
              <a:rPr lang="en-US" sz="2800" b="1" dirty="0">
                <a:solidFill>
                  <a:srgbClr val="212429"/>
                </a:solidFill>
                <a:latin typeface="Glacial Indifference"/>
                <a:ea typeface="Glacial Indifference"/>
                <a:cs typeface="Glacial Indifference"/>
                <a:sym typeface="Glacial Indifference"/>
              </a:rPr>
              <a:t>					</a:t>
            </a:r>
            <a:r>
              <a:rPr lang="en-US" sz="2800" dirty="0">
                <a:solidFill>
                  <a:srgbClr val="212429"/>
                </a:solidFill>
                <a:latin typeface="Glacial Indifference"/>
                <a:ea typeface="Glacial Indifference"/>
                <a:cs typeface="Glacial Indifference"/>
                <a:sym typeface="Glacial Indifference"/>
              </a:rPr>
              <a:t>Center ropes course, and adventure trips)</a:t>
            </a:r>
          </a:p>
          <a:p>
            <a:pPr>
              <a:spcBef>
                <a:spcPts val="600"/>
              </a:spcBef>
            </a:pPr>
            <a:r>
              <a:rPr lang="en-US" sz="2800" b="1" dirty="0">
                <a:solidFill>
                  <a:srgbClr val="212429"/>
                </a:solidFill>
                <a:latin typeface="Glacial Indifference"/>
                <a:ea typeface="Glacial Indifference"/>
                <a:cs typeface="Glacial Indifference"/>
                <a:sym typeface="Glacial Indifference"/>
              </a:rPr>
              <a:t>Safe Rides</a:t>
            </a:r>
          </a:p>
          <a:p>
            <a:pPr>
              <a:spcBef>
                <a:spcPts val="600"/>
              </a:spcBef>
            </a:pPr>
            <a:r>
              <a:rPr lang="en-US" sz="2800" b="1" dirty="0">
                <a:solidFill>
                  <a:srgbClr val="212429"/>
                </a:solidFill>
                <a:latin typeface="Glacial Indifference"/>
                <a:ea typeface="Glacial Indifference"/>
                <a:cs typeface="Glacial Indifference"/>
                <a:sym typeface="Glacial Indifference"/>
              </a:rPr>
              <a:t>Student Shop			</a:t>
            </a:r>
            <a:r>
              <a:rPr lang="en-US" sz="2800" dirty="0">
                <a:solidFill>
                  <a:srgbClr val="212429"/>
                </a:solidFill>
                <a:latin typeface="Glacial Indifference"/>
                <a:ea typeface="Glacial Indifference"/>
                <a:cs typeface="Glacial Indifference"/>
                <a:sym typeface="Glacial Indifference"/>
              </a:rPr>
              <a:t>(graduation regalia for students)</a:t>
            </a:r>
          </a:p>
        </p:txBody>
      </p:sp>
      <p:sp>
        <p:nvSpPr>
          <p:cNvPr id="11" name="Freeform 9">
            <a:extLst>
              <a:ext uri="{FF2B5EF4-FFF2-40B4-BE49-F238E27FC236}">
                <a16:creationId xmlns:a16="http://schemas.microsoft.com/office/drawing/2014/main" id="{33B02FAF-FC77-C346-03C7-E80EC217C9D8}"/>
              </a:ext>
            </a:extLst>
          </p:cNvPr>
          <p:cNvSpPr/>
          <p:nvPr/>
        </p:nvSpPr>
        <p:spPr>
          <a:xfrm rot="2700000">
            <a:off x="15520806" y="78570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3" name="Picture 12">
            <a:extLst>
              <a:ext uri="{FF2B5EF4-FFF2-40B4-BE49-F238E27FC236}">
                <a16:creationId xmlns:a16="http://schemas.microsoft.com/office/drawing/2014/main" id="{4D8E1349-A0C6-FDB2-C0BA-852E98249894}"/>
              </a:ext>
            </a:extLst>
          </p:cNvPr>
          <p:cNvPicPr>
            <a:picLocks noChangeAspect="1"/>
          </p:cNvPicPr>
          <p:nvPr/>
        </p:nvPicPr>
        <p:blipFill>
          <a:blip r:embed="rId6"/>
          <a:stretch>
            <a:fillRect/>
          </a:stretch>
        </p:blipFill>
        <p:spPr>
          <a:xfrm>
            <a:off x="14193082" y="5676900"/>
            <a:ext cx="3022977" cy="3016245"/>
          </a:xfrm>
          <a:prstGeom prst="rect">
            <a:avLst/>
          </a:prstGeom>
        </p:spPr>
      </p:pic>
      <p:sp>
        <p:nvSpPr>
          <p:cNvPr id="16" name="TextBox 23">
            <a:extLst>
              <a:ext uri="{FF2B5EF4-FFF2-40B4-BE49-F238E27FC236}">
                <a16:creationId xmlns:a16="http://schemas.microsoft.com/office/drawing/2014/main" id="{0E369FE4-1C1E-C08A-C9A0-DC424E78ACC1}"/>
              </a:ext>
            </a:extLst>
          </p:cNvPr>
          <p:cNvSpPr txBox="1"/>
          <p:nvPr/>
        </p:nvSpPr>
        <p:spPr>
          <a:xfrm>
            <a:off x="13174258" y="4067346"/>
            <a:ext cx="4704141" cy="1282402"/>
          </a:xfrm>
          <a:prstGeom prst="rect">
            <a:avLst/>
          </a:prstGeom>
        </p:spPr>
        <p:txBody>
          <a:bodyPr wrap="square" lIns="0" tIns="0" rIns="0" bIns="0" rtlCol="0" anchor="t">
            <a:spAutoFit/>
          </a:bodyPr>
          <a:lstStyle/>
          <a:p>
            <a:pPr algn="ctr">
              <a:lnSpc>
                <a:spcPts val="2520"/>
              </a:lnSpc>
            </a:pPr>
            <a:r>
              <a:rPr lang="en-US" sz="2400" dirty="0">
                <a:solidFill>
                  <a:srgbClr val="212429"/>
                </a:solidFill>
                <a:latin typeface="Glacial Indifference"/>
                <a:ea typeface="Glacial Indifference"/>
                <a:cs typeface="Glacial Indifference"/>
                <a:sym typeface="Glacial Indifference"/>
              </a:rPr>
              <a:t>For more information on our programs and services, please visit:</a:t>
            </a:r>
          </a:p>
          <a:p>
            <a:pPr algn="ctr">
              <a:lnSpc>
                <a:spcPts val="2520"/>
              </a:lnSpc>
            </a:pPr>
            <a:endParaRPr lang="en-US" sz="2400" dirty="0">
              <a:solidFill>
                <a:srgbClr val="212429"/>
              </a:solidFill>
              <a:latin typeface="Glacial Indifference"/>
              <a:ea typeface="Glacial Indifference"/>
              <a:cs typeface="Glacial Indifference"/>
              <a:sym typeface="Glacial Indifference"/>
            </a:endParaRPr>
          </a:p>
          <a:p>
            <a:pPr algn="ctr">
              <a:lnSpc>
                <a:spcPts val="2520"/>
              </a:lnSpc>
            </a:pPr>
            <a:r>
              <a:rPr lang="en-US" sz="2400" b="1" dirty="0">
                <a:solidFill>
                  <a:srgbClr val="212429"/>
                </a:solidFill>
                <a:latin typeface="Glacial Indifference"/>
                <a:ea typeface="Glacial Indifference"/>
                <a:cs typeface="Glacial Indifference"/>
                <a:sym typeface="Glacial Indifference"/>
              </a:rPr>
              <a:t>https://asi.csus.edu</a:t>
            </a:r>
          </a:p>
        </p:txBody>
      </p:sp>
      <p:sp>
        <p:nvSpPr>
          <p:cNvPr id="15" name="Rectangle: Rounded Corners 14">
            <a:extLst>
              <a:ext uri="{FF2B5EF4-FFF2-40B4-BE49-F238E27FC236}">
                <a16:creationId xmlns:a16="http://schemas.microsoft.com/office/drawing/2014/main" id="{86D9F6C5-1DA0-2155-D4B9-448FDA3AD7F2}"/>
              </a:ext>
            </a:extLst>
          </p:cNvPr>
          <p:cNvSpPr/>
          <p:nvPr/>
        </p:nvSpPr>
        <p:spPr>
          <a:xfrm>
            <a:off x="13062087" y="3610097"/>
            <a:ext cx="4922311" cy="5410200"/>
          </a:xfrm>
          <a:prstGeom prst="roundRect">
            <a:avLst/>
          </a:prstGeom>
          <a:noFill/>
          <a:ln w="63500">
            <a:solidFill>
              <a:srgbClr val="043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72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F5669320-E67A-73D7-E801-58FCE4B273F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98E41E-1585-B187-2D5C-A2C371CF670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35D5E77F-1A76-F0E2-B514-6600AE914241}"/>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E4FA7EC-15CD-65DF-E805-3E26E29D8756}"/>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5DA34AC4-702D-43D7-D092-7FADF5582782}"/>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13327D6-F281-F811-A29F-0B0808BE2737}"/>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D6D982D8-3C8B-0BEA-EF41-526AFFD7FE67}"/>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C367A6E8-F716-60BD-41FC-EAFAD411D8D5}"/>
              </a:ext>
            </a:extLst>
          </p:cNvPr>
          <p:cNvSpPr/>
          <p:nvPr/>
        </p:nvSpPr>
        <p:spPr>
          <a:xfrm rot="2700000">
            <a:off x="7327023" y="8863403"/>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8AEBCB19-25AD-3AC7-6C5E-E07F94A04A70}"/>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1">
            <a:extLst>
              <a:ext uri="{FF2B5EF4-FFF2-40B4-BE49-F238E27FC236}">
                <a16:creationId xmlns:a16="http://schemas.microsoft.com/office/drawing/2014/main" id="{BEB5D9E4-BE5F-1B58-D046-7252DB2F9BE1}"/>
              </a:ext>
            </a:extLst>
          </p:cNvPr>
          <p:cNvSpPr txBox="1"/>
          <p:nvPr/>
        </p:nvSpPr>
        <p:spPr>
          <a:xfrm>
            <a:off x="1112420" y="2991965"/>
            <a:ext cx="7708138" cy="954107"/>
          </a:xfrm>
          <a:prstGeom prst="rect">
            <a:avLst/>
          </a:prstGeom>
          <a:noFill/>
        </p:spPr>
        <p:txBody>
          <a:bodyPr wrap="square" rtlCol="0">
            <a:spAutoFit/>
          </a:bodyPr>
          <a:lstStyle/>
          <a:p>
            <a:r>
              <a:rPr lang="en-US" sz="2800" dirty="0" err="1">
                <a:latin typeface="Glacial Indifference" panose="020B0604020202020204" charset="0"/>
              </a:rPr>
              <a:t>Me’we</a:t>
            </a:r>
            <a:r>
              <a:rPr lang="en-US" sz="2800" dirty="0">
                <a:latin typeface="Glacial Indifference" panose="020B0604020202020204" charset="0"/>
              </a:rPr>
              <a:t> will go to the Jotform link to complete the check request:</a:t>
            </a:r>
          </a:p>
        </p:txBody>
      </p:sp>
      <p:pic>
        <p:nvPicPr>
          <p:cNvPr id="16" name="Picture 15">
            <a:extLst>
              <a:ext uri="{FF2B5EF4-FFF2-40B4-BE49-F238E27FC236}">
                <a16:creationId xmlns:a16="http://schemas.microsoft.com/office/drawing/2014/main" id="{CFEAFBA7-E9DD-3793-BC4F-FFE53B424262}"/>
              </a:ext>
            </a:extLst>
          </p:cNvPr>
          <p:cNvPicPr>
            <a:picLocks noChangeAspect="1"/>
          </p:cNvPicPr>
          <p:nvPr/>
        </p:nvPicPr>
        <p:blipFill>
          <a:blip r:embed="rId6"/>
          <a:stretch>
            <a:fillRect/>
          </a:stretch>
        </p:blipFill>
        <p:spPr>
          <a:xfrm>
            <a:off x="14007136" y="2549173"/>
            <a:ext cx="3762900" cy="6373114"/>
          </a:xfrm>
          <a:prstGeom prst="rect">
            <a:avLst/>
          </a:prstGeom>
        </p:spPr>
      </p:pic>
      <p:sp>
        <p:nvSpPr>
          <p:cNvPr id="17" name="TextBox 16">
            <a:extLst>
              <a:ext uri="{FF2B5EF4-FFF2-40B4-BE49-F238E27FC236}">
                <a16:creationId xmlns:a16="http://schemas.microsoft.com/office/drawing/2014/main" id="{D0F66686-DA6D-8D69-F3C4-655008052F7C}"/>
              </a:ext>
            </a:extLst>
          </p:cNvPr>
          <p:cNvSpPr txBox="1"/>
          <p:nvPr/>
        </p:nvSpPr>
        <p:spPr>
          <a:xfrm>
            <a:off x="64909" y="7628036"/>
            <a:ext cx="3119765" cy="830997"/>
          </a:xfrm>
          <a:prstGeom prst="rect">
            <a:avLst/>
          </a:prstGeom>
          <a:noFill/>
        </p:spPr>
        <p:txBody>
          <a:bodyPr wrap="none" rtlCol="0">
            <a:spAutoFit/>
          </a:bodyPr>
          <a:lstStyle/>
          <a:p>
            <a:pPr algn="ctr"/>
            <a:r>
              <a:rPr lang="en-US" sz="2400" dirty="0">
                <a:latin typeface="Glacial Indifference" panose="020B0604020202020204" charset="0"/>
              </a:rPr>
              <a:t>Enter the Vendor’s </a:t>
            </a:r>
          </a:p>
          <a:p>
            <a:pPr algn="ctr"/>
            <a:r>
              <a:rPr lang="en-US" sz="2400" dirty="0">
                <a:latin typeface="Glacial Indifference" panose="020B0604020202020204" charset="0"/>
              </a:rPr>
              <a:t>(Herky) full legal name</a:t>
            </a:r>
          </a:p>
        </p:txBody>
      </p:sp>
      <p:cxnSp>
        <p:nvCxnSpPr>
          <p:cNvPr id="19" name="Straight Arrow Connector 18">
            <a:extLst>
              <a:ext uri="{FF2B5EF4-FFF2-40B4-BE49-F238E27FC236}">
                <a16:creationId xmlns:a16="http://schemas.microsoft.com/office/drawing/2014/main" id="{22E2E371-72A3-1805-B21E-CFC14FA0AB3B}"/>
              </a:ext>
            </a:extLst>
          </p:cNvPr>
          <p:cNvCxnSpPr>
            <a:cxnSpLocks/>
          </p:cNvCxnSpPr>
          <p:nvPr/>
        </p:nvCxnSpPr>
        <p:spPr>
          <a:xfrm flipV="1">
            <a:off x="2944075" y="803123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69ECDAAF-B69F-A72B-67B3-8C6DD55A94B0}"/>
              </a:ext>
            </a:extLst>
          </p:cNvPr>
          <p:cNvSpPr txBox="1"/>
          <p:nvPr/>
        </p:nvSpPr>
        <p:spPr>
          <a:xfrm>
            <a:off x="13920333" y="2047949"/>
            <a:ext cx="3593035" cy="461665"/>
          </a:xfrm>
          <a:prstGeom prst="rect">
            <a:avLst/>
          </a:prstGeom>
          <a:noFill/>
        </p:spPr>
        <p:txBody>
          <a:bodyPr wrap="none" rtlCol="0">
            <a:spAutoFit/>
          </a:bodyPr>
          <a:lstStyle/>
          <a:p>
            <a:pPr algn="ctr"/>
            <a:r>
              <a:rPr lang="en-US" sz="2400" dirty="0">
                <a:latin typeface="Glacial Indifference" panose="020B0604020202020204" charset="0"/>
              </a:rPr>
              <a:t>ASI Student Shop receipt:</a:t>
            </a:r>
          </a:p>
        </p:txBody>
      </p:sp>
      <p:sp>
        <p:nvSpPr>
          <p:cNvPr id="25" name="TextBox 24">
            <a:extLst>
              <a:ext uri="{FF2B5EF4-FFF2-40B4-BE49-F238E27FC236}">
                <a16:creationId xmlns:a16="http://schemas.microsoft.com/office/drawing/2014/main" id="{B6658651-9AA5-2127-51BF-855462960476}"/>
              </a:ext>
            </a:extLst>
          </p:cNvPr>
          <p:cNvSpPr txBox="1"/>
          <p:nvPr/>
        </p:nvSpPr>
        <p:spPr>
          <a:xfrm>
            <a:off x="11081054" y="7617890"/>
            <a:ext cx="2634946" cy="1200329"/>
          </a:xfrm>
          <a:prstGeom prst="rect">
            <a:avLst/>
          </a:prstGeom>
          <a:noFill/>
        </p:spPr>
        <p:txBody>
          <a:bodyPr wrap="square" rtlCol="0">
            <a:spAutoFit/>
          </a:bodyPr>
          <a:lstStyle/>
          <a:p>
            <a:pPr algn="ctr"/>
            <a:r>
              <a:rPr lang="en-US" sz="2400" dirty="0">
                <a:latin typeface="Glacial Indifference" panose="020B0604020202020204" charset="0"/>
              </a:rPr>
              <a:t>Enter the total amount to pay the vendor</a:t>
            </a:r>
          </a:p>
        </p:txBody>
      </p:sp>
      <p:pic>
        <p:nvPicPr>
          <p:cNvPr id="28" name="Picture 27">
            <a:extLst>
              <a:ext uri="{FF2B5EF4-FFF2-40B4-BE49-F238E27FC236}">
                <a16:creationId xmlns:a16="http://schemas.microsoft.com/office/drawing/2014/main" id="{8A54918D-75FD-F172-63D2-C3C80FA72DE7}"/>
              </a:ext>
            </a:extLst>
          </p:cNvPr>
          <p:cNvPicPr>
            <a:picLocks noChangeAspect="1"/>
          </p:cNvPicPr>
          <p:nvPr/>
        </p:nvPicPr>
        <p:blipFill>
          <a:blip r:embed="rId7"/>
          <a:stretch>
            <a:fillRect/>
          </a:stretch>
        </p:blipFill>
        <p:spPr>
          <a:xfrm>
            <a:off x="3689040" y="3771900"/>
            <a:ext cx="6716823" cy="4887687"/>
          </a:xfrm>
          <a:prstGeom prst="rect">
            <a:avLst/>
          </a:prstGeom>
        </p:spPr>
      </p:pic>
      <p:cxnSp>
        <p:nvCxnSpPr>
          <p:cNvPr id="29" name="Straight Arrow Connector 28">
            <a:extLst>
              <a:ext uri="{FF2B5EF4-FFF2-40B4-BE49-F238E27FC236}">
                <a16:creationId xmlns:a16="http://schemas.microsoft.com/office/drawing/2014/main" id="{E393E133-F9E1-73B6-B811-98F34A9E7B2C}"/>
              </a:ext>
            </a:extLst>
          </p:cNvPr>
          <p:cNvCxnSpPr>
            <a:cxnSpLocks/>
          </p:cNvCxnSpPr>
          <p:nvPr/>
        </p:nvCxnSpPr>
        <p:spPr>
          <a:xfrm flipH="1">
            <a:off x="10509535" y="8043535"/>
            <a:ext cx="571518"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Rectangle: Rounded Corners 31">
            <a:extLst>
              <a:ext uri="{FF2B5EF4-FFF2-40B4-BE49-F238E27FC236}">
                <a16:creationId xmlns:a16="http://schemas.microsoft.com/office/drawing/2014/main" id="{50C418CC-06AF-2591-AB74-6B054465B0CB}"/>
              </a:ext>
            </a:extLst>
          </p:cNvPr>
          <p:cNvSpPr/>
          <p:nvPr/>
        </p:nvSpPr>
        <p:spPr>
          <a:xfrm>
            <a:off x="13716000" y="1859634"/>
            <a:ext cx="4267200" cy="7398661"/>
          </a:xfrm>
          <a:prstGeom prst="roundRect">
            <a:avLst/>
          </a:prstGeom>
          <a:noFill/>
          <a:ln w="63500">
            <a:solidFill>
              <a:srgbClr val="0439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4BFC066-2B88-E91C-67E8-91ABE1E4191E}"/>
              </a:ext>
            </a:extLst>
          </p:cNvPr>
          <p:cNvSpPr txBox="1"/>
          <p:nvPr/>
        </p:nvSpPr>
        <p:spPr>
          <a:xfrm>
            <a:off x="186955" y="8412145"/>
            <a:ext cx="3243196" cy="707886"/>
          </a:xfrm>
          <a:prstGeom prst="rect">
            <a:avLst/>
          </a:prstGeom>
          <a:noFill/>
        </p:spPr>
        <p:txBody>
          <a:bodyPr wrap="none" rtlCol="0">
            <a:spAutoFit/>
          </a:bodyPr>
          <a:lstStyle/>
          <a:p>
            <a:pPr algn="ctr"/>
            <a:r>
              <a:rPr lang="en-US" sz="2000" dirty="0">
                <a:latin typeface="Glacial Indifference" panose="020B0604020202020204" charset="0"/>
              </a:rPr>
              <a:t>(nicknames and preferred </a:t>
            </a:r>
          </a:p>
          <a:p>
            <a:pPr algn="ctr"/>
            <a:r>
              <a:rPr lang="en-US" sz="2000" dirty="0">
                <a:latin typeface="Glacial Indifference" panose="020B0604020202020204" charset="0"/>
              </a:rPr>
              <a:t>names are not acceptable) </a:t>
            </a:r>
          </a:p>
        </p:txBody>
      </p:sp>
    </p:spTree>
    <p:extLst>
      <p:ext uri="{BB962C8B-B14F-4D97-AF65-F5344CB8AC3E}">
        <p14:creationId xmlns:p14="http://schemas.microsoft.com/office/powerpoint/2010/main" val="343602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EBAB39BF-A136-11B1-6CBB-D6F8FB19BF3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F2C10DE-D9AF-0685-937C-E0EC24534660}"/>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C1504E9-F10E-1D0E-62A2-6E853245094F}"/>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4794FA6-F812-8251-4E8A-599C3AF37248}"/>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FD48AFE-E999-C579-29EB-8B3F5554B02D}"/>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A356BBA-BB98-84AE-5FB0-BCDA684F68FB}"/>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1BE70E78-B697-C653-9E93-1ED8DA79ADBF}"/>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9A5D8156-E6EE-51AD-F6E3-FC912DB17021}"/>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5692F7BD-400F-AADA-7040-64CAA2BB1D7D}"/>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8A99DAD8-5198-3BB0-B4B9-03C4DAD97917}"/>
              </a:ext>
            </a:extLst>
          </p:cNvPr>
          <p:cNvSpPr txBox="1"/>
          <p:nvPr/>
        </p:nvSpPr>
        <p:spPr>
          <a:xfrm>
            <a:off x="1283462" y="3832562"/>
            <a:ext cx="3652347" cy="830997"/>
          </a:xfrm>
          <a:prstGeom prst="rect">
            <a:avLst/>
          </a:prstGeom>
          <a:noFill/>
        </p:spPr>
        <p:txBody>
          <a:bodyPr wrap="none" rtlCol="0">
            <a:spAutoFit/>
          </a:bodyPr>
          <a:lstStyle/>
          <a:p>
            <a:pPr algn="ctr"/>
            <a:r>
              <a:rPr lang="en-US" sz="2400" dirty="0">
                <a:latin typeface="Glacial Indifference" panose="020B0604020202020204" charset="0"/>
              </a:rPr>
              <a:t>Enter the Vendor’s (Herky) </a:t>
            </a:r>
          </a:p>
          <a:p>
            <a:pPr algn="ctr"/>
            <a:r>
              <a:rPr lang="en-US" sz="2400" dirty="0">
                <a:latin typeface="Glacial Indifference" panose="020B0604020202020204" charset="0"/>
              </a:rPr>
              <a:t>Mailing address</a:t>
            </a:r>
          </a:p>
        </p:txBody>
      </p:sp>
      <p:cxnSp>
        <p:nvCxnSpPr>
          <p:cNvPr id="19" name="Straight Arrow Connector 18">
            <a:extLst>
              <a:ext uri="{FF2B5EF4-FFF2-40B4-BE49-F238E27FC236}">
                <a16:creationId xmlns:a16="http://schemas.microsoft.com/office/drawing/2014/main" id="{64BBBB6B-8587-19BF-6821-A6C12EE8621E}"/>
              </a:ext>
            </a:extLst>
          </p:cNvPr>
          <p:cNvCxnSpPr>
            <a:cxnSpLocks/>
          </p:cNvCxnSpPr>
          <p:nvPr/>
        </p:nvCxnSpPr>
        <p:spPr>
          <a:xfrm flipV="1">
            <a:off x="4847855" y="414833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7A893A8F-3AF8-C0BA-DDA3-2E705C2320BA}"/>
              </a:ext>
            </a:extLst>
          </p:cNvPr>
          <p:cNvSpPr txBox="1"/>
          <p:nvPr/>
        </p:nvSpPr>
        <p:spPr>
          <a:xfrm>
            <a:off x="13174635" y="7267083"/>
            <a:ext cx="3284565" cy="830997"/>
          </a:xfrm>
          <a:prstGeom prst="rect">
            <a:avLst/>
          </a:prstGeom>
          <a:noFill/>
        </p:spPr>
        <p:txBody>
          <a:bodyPr wrap="square" rtlCol="0">
            <a:spAutoFit/>
          </a:bodyPr>
          <a:lstStyle/>
          <a:p>
            <a:pPr algn="ctr"/>
            <a:r>
              <a:rPr lang="en-US" sz="2400" dirty="0">
                <a:latin typeface="Glacial Indifference" panose="020B0604020202020204" charset="0"/>
              </a:rPr>
              <a:t>Enter the Vendor’s (Herkey) Email Address</a:t>
            </a:r>
          </a:p>
        </p:txBody>
      </p:sp>
      <p:cxnSp>
        <p:nvCxnSpPr>
          <p:cNvPr id="29" name="Straight Arrow Connector 28">
            <a:extLst>
              <a:ext uri="{FF2B5EF4-FFF2-40B4-BE49-F238E27FC236}">
                <a16:creationId xmlns:a16="http://schemas.microsoft.com/office/drawing/2014/main" id="{15259C78-965B-1B9A-FB77-95D8BDF2A4F0}"/>
              </a:ext>
            </a:extLst>
          </p:cNvPr>
          <p:cNvCxnSpPr>
            <a:cxnSpLocks/>
          </p:cNvCxnSpPr>
          <p:nvPr/>
        </p:nvCxnSpPr>
        <p:spPr>
          <a:xfrm flipH="1">
            <a:off x="12525604" y="7682583"/>
            <a:ext cx="571518"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E25F7CE2-1623-FAF2-5477-98CAD01000E2}"/>
              </a:ext>
            </a:extLst>
          </p:cNvPr>
          <p:cNvPicPr>
            <a:picLocks noChangeAspect="1"/>
          </p:cNvPicPr>
          <p:nvPr/>
        </p:nvPicPr>
        <p:blipFill>
          <a:blip r:embed="rId6"/>
          <a:stretch>
            <a:fillRect/>
          </a:stretch>
        </p:blipFill>
        <p:spPr>
          <a:xfrm>
            <a:off x="5727833" y="2933891"/>
            <a:ext cx="6616567" cy="6262108"/>
          </a:xfrm>
          <a:prstGeom prst="rect">
            <a:avLst/>
          </a:prstGeom>
        </p:spPr>
      </p:pic>
      <p:sp>
        <p:nvSpPr>
          <p:cNvPr id="13" name="TextBox 12">
            <a:extLst>
              <a:ext uri="{FF2B5EF4-FFF2-40B4-BE49-F238E27FC236}">
                <a16:creationId xmlns:a16="http://schemas.microsoft.com/office/drawing/2014/main" id="{41D9D354-6DDD-A9F9-0FC0-95B8BA450102}"/>
              </a:ext>
            </a:extLst>
          </p:cNvPr>
          <p:cNvSpPr txBox="1"/>
          <p:nvPr/>
        </p:nvSpPr>
        <p:spPr>
          <a:xfrm>
            <a:off x="1245251" y="7324809"/>
            <a:ext cx="3652347" cy="830997"/>
          </a:xfrm>
          <a:prstGeom prst="rect">
            <a:avLst/>
          </a:prstGeom>
          <a:noFill/>
        </p:spPr>
        <p:txBody>
          <a:bodyPr wrap="none" rtlCol="0">
            <a:spAutoFit/>
          </a:bodyPr>
          <a:lstStyle/>
          <a:p>
            <a:pPr algn="ctr"/>
            <a:r>
              <a:rPr lang="en-US" sz="2400" dirty="0">
                <a:latin typeface="Glacial Indifference" panose="020B0604020202020204" charset="0"/>
              </a:rPr>
              <a:t>Enter the Vendor’s (Herky) </a:t>
            </a:r>
          </a:p>
          <a:p>
            <a:pPr algn="ctr"/>
            <a:r>
              <a:rPr lang="en-US" sz="2400" dirty="0">
                <a:latin typeface="Glacial Indifference" panose="020B0604020202020204" charset="0"/>
              </a:rPr>
              <a:t>Phone Number</a:t>
            </a:r>
          </a:p>
        </p:txBody>
      </p:sp>
      <p:cxnSp>
        <p:nvCxnSpPr>
          <p:cNvPr id="14" name="Straight Arrow Connector 13">
            <a:extLst>
              <a:ext uri="{FF2B5EF4-FFF2-40B4-BE49-F238E27FC236}">
                <a16:creationId xmlns:a16="http://schemas.microsoft.com/office/drawing/2014/main" id="{FD8D816B-7BE0-BCC3-0D60-9300F42789AA}"/>
              </a:ext>
            </a:extLst>
          </p:cNvPr>
          <p:cNvCxnSpPr>
            <a:cxnSpLocks/>
          </p:cNvCxnSpPr>
          <p:nvPr/>
        </p:nvCxnSpPr>
        <p:spPr>
          <a:xfrm flipV="1">
            <a:off x="4847855" y="7682582"/>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533E01C5-2CF3-142D-7B51-2F2A3024B253}"/>
              </a:ext>
            </a:extLst>
          </p:cNvPr>
          <p:cNvSpPr txBox="1"/>
          <p:nvPr/>
        </p:nvSpPr>
        <p:spPr>
          <a:xfrm>
            <a:off x="1819057" y="5049282"/>
            <a:ext cx="2581155" cy="1015663"/>
          </a:xfrm>
          <a:prstGeom prst="rect">
            <a:avLst/>
          </a:prstGeom>
          <a:noFill/>
        </p:spPr>
        <p:txBody>
          <a:bodyPr wrap="none" rtlCol="0">
            <a:spAutoFit/>
          </a:bodyPr>
          <a:lstStyle/>
          <a:p>
            <a:pPr algn="ctr"/>
            <a:r>
              <a:rPr lang="en-US" sz="2000" dirty="0">
                <a:latin typeface="Glacial Indifference" panose="020B0604020202020204" charset="0"/>
              </a:rPr>
              <a:t>(include any building, </a:t>
            </a:r>
          </a:p>
          <a:p>
            <a:pPr algn="ctr"/>
            <a:r>
              <a:rPr lang="en-US" sz="2000" dirty="0">
                <a:latin typeface="Glacial Indifference" panose="020B0604020202020204" charset="0"/>
              </a:rPr>
              <a:t>apartment, or</a:t>
            </a:r>
          </a:p>
          <a:p>
            <a:pPr algn="ctr"/>
            <a:r>
              <a:rPr lang="en-US" sz="2000" dirty="0">
                <a:latin typeface="Glacial Indifference" panose="020B0604020202020204" charset="0"/>
              </a:rPr>
              <a:t> Suite number/letter) </a:t>
            </a:r>
          </a:p>
        </p:txBody>
      </p:sp>
    </p:spTree>
    <p:extLst>
      <p:ext uri="{BB962C8B-B14F-4D97-AF65-F5344CB8AC3E}">
        <p14:creationId xmlns:p14="http://schemas.microsoft.com/office/powerpoint/2010/main" val="178971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3"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AA3CCB76-FE55-4C87-F8AB-F65BDD928BC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E54DE85-7282-5CDA-F1FC-167246892E4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53F98DAA-F731-8E67-A343-3F032F2B335E}"/>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2912A93E-3211-02B1-F8F9-B5BDC722CF5D}"/>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CE48126D-D801-E2D3-4394-C1F3A8F20EF0}"/>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35D28B6-0E9F-886D-DF25-37990D631FD4}"/>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24C42AA8-31EF-A867-4533-11F8ED8079CF}"/>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9BC6393-57B0-EFAC-1006-ECC11A92EA28}"/>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8D6B60EB-094C-35A5-6D69-3392FCAF6211}"/>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35866475-9119-925F-BB7B-ABE7FDB02228}"/>
              </a:ext>
            </a:extLst>
          </p:cNvPr>
          <p:cNvSpPr txBox="1"/>
          <p:nvPr/>
        </p:nvSpPr>
        <p:spPr>
          <a:xfrm>
            <a:off x="982177" y="5836459"/>
            <a:ext cx="3195384" cy="830997"/>
          </a:xfrm>
          <a:prstGeom prst="rect">
            <a:avLst/>
          </a:prstGeom>
          <a:noFill/>
        </p:spPr>
        <p:txBody>
          <a:bodyPr wrap="square" rtlCol="0">
            <a:spAutoFit/>
          </a:bodyPr>
          <a:lstStyle/>
          <a:p>
            <a:pPr algn="ctr"/>
            <a:r>
              <a:rPr lang="en-US" sz="2400" dirty="0">
                <a:latin typeface="Glacial Indifference" panose="020B0604020202020204" charset="0"/>
              </a:rPr>
              <a:t>Enter the Club’s Official Name</a:t>
            </a:r>
          </a:p>
        </p:txBody>
      </p:sp>
      <p:cxnSp>
        <p:nvCxnSpPr>
          <p:cNvPr id="19" name="Straight Arrow Connector 18">
            <a:extLst>
              <a:ext uri="{FF2B5EF4-FFF2-40B4-BE49-F238E27FC236}">
                <a16:creationId xmlns:a16="http://schemas.microsoft.com/office/drawing/2014/main" id="{3324F927-6CC2-F31A-CC7E-42C5057C6CB2}"/>
              </a:ext>
            </a:extLst>
          </p:cNvPr>
          <p:cNvCxnSpPr>
            <a:cxnSpLocks/>
          </p:cNvCxnSpPr>
          <p:nvPr/>
        </p:nvCxnSpPr>
        <p:spPr>
          <a:xfrm flipV="1">
            <a:off x="3876738" y="6458753"/>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682A8E8F-C5A2-C8EB-B492-B222C2E98C69}"/>
              </a:ext>
            </a:extLst>
          </p:cNvPr>
          <p:cNvSpPr txBox="1"/>
          <p:nvPr/>
        </p:nvSpPr>
        <p:spPr>
          <a:xfrm>
            <a:off x="14359008" y="5921005"/>
            <a:ext cx="2920706" cy="830997"/>
          </a:xfrm>
          <a:prstGeom prst="rect">
            <a:avLst/>
          </a:prstGeom>
          <a:noFill/>
        </p:spPr>
        <p:txBody>
          <a:bodyPr wrap="square" rtlCol="0">
            <a:spAutoFit/>
          </a:bodyPr>
          <a:lstStyle/>
          <a:p>
            <a:pPr algn="ctr"/>
            <a:r>
              <a:rPr lang="en-US" sz="2400" dirty="0">
                <a:latin typeface="Glacial Indifference" panose="020B0604020202020204" charset="0"/>
              </a:rPr>
              <a:t>Enter your Club Account Number</a:t>
            </a:r>
          </a:p>
        </p:txBody>
      </p:sp>
      <p:cxnSp>
        <p:nvCxnSpPr>
          <p:cNvPr id="29" name="Straight Arrow Connector 28">
            <a:extLst>
              <a:ext uri="{FF2B5EF4-FFF2-40B4-BE49-F238E27FC236}">
                <a16:creationId xmlns:a16="http://schemas.microsoft.com/office/drawing/2014/main" id="{66EC2A68-827E-C3CC-42CD-35CB6D4901DA}"/>
              </a:ext>
            </a:extLst>
          </p:cNvPr>
          <p:cNvCxnSpPr>
            <a:cxnSpLocks/>
          </p:cNvCxnSpPr>
          <p:nvPr/>
        </p:nvCxnSpPr>
        <p:spPr>
          <a:xfrm flipH="1">
            <a:off x="13553603" y="6407345"/>
            <a:ext cx="718113"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58B39CB5-F0ED-0254-30D2-4842254531DB}"/>
              </a:ext>
            </a:extLst>
          </p:cNvPr>
          <p:cNvSpPr txBox="1"/>
          <p:nvPr/>
        </p:nvSpPr>
        <p:spPr>
          <a:xfrm>
            <a:off x="1691243" y="6667456"/>
            <a:ext cx="1856597" cy="400110"/>
          </a:xfrm>
          <a:prstGeom prst="rect">
            <a:avLst/>
          </a:prstGeom>
          <a:noFill/>
        </p:spPr>
        <p:txBody>
          <a:bodyPr wrap="none" rtlCol="0">
            <a:spAutoFit/>
          </a:bodyPr>
          <a:lstStyle/>
          <a:p>
            <a:pPr algn="ctr"/>
            <a:r>
              <a:rPr lang="en-US" sz="2000" dirty="0">
                <a:latin typeface="Glacial Indifference" panose="020B0604020202020204" charset="0"/>
              </a:rPr>
              <a:t>(no acronyms) </a:t>
            </a:r>
          </a:p>
        </p:txBody>
      </p:sp>
      <p:pic>
        <p:nvPicPr>
          <p:cNvPr id="21" name="Picture 20">
            <a:extLst>
              <a:ext uri="{FF2B5EF4-FFF2-40B4-BE49-F238E27FC236}">
                <a16:creationId xmlns:a16="http://schemas.microsoft.com/office/drawing/2014/main" id="{345045BF-15D5-0776-2E56-B9BE63E8DBA4}"/>
              </a:ext>
            </a:extLst>
          </p:cNvPr>
          <p:cNvPicPr>
            <a:picLocks noChangeAspect="1"/>
          </p:cNvPicPr>
          <p:nvPr/>
        </p:nvPicPr>
        <p:blipFill>
          <a:blip r:embed="rId6"/>
          <a:stretch>
            <a:fillRect/>
          </a:stretch>
        </p:blipFill>
        <p:spPr>
          <a:xfrm>
            <a:off x="4774715" y="4076700"/>
            <a:ext cx="8671296" cy="3281491"/>
          </a:xfrm>
          <a:prstGeom prst="rect">
            <a:avLst/>
          </a:prstGeom>
        </p:spPr>
      </p:pic>
      <p:sp>
        <p:nvSpPr>
          <p:cNvPr id="23" name="TextBox 22">
            <a:extLst>
              <a:ext uri="{FF2B5EF4-FFF2-40B4-BE49-F238E27FC236}">
                <a16:creationId xmlns:a16="http://schemas.microsoft.com/office/drawing/2014/main" id="{BF34BF7B-0687-BDDF-086D-4D68026D8B2E}"/>
              </a:ext>
            </a:extLst>
          </p:cNvPr>
          <p:cNvSpPr txBox="1"/>
          <p:nvPr/>
        </p:nvSpPr>
        <p:spPr>
          <a:xfrm>
            <a:off x="14359008" y="6760257"/>
            <a:ext cx="3003516" cy="1015663"/>
          </a:xfrm>
          <a:prstGeom prst="rect">
            <a:avLst/>
          </a:prstGeom>
          <a:noFill/>
        </p:spPr>
        <p:txBody>
          <a:bodyPr wrap="square" rtlCol="0">
            <a:spAutoFit/>
          </a:bodyPr>
          <a:lstStyle/>
          <a:p>
            <a:pPr algn="ctr"/>
            <a:r>
              <a:rPr lang="en-US" sz="2000" dirty="0">
                <a:latin typeface="Glacial Indifference" panose="020B0604020202020204" charset="0"/>
              </a:rPr>
              <a:t>(found on the approved CAF emailed to you, or contact our office) </a:t>
            </a:r>
          </a:p>
        </p:txBody>
      </p:sp>
    </p:spTree>
    <p:extLst>
      <p:ext uri="{BB962C8B-B14F-4D97-AF65-F5344CB8AC3E}">
        <p14:creationId xmlns:p14="http://schemas.microsoft.com/office/powerpoint/2010/main" val="228019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8" grpId="0"/>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F7DA3CC8-5F06-35CA-DF9A-88B2B875478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6FF5E62-AF6F-23D9-8A68-318084214C28}"/>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272808A-D456-FAF4-786B-3ED2265F681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78B5B5B-B159-E2BF-0042-A96C2D01DE06}"/>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593067D9-CC3C-ADE8-C4A7-58FD4D40F381}"/>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ADDEF0EA-6C78-7B81-E6DB-CCAAF0A2AB04}"/>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10B68B6E-DE23-E6C2-3375-E9CB09898284}"/>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005BEDFB-2FAB-7D0F-DE53-33A45FACEAFC}"/>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310918A7-17D6-0BE2-844F-57DEBFC2A684}"/>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TextBox 24">
            <a:extLst>
              <a:ext uri="{FF2B5EF4-FFF2-40B4-BE49-F238E27FC236}">
                <a16:creationId xmlns:a16="http://schemas.microsoft.com/office/drawing/2014/main" id="{0CF0777C-1433-2B78-9BCF-8448A7380F9E}"/>
              </a:ext>
            </a:extLst>
          </p:cNvPr>
          <p:cNvSpPr txBox="1"/>
          <p:nvPr/>
        </p:nvSpPr>
        <p:spPr>
          <a:xfrm>
            <a:off x="9982200" y="3628818"/>
            <a:ext cx="4267200" cy="830997"/>
          </a:xfrm>
          <a:prstGeom prst="rect">
            <a:avLst/>
          </a:prstGeom>
          <a:noFill/>
        </p:spPr>
        <p:txBody>
          <a:bodyPr wrap="square" rtlCol="0">
            <a:spAutoFit/>
          </a:bodyPr>
          <a:lstStyle/>
          <a:p>
            <a:pPr algn="ctr"/>
            <a:r>
              <a:rPr lang="en-US" sz="2400" dirty="0">
                <a:latin typeface="Glacial Indifference" panose="020B0604020202020204" charset="0"/>
              </a:rPr>
              <a:t>Based on the expenditure, select the Account type</a:t>
            </a:r>
          </a:p>
        </p:txBody>
      </p:sp>
      <p:cxnSp>
        <p:nvCxnSpPr>
          <p:cNvPr id="29" name="Straight Arrow Connector 28">
            <a:extLst>
              <a:ext uri="{FF2B5EF4-FFF2-40B4-BE49-F238E27FC236}">
                <a16:creationId xmlns:a16="http://schemas.microsoft.com/office/drawing/2014/main" id="{3E6E697F-3C7D-33B2-2F6E-2840CDD209B5}"/>
              </a:ext>
            </a:extLst>
          </p:cNvPr>
          <p:cNvCxnSpPr>
            <a:cxnSpLocks/>
          </p:cNvCxnSpPr>
          <p:nvPr/>
        </p:nvCxnSpPr>
        <p:spPr>
          <a:xfrm>
            <a:off x="12115800" y="4606215"/>
            <a:ext cx="0" cy="53728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2" name="Picture 31">
            <a:extLst>
              <a:ext uri="{FF2B5EF4-FFF2-40B4-BE49-F238E27FC236}">
                <a16:creationId xmlns:a16="http://schemas.microsoft.com/office/drawing/2014/main" id="{1E3F53DF-6770-C12C-2782-48A6605634AF}"/>
              </a:ext>
            </a:extLst>
          </p:cNvPr>
          <p:cNvPicPr>
            <a:picLocks noChangeAspect="1"/>
          </p:cNvPicPr>
          <p:nvPr/>
        </p:nvPicPr>
        <p:blipFill>
          <a:blip r:embed="rId6"/>
          <a:stretch>
            <a:fillRect/>
          </a:stretch>
        </p:blipFill>
        <p:spPr>
          <a:xfrm>
            <a:off x="9143999" y="5253601"/>
            <a:ext cx="6698857" cy="3088434"/>
          </a:xfrm>
          <a:prstGeom prst="rect">
            <a:avLst/>
          </a:prstGeom>
        </p:spPr>
      </p:pic>
      <p:pic>
        <p:nvPicPr>
          <p:cNvPr id="34" name="Picture 33">
            <a:extLst>
              <a:ext uri="{FF2B5EF4-FFF2-40B4-BE49-F238E27FC236}">
                <a16:creationId xmlns:a16="http://schemas.microsoft.com/office/drawing/2014/main" id="{A2723FB7-3503-E4D7-259C-46EB625AE88D}"/>
              </a:ext>
            </a:extLst>
          </p:cNvPr>
          <p:cNvPicPr>
            <a:picLocks noChangeAspect="1"/>
          </p:cNvPicPr>
          <p:nvPr/>
        </p:nvPicPr>
        <p:blipFill>
          <a:blip r:embed="rId7"/>
          <a:stretch>
            <a:fillRect/>
          </a:stretch>
        </p:blipFill>
        <p:spPr>
          <a:xfrm>
            <a:off x="1409128" y="2600708"/>
            <a:ext cx="5682804" cy="6713637"/>
          </a:xfrm>
          <a:prstGeom prst="rect">
            <a:avLst/>
          </a:prstGeom>
        </p:spPr>
      </p:pic>
    </p:spTree>
    <p:extLst>
      <p:ext uri="{BB962C8B-B14F-4D97-AF65-F5344CB8AC3E}">
        <p14:creationId xmlns:p14="http://schemas.microsoft.com/office/powerpoint/2010/main" val="2813226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18CB2F8-13AC-8CEE-264B-428B2F32EB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0B903D9-190B-B3C4-3B78-0F96BB961E78}"/>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F47EADC3-66DA-5300-22FC-3A8B77AD495C}"/>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7DBF4600-D445-9C83-706A-23304842D2A1}"/>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86365BC-7A5A-2945-72B0-825087D9561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B758E85-BBF8-0CF9-8117-83284FD81012}"/>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28868C2A-C3D2-1A5D-49B7-9816F843C8EE}"/>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FA060DC5-AF3E-2E44-DE59-90A2C79CEBE9}"/>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A3FA275C-1341-CB0F-CC2A-F974E6450254}"/>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91078088-7224-87A1-DA78-DA88DF96DD3F}"/>
              </a:ext>
            </a:extLst>
          </p:cNvPr>
          <p:cNvSpPr txBox="1"/>
          <p:nvPr/>
        </p:nvSpPr>
        <p:spPr>
          <a:xfrm>
            <a:off x="8238930" y="3848100"/>
            <a:ext cx="8549129" cy="4401205"/>
          </a:xfrm>
          <a:prstGeom prst="rect">
            <a:avLst/>
          </a:prstGeom>
          <a:noFill/>
        </p:spPr>
        <p:txBody>
          <a:bodyPr wrap="square" rtlCol="0">
            <a:spAutoFit/>
          </a:bodyPr>
          <a:lstStyle/>
          <a:p>
            <a:r>
              <a:rPr lang="en-US" sz="2800" dirty="0">
                <a:latin typeface="Glacial Indifference" panose="020B0604020202020204" charset="0"/>
              </a:rPr>
              <a:t>If the expenditure is an act of hospitality in these categories:</a:t>
            </a:r>
          </a:p>
          <a:p>
            <a:pPr marL="457200" indent="-457200">
              <a:buFontTx/>
              <a:buChar char="-"/>
            </a:pPr>
            <a:r>
              <a:rPr lang="en-US" sz="2800" dirty="0">
                <a:latin typeface="Glacial Indifference" panose="020B0604020202020204" charset="0"/>
              </a:rPr>
              <a:t>Entertainment Services</a:t>
            </a:r>
          </a:p>
          <a:p>
            <a:pPr marL="457200" indent="-457200">
              <a:buFontTx/>
              <a:buChar char="-"/>
            </a:pPr>
            <a:r>
              <a:rPr lang="en-US" sz="2800" dirty="0">
                <a:latin typeface="Glacial Indifference" panose="020B0604020202020204" charset="0"/>
              </a:rPr>
              <a:t>Food and/or Beverages</a:t>
            </a:r>
          </a:p>
          <a:p>
            <a:pPr marL="457200" indent="-457200">
              <a:buFontTx/>
              <a:buChar char="-"/>
            </a:pPr>
            <a:r>
              <a:rPr lang="en-US" sz="2800" dirty="0">
                <a:latin typeface="Glacial Indifference" panose="020B0604020202020204" charset="0"/>
              </a:rPr>
              <a:t>Awards and Prizes</a:t>
            </a:r>
          </a:p>
          <a:p>
            <a:pPr marL="457200" indent="-457200">
              <a:buFontTx/>
              <a:buChar char="-"/>
            </a:pPr>
            <a:r>
              <a:rPr lang="en-US" sz="2800" dirty="0">
                <a:latin typeface="Glacial Indifference" panose="020B0604020202020204" charset="0"/>
              </a:rPr>
              <a:t>Promotional Items</a:t>
            </a:r>
          </a:p>
          <a:p>
            <a:endParaRPr lang="en-US" sz="2800" dirty="0">
              <a:latin typeface="Glacial Indifference" panose="020B0604020202020204" charset="0"/>
            </a:endParaRPr>
          </a:p>
          <a:p>
            <a:r>
              <a:rPr lang="en-US" sz="2800" dirty="0">
                <a:latin typeface="Glacial Indifference" panose="020B0604020202020204" charset="0"/>
              </a:rPr>
              <a:t>You will need to answer all questions in the Event/Meeting Hospitality section, otherwise, select “None of the Above.”</a:t>
            </a:r>
          </a:p>
        </p:txBody>
      </p:sp>
      <p:pic>
        <p:nvPicPr>
          <p:cNvPr id="23" name="Picture 22">
            <a:extLst>
              <a:ext uri="{FF2B5EF4-FFF2-40B4-BE49-F238E27FC236}">
                <a16:creationId xmlns:a16="http://schemas.microsoft.com/office/drawing/2014/main" id="{AC952C7C-E089-5E11-3F6A-24581AFC1E51}"/>
              </a:ext>
            </a:extLst>
          </p:cNvPr>
          <p:cNvPicPr>
            <a:picLocks noChangeAspect="1"/>
          </p:cNvPicPr>
          <p:nvPr/>
        </p:nvPicPr>
        <p:blipFill>
          <a:blip r:embed="rId6"/>
          <a:stretch>
            <a:fillRect/>
          </a:stretch>
        </p:blipFill>
        <p:spPr>
          <a:xfrm>
            <a:off x="2217165" y="2770222"/>
            <a:ext cx="5638660" cy="6449978"/>
          </a:xfrm>
          <a:prstGeom prst="rect">
            <a:avLst/>
          </a:prstGeom>
        </p:spPr>
      </p:pic>
    </p:spTree>
    <p:extLst>
      <p:ext uri="{BB962C8B-B14F-4D97-AF65-F5344CB8AC3E}">
        <p14:creationId xmlns:p14="http://schemas.microsoft.com/office/powerpoint/2010/main" val="117973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756ADA4C-B191-98A5-7609-2AFA31C05CD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023520-022F-FFE1-1212-BCB80EDC4E4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0529341C-0883-EC6E-4AF3-17BFF35FCF78}"/>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93B184B-EE0B-EE2A-2011-CA3999754157}"/>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D44BC095-1ED7-51DA-3762-E4D66278D3A2}"/>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E38F0D3C-565C-E39F-F481-9736D611F280}"/>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F8F347C2-9D0B-F0BE-5EEF-B30BB52245ED}"/>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25610927-8CD7-848A-D8E1-D123DFF7E94A}"/>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3FCD3C2D-4739-D819-5FBC-203E130052EC}"/>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2">
            <a:extLst>
              <a:ext uri="{FF2B5EF4-FFF2-40B4-BE49-F238E27FC236}">
                <a16:creationId xmlns:a16="http://schemas.microsoft.com/office/drawing/2014/main" id="{C60C7F3D-B47F-BB72-0BA9-D9EEEA32BD6B}"/>
              </a:ext>
            </a:extLst>
          </p:cNvPr>
          <p:cNvSpPr txBox="1"/>
          <p:nvPr/>
        </p:nvSpPr>
        <p:spPr>
          <a:xfrm>
            <a:off x="850458" y="2596731"/>
            <a:ext cx="6540942" cy="523220"/>
          </a:xfrm>
          <a:prstGeom prst="rect">
            <a:avLst/>
          </a:prstGeom>
          <a:noFill/>
        </p:spPr>
        <p:txBody>
          <a:bodyPr wrap="square" rtlCol="0">
            <a:spAutoFit/>
          </a:bodyPr>
          <a:lstStyle/>
          <a:p>
            <a:r>
              <a:rPr lang="en-US" sz="2800" b="1" dirty="0">
                <a:latin typeface="Glacial Indifference" panose="020B0604020202020204" charset="0"/>
              </a:rPr>
              <a:t>The Hospitality questions will include: </a:t>
            </a:r>
          </a:p>
        </p:txBody>
      </p:sp>
      <p:sp>
        <p:nvSpPr>
          <p:cNvPr id="19" name="Arrow: Right 18">
            <a:extLst>
              <a:ext uri="{FF2B5EF4-FFF2-40B4-BE49-F238E27FC236}">
                <a16:creationId xmlns:a16="http://schemas.microsoft.com/office/drawing/2014/main" id="{AA015D4A-98F7-66D1-110C-601310B09ABB}"/>
              </a:ext>
            </a:extLst>
          </p:cNvPr>
          <p:cNvSpPr/>
          <p:nvPr/>
        </p:nvSpPr>
        <p:spPr>
          <a:xfrm>
            <a:off x="7391400" y="5796097"/>
            <a:ext cx="762000"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0B6E89F1-8E1B-F84D-6C23-7028A7A768A8}"/>
              </a:ext>
            </a:extLst>
          </p:cNvPr>
          <p:cNvPicPr>
            <a:picLocks noChangeAspect="1"/>
          </p:cNvPicPr>
          <p:nvPr/>
        </p:nvPicPr>
        <p:blipFill>
          <a:blip r:embed="rId6"/>
          <a:stretch>
            <a:fillRect/>
          </a:stretch>
        </p:blipFill>
        <p:spPr>
          <a:xfrm>
            <a:off x="9067800" y="3165785"/>
            <a:ext cx="6949750" cy="6092513"/>
          </a:xfrm>
          <a:prstGeom prst="rect">
            <a:avLst/>
          </a:prstGeom>
        </p:spPr>
      </p:pic>
      <p:pic>
        <p:nvPicPr>
          <p:cNvPr id="22" name="Picture 21">
            <a:extLst>
              <a:ext uri="{FF2B5EF4-FFF2-40B4-BE49-F238E27FC236}">
                <a16:creationId xmlns:a16="http://schemas.microsoft.com/office/drawing/2014/main" id="{EE447BDE-9C0E-9ED8-B412-0A7C57189A49}"/>
              </a:ext>
            </a:extLst>
          </p:cNvPr>
          <p:cNvPicPr>
            <a:picLocks noChangeAspect="1"/>
          </p:cNvPicPr>
          <p:nvPr/>
        </p:nvPicPr>
        <p:blipFill>
          <a:blip r:embed="rId7"/>
          <a:stretch>
            <a:fillRect/>
          </a:stretch>
        </p:blipFill>
        <p:spPr>
          <a:xfrm>
            <a:off x="3550916" y="3149456"/>
            <a:ext cx="3307083" cy="6092513"/>
          </a:xfrm>
          <a:prstGeom prst="rect">
            <a:avLst/>
          </a:prstGeom>
        </p:spPr>
      </p:pic>
    </p:spTree>
    <p:extLst>
      <p:ext uri="{BB962C8B-B14F-4D97-AF65-F5344CB8AC3E}">
        <p14:creationId xmlns:p14="http://schemas.microsoft.com/office/powerpoint/2010/main" val="26364758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B633BF4C-E56F-FAFA-0E4F-2E3D16442CC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362E15E-EC82-94EB-55DF-44803FC74DA0}"/>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26A4C6C-917A-FCC2-90A9-042055EB8D59}"/>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6577B55B-311F-3D84-3EFD-84D07BD3A6B4}"/>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4DDB853C-4A6E-76B5-10B7-37C5C53C760E}"/>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3A33BE04-62FA-4DA4-215B-619C7BACA9D3}"/>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F74091A1-8194-C77F-F4D6-4FB97BC687A6}"/>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CE64FD50-04A0-8F9F-82CB-08CC2EE24D54}"/>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486ED7ED-CC44-3F02-6AE6-AC0316FB579E}"/>
              </a:ext>
            </a:extLst>
          </p:cNvPr>
          <p:cNvSpPr/>
          <p:nvPr/>
        </p:nvSpPr>
        <p:spPr>
          <a:xfrm rot="2700000">
            <a:off x="1535739" y="463381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FB31C0DD-9EC3-4458-540D-6108234F898A}"/>
              </a:ext>
            </a:extLst>
          </p:cNvPr>
          <p:cNvSpPr txBox="1"/>
          <p:nvPr/>
        </p:nvSpPr>
        <p:spPr>
          <a:xfrm>
            <a:off x="1112420" y="2651508"/>
            <a:ext cx="3154780" cy="523220"/>
          </a:xfrm>
          <a:prstGeom prst="rect">
            <a:avLst/>
          </a:prstGeom>
          <a:noFill/>
        </p:spPr>
        <p:txBody>
          <a:bodyPr wrap="square">
            <a:spAutoFit/>
          </a:bodyPr>
          <a:lstStyle/>
          <a:p>
            <a:r>
              <a:rPr lang="en-US" sz="2800" b="1" dirty="0">
                <a:latin typeface="Glacial Indifference" panose="020B0604020202020204" charset="0"/>
              </a:rPr>
              <a:t>Supplies section:</a:t>
            </a:r>
          </a:p>
        </p:txBody>
      </p:sp>
      <p:pic>
        <p:nvPicPr>
          <p:cNvPr id="21" name="Picture 20">
            <a:extLst>
              <a:ext uri="{FF2B5EF4-FFF2-40B4-BE49-F238E27FC236}">
                <a16:creationId xmlns:a16="http://schemas.microsoft.com/office/drawing/2014/main" id="{FDD918D4-C8E9-EBFF-8BA3-892B6DEF59A4}"/>
              </a:ext>
            </a:extLst>
          </p:cNvPr>
          <p:cNvPicPr>
            <a:picLocks noChangeAspect="1"/>
          </p:cNvPicPr>
          <p:nvPr/>
        </p:nvPicPr>
        <p:blipFill>
          <a:blip r:embed="rId6"/>
          <a:stretch>
            <a:fillRect/>
          </a:stretch>
        </p:blipFill>
        <p:spPr>
          <a:xfrm>
            <a:off x="3177690" y="3314700"/>
            <a:ext cx="5229710" cy="5868632"/>
          </a:xfrm>
          <a:prstGeom prst="rect">
            <a:avLst/>
          </a:prstGeom>
        </p:spPr>
      </p:pic>
      <p:sp>
        <p:nvSpPr>
          <p:cNvPr id="22" name="TextBox 21">
            <a:extLst>
              <a:ext uri="{FF2B5EF4-FFF2-40B4-BE49-F238E27FC236}">
                <a16:creationId xmlns:a16="http://schemas.microsoft.com/office/drawing/2014/main" id="{22E17DAA-9E19-3BD6-D070-57D9AEF5D3E3}"/>
              </a:ext>
            </a:extLst>
          </p:cNvPr>
          <p:cNvSpPr txBox="1"/>
          <p:nvPr/>
        </p:nvSpPr>
        <p:spPr>
          <a:xfrm>
            <a:off x="9525000" y="3981440"/>
            <a:ext cx="5740400" cy="1200329"/>
          </a:xfrm>
          <a:prstGeom prst="rect">
            <a:avLst/>
          </a:prstGeom>
          <a:noFill/>
        </p:spPr>
        <p:txBody>
          <a:bodyPr wrap="square" rtlCol="0">
            <a:spAutoFit/>
          </a:bodyPr>
          <a:lstStyle/>
          <a:p>
            <a:pPr algn="ctr"/>
            <a:r>
              <a:rPr lang="en-US" sz="2400" dirty="0">
                <a:latin typeface="Glacial Indifference" panose="020B0604020202020204" charset="0"/>
              </a:rPr>
              <a:t>Select either your Club Funds, DOC Funds, or a combination of both funds to pay this expenditure</a:t>
            </a:r>
          </a:p>
        </p:txBody>
      </p:sp>
      <p:cxnSp>
        <p:nvCxnSpPr>
          <p:cNvPr id="23" name="Straight Arrow Connector 22">
            <a:extLst>
              <a:ext uri="{FF2B5EF4-FFF2-40B4-BE49-F238E27FC236}">
                <a16:creationId xmlns:a16="http://schemas.microsoft.com/office/drawing/2014/main" id="{8EAB7E84-2A6D-55C1-1CA7-785728C85581}"/>
              </a:ext>
            </a:extLst>
          </p:cNvPr>
          <p:cNvCxnSpPr>
            <a:cxnSpLocks/>
          </p:cNvCxnSpPr>
          <p:nvPr/>
        </p:nvCxnSpPr>
        <p:spPr>
          <a:xfrm flipH="1">
            <a:off x="8661400" y="4581604"/>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1A4064E6-3F45-2733-082C-582E4F3C62A6}"/>
              </a:ext>
            </a:extLst>
          </p:cNvPr>
          <p:cNvSpPr txBox="1"/>
          <p:nvPr/>
        </p:nvSpPr>
        <p:spPr>
          <a:xfrm>
            <a:off x="9550400" y="5889015"/>
            <a:ext cx="5740400" cy="830997"/>
          </a:xfrm>
          <a:prstGeom prst="rect">
            <a:avLst/>
          </a:prstGeom>
          <a:noFill/>
        </p:spPr>
        <p:txBody>
          <a:bodyPr wrap="square" rtlCol="0">
            <a:spAutoFit/>
          </a:bodyPr>
          <a:lstStyle/>
          <a:p>
            <a:pPr algn="ctr"/>
            <a:r>
              <a:rPr lang="en-US" sz="2400" dirty="0">
                <a:latin typeface="Glacial Indifference" panose="020B0604020202020204" charset="0"/>
              </a:rPr>
              <a:t>Enter the amount to pay from the selected fund</a:t>
            </a:r>
          </a:p>
        </p:txBody>
      </p:sp>
      <p:sp>
        <p:nvSpPr>
          <p:cNvPr id="31" name="TextBox 30">
            <a:extLst>
              <a:ext uri="{FF2B5EF4-FFF2-40B4-BE49-F238E27FC236}">
                <a16:creationId xmlns:a16="http://schemas.microsoft.com/office/drawing/2014/main" id="{C9EAC18B-8FE7-94DE-2B2B-F1C9EBBC8440}"/>
              </a:ext>
            </a:extLst>
          </p:cNvPr>
          <p:cNvSpPr txBox="1"/>
          <p:nvPr/>
        </p:nvSpPr>
        <p:spPr>
          <a:xfrm>
            <a:off x="9525000" y="7430732"/>
            <a:ext cx="5740400" cy="1938992"/>
          </a:xfrm>
          <a:prstGeom prst="rect">
            <a:avLst/>
          </a:prstGeom>
          <a:noFill/>
        </p:spPr>
        <p:txBody>
          <a:bodyPr wrap="square" rtlCol="0">
            <a:spAutoFit/>
          </a:bodyPr>
          <a:lstStyle/>
          <a:p>
            <a:pPr algn="ctr"/>
            <a:r>
              <a:rPr lang="en-US" sz="2400" dirty="0">
                <a:latin typeface="Glacial Indifference" panose="020B0604020202020204" charset="0"/>
              </a:rPr>
              <a:t>Enter a brief description (club business purpose) for the payment/reimbursement</a:t>
            </a:r>
          </a:p>
          <a:p>
            <a:pPr algn="ctr"/>
            <a:endParaRPr lang="en-US" sz="2400" dirty="0">
              <a:latin typeface="Glacial Indifference" panose="020B0604020202020204" charset="0"/>
            </a:endParaRPr>
          </a:p>
          <a:p>
            <a:pPr algn="ctr"/>
            <a:r>
              <a:rPr lang="en-US" sz="2400" dirty="0">
                <a:latin typeface="Glacial Indifference" panose="020B0604020202020204" charset="0"/>
              </a:rPr>
              <a:t>If you purchased items online, confirm the items were received/delivered.</a:t>
            </a:r>
          </a:p>
        </p:txBody>
      </p:sp>
      <p:cxnSp>
        <p:nvCxnSpPr>
          <p:cNvPr id="36" name="Straight Arrow Connector 35">
            <a:extLst>
              <a:ext uri="{FF2B5EF4-FFF2-40B4-BE49-F238E27FC236}">
                <a16:creationId xmlns:a16="http://schemas.microsoft.com/office/drawing/2014/main" id="{359A3CE3-5F87-1BAD-1E3E-ECCAC6E12C61}"/>
              </a:ext>
            </a:extLst>
          </p:cNvPr>
          <p:cNvCxnSpPr>
            <a:cxnSpLocks/>
          </p:cNvCxnSpPr>
          <p:nvPr/>
        </p:nvCxnSpPr>
        <p:spPr>
          <a:xfrm flipH="1">
            <a:off x="8661400" y="6210300"/>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42CBE72A-BF3D-6814-5834-6D25037DF840}"/>
              </a:ext>
            </a:extLst>
          </p:cNvPr>
          <p:cNvCxnSpPr>
            <a:cxnSpLocks/>
          </p:cNvCxnSpPr>
          <p:nvPr/>
        </p:nvCxnSpPr>
        <p:spPr>
          <a:xfrm flipH="1">
            <a:off x="8661400" y="8115300"/>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238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p:bldP spid="31"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224E4BD6-1092-A83D-4EE3-0175F9F3CC6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169F1C9-25AC-6729-6978-D4378DB750D2}"/>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09D0C10-DE38-83F2-3918-5F1D14978D76}"/>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2B5FF74-11F0-1572-9AFF-69941E3AD2B5}"/>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96F24F79-41D2-2B32-35BF-94CA2933CD15}"/>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2B8CBCD-3E29-89CE-E9AB-965A4B80A887}"/>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7596445A-2601-3613-D61B-F793CCD8DBC4}"/>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944FC286-9300-7C5E-6262-2B2C4D5D5B09}"/>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699C81BC-BD03-E1D1-4AA5-035E00295627}"/>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5A1ACF74-C95B-BA42-2C16-E66716228148}"/>
              </a:ext>
            </a:extLst>
          </p:cNvPr>
          <p:cNvSpPr txBox="1"/>
          <p:nvPr/>
        </p:nvSpPr>
        <p:spPr>
          <a:xfrm>
            <a:off x="1112420" y="2627922"/>
            <a:ext cx="5740400" cy="523220"/>
          </a:xfrm>
          <a:prstGeom prst="rect">
            <a:avLst/>
          </a:prstGeom>
          <a:noFill/>
        </p:spPr>
        <p:txBody>
          <a:bodyPr wrap="square">
            <a:spAutoFit/>
          </a:bodyPr>
          <a:lstStyle/>
          <a:p>
            <a:r>
              <a:rPr lang="en-US" sz="2800" b="1" dirty="0">
                <a:latin typeface="Glacial Indifference" panose="020B0604020202020204" charset="0"/>
              </a:rPr>
              <a:t>Supplies section:</a:t>
            </a:r>
          </a:p>
        </p:txBody>
      </p:sp>
      <p:sp>
        <p:nvSpPr>
          <p:cNvPr id="22" name="TextBox 21">
            <a:extLst>
              <a:ext uri="{FF2B5EF4-FFF2-40B4-BE49-F238E27FC236}">
                <a16:creationId xmlns:a16="http://schemas.microsoft.com/office/drawing/2014/main" id="{992A084E-1C96-1B4B-9041-8364992A8ED7}"/>
              </a:ext>
            </a:extLst>
          </p:cNvPr>
          <p:cNvSpPr txBox="1"/>
          <p:nvPr/>
        </p:nvSpPr>
        <p:spPr>
          <a:xfrm>
            <a:off x="12637465" y="3319299"/>
            <a:ext cx="4250366" cy="830997"/>
          </a:xfrm>
          <a:prstGeom prst="rect">
            <a:avLst/>
          </a:prstGeom>
          <a:noFill/>
        </p:spPr>
        <p:txBody>
          <a:bodyPr wrap="square" rtlCol="0">
            <a:spAutoFit/>
          </a:bodyPr>
          <a:lstStyle/>
          <a:p>
            <a:pPr algn="ctr"/>
            <a:r>
              <a:rPr lang="en-US" sz="2400" dirty="0">
                <a:latin typeface="Glacial Indifference" panose="020B0604020202020204" charset="0"/>
              </a:rPr>
              <a:t>Select or Drag and Drop the supporting documentation</a:t>
            </a:r>
          </a:p>
        </p:txBody>
      </p:sp>
      <p:cxnSp>
        <p:nvCxnSpPr>
          <p:cNvPr id="23" name="Straight Arrow Connector 22">
            <a:extLst>
              <a:ext uri="{FF2B5EF4-FFF2-40B4-BE49-F238E27FC236}">
                <a16:creationId xmlns:a16="http://schemas.microsoft.com/office/drawing/2014/main" id="{71DE8A13-C441-445D-7BAA-11D2E5697C6D}"/>
              </a:ext>
            </a:extLst>
          </p:cNvPr>
          <p:cNvCxnSpPr>
            <a:cxnSpLocks/>
          </p:cNvCxnSpPr>
          <p:nvPr/>
        </p:nvCxnSpPr>
        <p:spPr>
          <a:xfrm>
            <a:off x="14598349" y="4280040"/>
            <a:ext cx="0" cy="486929"/>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DD80D2F1-3324-33BC-50F8-72758E55579F}"/>
              </a:ext>
            </a:extLst>
          </p:cNvPr>
          <p:cNvPicPr>
            <a:picLocks noChangeAspect="1"/>
          </p:cNvPicPr>
          <p:nvPr/>
        </p:nvPicPr>
        <p:blipFill>
          <a:blip r:embed="rId6"/>
          <a:stretch>
            <a:fillRect/>
          </a:stretch>
        </p:blipFill>
        <p:spPr>
          <a:xfrm>
            <a:off x="4953000" y="3353770"/>
            <a:ext cx="5746828" cy="5790631"/>
          </a:xfrm>
          <a:prstGeom prst="rect">
            <a:avLst/>
          </a:prstGeom>
        </p:spPr>
      </p:pic>
      <p:pic>
        <p:nvPicPr>
          <p:cNvPr id="13" name="Picture 12">
            <a:extLst>
              <a:ext uri="{FF2B5EF4-FFF2-40B4-BE49-F238E27FC236}">
                <a16:creationId xmlns:a16="http://schemas.microsoft.com/office/drawing/2014/main" id="{2C1ECD89-C867-EB40-4556-AB6641EAE8A0}"/>
              </a:ext>
            </a:extLst>
          </p:cNvPr>
          <p:cNvPicPr>
            <a:picLocks noChangeAspect="1"/>
          </p:cNvPicPr>
          <p:nvPr/>
        </p:nvPicPr>
        <p:blipFill>
          <a:blip r:embed="rId7"/>
          <a:stretch>
            <a:fillRect/>
          </a:stretch>
        </p:blipFill>
        <p:spPr>
          <a:xfrm>
            <a:off x="12221416" y="4897827"/>
            <a:ext cx="5152184" cy="4246574"/>
          </a:xfrm>
          <a:prstGeom prst="rect">
            <a:avLst/>
          </a:prstGeom>
        </p:spPr>
      </p:pic>
      <p:sp>
        <p:nvSpPr>
          <p:cNvPr id="15" name="TextBox 14">
            <a:extLst>
              <a:ext uri="{FF2B5EF4-FFF2-40B4-BE49-F238E27FC236}">
                <a16:creationId xmlns:a16="http://schemas.microsoft.com/office/drawing/2014/main" id="{CBD510A4-20BC-F236-00D2-18E60E100821}"/>
              </a:ext>
            </a:extLst>
          </p:cNvPr>
          <p:cNvSpPr txBox="1"/>
          <p:nvPr/>
        </p:nvSpPr>
        <p:spPr>
          <a:xfrm>
            <a:off x="1772263" y="4755297"/>
            <a:ext cx="3048000" cy="3785652"/>
          </a:xfrm>
          <a:prstGeom prst="rect">
            <a:avLst/>
          </a:prstGeom>
          <a:noFill/>
        </p:spPr>
        <p:txBody>
          <a:bodyPr wrap="square">
            <a:spAutoFit/>
          </a:bodyPr>
          <a:lstStyle/>
          <a:p>
            <a:pPr algn="r"/>
            <a:r>
              <a:rPr lang="en-US" sz="2400" dirty="0">
                <a:latin typeface="Glacial Indifference" panose="020B0604020202020204" charset="0"/>
              </a:rPr>
              <a:t>Scroll down to the type of supply that best fits the expenditure.</a:t>
            </a:r>
          </a:p>
          <a:p>
            <a:pPr algn="r"/>
            <a:endParaRPr lang="en-US" sz="2400" dirty="0">
              <a:latin typeface="Glacial Indifference" panose="020B0604020202020204" charset="0"/>
            </a:endParaRPr>
          </a:p>
          <a:p>
            <a:pPr algn="r"/>
            <a:r>
              <a:rPr lang="en-US" sz="2400" dirty="0">
                <a:latin typeface="Glacial Indifference" panose="020B0604020202020204" charset="0"/>
              </a:rPr>
              <a:t>It will list the required supporting documentation that you will attach.</a:t>
            </a:r>
          </a:p>
          <a:p>
            <a:pPr algn="r"/>
            <a:endParaRPr lang="en-US" sz="2400" dirty="0">
              <a:latin typeface="Glacial Indifference" panose="020B0604020202020204" charset="0"/>
            </a:endParaRPr>
          </a:p>
        </p:txBody>
      </p:sp>
      <p:sp>
        <p:nvSpPr>
          <p:cNvPr id="25" name="Arrow: Right 24">
            <a:extLst>
              <a:ext uri="{FF2B5EF4-FFF2-40B4-BE49-F238E27FC236}">
                <a16:creationId xmlns:a16="http://schemas.microsoft.com/office/drawing/2014/main" id="{6F7BC5A3-DC24-93D8-00E4-0CA7D7113887}"/>
              </a:ext>
            </a:extLst>
          </p:cNvPr>
          <p:cNvSpPr/>
          <p:nvPr/>
        </p:nvSpPr>
        <p:spPr>
          <a:xfrm>
            <a:off x="11068736" y="6487043"/>
            <a:ext cx="762000"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982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0"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5" grpId="0"/>
      <p:bldP spid="2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BE36C666-DF00-C64E-EEB9-ADD328D051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CBEAE87-7E88-3DE5-CAE3-748F12DD27D6}"/>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B403143-98B1-9361-04BC-B2658874E8A2}"/>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41E07294-C8C5-A4F2-DE54-747A95F13DFB}"/>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4B681914-2029-65B6-DF3D-0E3077EC1D76}"/>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9B6B516-B3DF-AA6A-2C02-64388CF20B25}"/>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093E4647-8562-84F6-E95C-BE9985F3AF62}"/>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D7ECF2E7-FCF7-FB58-8E35-FE784FC711D5}"/>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02EC7232-C03F-061A-F0AB-FF21065DB701}"/>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FF9D512B-D792-7E0A-5FBE-B95E285E2AD9}"/>
              </a:ext>
            </a:extLst>
          </p:cNvPr>
          <p:cNvSpPr txBox="1"/>
          <p:nvPr/>
        </p:nvSpPr>
        <p:spPr>
          <a:xfrm>
            <a:off x="2748245" y="3228662"/>
            <a:ext cx="5277776" cy="461665"/>
          </a:xfrm>
          <a:prstGeom prst="rect">
            <a:avLst/>
          </a:prstGeom>
          <a:noFill/>
        </p:spPr>
        <p:txBody>
          <a:bodyPr wrap="square">
            <a:spAutoFit/>
          </a:bodyPr>
          <a:lstStyle/>
          <a:p>
            <a:pPr algn="r"/>
            <a:r>
              <a:rPr lang="en-US" sz="2400" b="1" dirty="0">
                <a:latin typeface="Glacial Indifference" panose="020B0604020202020204" charset="0"/>
              </a:rPr>
              <a:t>Itemized Receipt (ASI Student Shop) </a:t>
            </a:r>
          </a:p>
        </p:txBody>
      </p:sp>
      <p:sp>
        <p:nvSpPr>
          <p:cNvPr id="17" name="TextBox 16">
            <a:extLst>
              <a:ext uri="{FF2B5EF4-FFF2-40B4-BE49-F238E27FC236}">
                <a16:creationId xmlns:a16="http://schemas.microsoft.com/office/drawing/2014/main" id="{818E84FC-268D-38D7-0157-1D38F5A0A655}"/>
              </a:ext>
            </a:extLst>
          </p:cNvPr>
          <p:cNvSpPr txBox="1"/>
          <p:nvPr/>
        </p:nvSpPr>
        <p:spPr>
          <a:xfrm>
            <a:off x="11049000" y="3239931"/>
            <a:ext cx="4490755" cy="461665"/>
          </a:xfrm>
          <a:prstGeom prst="rect">
            <a:avLst/>
          </a:prstGeom>
          <a:noFill/>
        </p:spPr>
        <p:txBody>
          <a:bodyPr wrap="square">
            <a:spAutoFit/>
          </a:bodyPr>
          <a:lstStyle/>
          <a:p>
            <a:pPr algn="ctr"/>
            <a:r>
              <a:rPr lang="en-US" sz="2400" b="1" dirty="0">
                <a:latin typeface="Glacial Indifference" panose="020B0604020202020204" charset="0"/>
              </a:rPr>
              <a:t>Bank Statement</a:t>
            </a:r>
          </a:p>
        </p:txBody>
      </p:sp>
      <p:pic>
        <p:nvPicPr>
          <p:cNvPr id="8" name="Picture 7">
            <a:extLst>
              <a:ext uri="{FF2B5EF4-FFF2-40B4-BE49-F238E27FC236}">
                <a16:creationId xmlns:a16="http://schemas.microsoft.com/office/drawing/2014/main" id="{9403D9F5-0366-1AC2-9BA0-955046B49399}"/>
              </a:ext>
            </a:extLst>
          </p:cNvPr>
          <p:cNvPicPr>
            <a:picLocks noChangeAspect="1"/>
          </p:cNvPicPr>
          <p:nvPr/>
        </p:nvPicPr>
        <p:blipFill>
          <a:blip r:embed="rId6"/>
          <a:stretch>
            <a:fillRect/>
          </a:stretch>
        </p:blipFill>
        <p:spPr>
          <a:xfrm>
            <a:off x="4016282" y="3741963"/>
            <a:ext cx="2294545" cy="5516337"/>
          </a:xfrm>
          <a:prstGeom prst="rect">
            <a:avLst/>
          </a:prstGeom>
        </p:spPr>
      </p:pic>
      <p:pic>
        <p:nvPicPr>
          <p:cNvPr id="16" name="Picture 15">
            <a:extLst>
              <a:ext uri="{FF2B5EF4-FFF2-40B4-BE49-F238E27FC236}">
                <a16:creationId xmlns:a16="http://schemas.microsoft.com/office/drawing/2014/main" id="{67DD2391-53EE-FDAF-FC2B-30487A695232}"/>
              </a:ext>
            </a:extLst>
          </p:cNvPr>
          <p:cNvPicPr>
            <a:picLocks noChangeAspect="1"/>
          </p:cNvPicPr>
          <p:nvPr/>
        </p:nvPicPr>
        <p:blipFill>
          <a:blip r:embed="rId7"/>
          <a:stretch>
            <a:fillRect/>
          </a:stretch>
        </p:blipFill>
        <p:spPr>
          <a:xfrm>
            <a:off x="11128571" y="3670753"/>
            <a:ext cx="4331611" cy="5583918"/>
          </a:xfrm>
          <a:prstGeom prst="rect">
            <a:avLst/>
          </a:prstGeom>
        </p:spPr>
      </p:pic>
    </p:spTree>
    <p:extLst>
      <p:ext uri="{BB962C8B-B14F-4D97-AF65-F5344CB8AC3E}">
        <p14:creationId xmlns:p14="http://schemas.microsoft.com/office/powerpoint/2010/main" val="676805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26986A3C-A6CD-9FE1-655B-D6DB7BA6B9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6560AFF-94E6-4599-9217-0878012B1D91}"/>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0DB3BD2-FF87-6667-BF8B-33F7FE263D44}"/>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AC7B53B-08B2-3841-20A2-9F6359986DF0}"/>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EFC16BBB-1DF0-A93F-9375-327F6CDA9A9C}"/>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AE8873F-418A-413A-CBF1-7D50E0FD31C3}"/>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8547009B-81C8-20B4-5AE2-3CC51E035C79}"/>
              </a:ext>
            </a:extLst>
          </p:cNvPr>
          <p:cNvSpPr/>
          <p:nvPr/>
        </p:nvSpPr>
        <p:spPr>
          <a:xfrm rot="2700000">
            <a:off x="16087066" y="850188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29B98614-77B0-C745-62FC-6F28DC060D55}"/>
              </a:ext>
            </a:extLst>
          </p:cNvPr>
          <p:cNvSpPr/>
          <p:nvPr/>
        </p:nvSpPr>
        <p:spPr>
          <a:xfrm rot="2700000">
            <a:off x="1215169" y="853304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50334A9-BC5F-0C9C-BD5D-7B6D3E19000E}"/>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4" name="Picture 13">
            <a:extLst>
              <a:ext uri="{FF2B5EF4-FFF2-40B4-BE49-F238E27FC236}">
                <a16:creationId xmlns:a16="http://schemas.microsoft.com/office/drawing/2014/main" id="{C83853DA-1A48-149B-5CD2-5BDDD8B0DF38}"/>
              </a:ext>
            </a:extLst>
          </p:cNvPr>
          <p:cNvPicPr>
            <a:picLocks noChangeAspect="1"/>
          </p:cNvPicPr>
          <p:nvPr/>
        </p:nvPicPr>
        <p:blipFill>
          <a:blip r:embed="rId6"/>
          <a:stretch>
            <a:fillRect/>
          </a:stretch>
        </p:blipFill>
        <p:spPr>
          <a:xfrm>
            <a:off x="6995867" y="3272356"/>
            <a:ext cx="4186844" cy="5985944"/>
          </a:xfrm>
          <a:prstGeom prst="rect">
            <a:avLst/>
          </a:prstGeom>
        </p:spPr>
      </p:pic>
      <p:sp>
        <p:nvSpPr>
          <p:cNvPr id="16" name="TextBox 15">
            <a:extLst>
              <a:ext uri="{FF2B5EF4-FFF2-40B4-BE49-F238E27FC236}">
                <a16:creationId xmlns:a16="http://schemas.microsoft.com/office/drawing/2014/main" id="{D2727989-0185-4FED-D792-5AB25847D469}"/>
              </a:ext>
            </a:extLst>
          </p:cNvPr>
          <p:cNvSpPr txBox="1"/>
          <p:nvPr/>
        </p:nvSpPr>
        <p:spPr>
          <a:xfrm>
            <a:off x="2344774" y="7264492"/>
            <a:ext cx="3550429" cy="461665"/>
          </a:xfrm>
          <a:prstGeom prst="rect">
            <a:avLst/>
          </a:prstGeom>
          <a:noFill/>
        </p:spPr>
        <p:txBody>
          <a:bodyPr wrap="square" rtlCol="0">
            <a:spAutoFit/>
          </a:bodyPr>
          <a:lstStyle/>
          <a:p>
            <a:pPr algn="r"/>
            <a:r>
              <a:rPr lang="en-US" sz="2400" dirty="0">
                <a:latin typeface="Glacial Indifference" panose="020B0604020202020204" charset="0"/>
              </a:rPr>
              <a:t>Enter your Phone Number</a:t>
            </a:r>
          </a:p>
        </p:txBody>
      </p:sp>
      <p:cxnSp>
        <p:nvCxnSpPr>
          <p:cNvPr id="17" name="Straight Arrow Connector 16">
            <a:extLst>
              <a:ext uri="{FF2B5EF4-FFF2-40B4-BE49-F238E27FC236}">
                <a16:creationId xmlns:a16="http://schemas.microsoft.com/office/drawing/2014/main" id="{CD7CDF33-9F6F-2135-73B6-73C52600559F}"/>
              </a:ext>
            </a:extLst>
          </p:cNvPr>
          <p:cNvCxnSpPr>
            <a:cxnSpLocks/>
          </p:cNvCxnSpPr>
          <p:nvPr/>
        </p:nvCxnSpPr>
        <p:spPr>
          <a:xfrm flipV="1">
            <a:off x="5993845" y="749532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C9638BE1-1461-AA08-ECF2-6E6B910971B0}"/>
              </a:ext>
            </a:extLst>
          </p:cNvPr>
          <p:cNvSpPr txBox="1"/>
          <p:nvPr/>
        </p:nvSpPr>
        <p:spPr>
          <a:xfrm>
            <a:off x="1338724" y="4728001"/>
            <a:ext cx="4637592" cy="830997"/>
          </a:xfrm>
          <a:prstGeom prst="rect">
            <a:avLst/>
          </a:prstGeom>
          <a:noFill/>
        </p:spPr>
        <p:txBody>
          <a:bodyPr wrap="square" rtlCol="0">
            <a:spAutoFit/>
          </a:bodyPr>
          <a:lstStyle/>
          <a:p>
            <a:pPr algn="r"/>
            <a:r>
              <a:rPr lang="en-US" sz="2400" dirty="0">
                <a:latin typeface="Glacial Indifference" panose="020B0604020202020204" charset="0"/>
              </a:rPr>
              <a:t>Refer to your CAF if your club requires two or more signatures</a:t>
            </a:r>
          </a:p>
        </p:txBody>
      </p:sp>
      <p:cxnSp>
        <p:nvCxnSpPr>
          <p:cNvPr id="20" name="Straight Arrow Connector 19">
            <a:extLst>
              <a:ext uri="{FF2B5EF4-FFF2-40B4-BE49-F238E27FC236}">
                <a16:creationId xmlns:a16="http://schemas.microsoft.com/office/drawing/2014/main" id="{E0813A98-60AB-E876-6B7B-00F00218BF2B}"/>
              </a:ext>
            </a:extLst>
          </p:cNvPr>
          <p:cNvCxnSpPr>
            <a:cxnSpLocks/>
          </p:cNvCxnSpPr>
          <p:nvPr/>
        </p:nvCxnSpPr>
        <p:spPr>
          <a:xfrm flipV="1">
            <a:off x="5993845" y="5143499"/>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5E49785C-3393-F83F-1287-DDB2BBE553B5}"/>
              </a:ext>
            </a:extLst>
          </p:cNvPr>
          <p:cNvCxnSpPr>
            <a:cxnSpLocks/>
          </p:cNvCxnSpPr>
          <p:nvPr/>
        </p:nvCxnSpPr>
        <p:spPr>
          <a:xfrm flipH="1">
            <a:off x="11569758" y="6173399"/>
            <a:ext cx="541471"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3D29423C-C3C5-D5FA-46FE-2D6AA9E24613}"/>
              </a:ext>
            </a:extLst>
          </p:cNvPr>
          <p:cNvSpPr txBox="1"/>
          <p:nvPr/>
        </p:nvSpPr>
        <p:spPr>
          <a:xfrm>
            <a:off x="12283375" y="5942566"/>
            <a:ext cx="2919755" cy="461665"/>
          </a:xfrm>
          <a:prstGeom prst="rect">
            <a:avLst/>
          </a:prstGeom>
          <a:noFill/>
        </p:spPr>
        <p:txBody>
          <a:bodyPr wrap="square" rtlCol="0">
            <a:spAutoFit/>
          </a:bodyPr>
          <a:lstStyle/>
          <a:p>
            <a:pPr algn="ctr"/>
            <a:r>
              <a:rPr lang="en-US" sz="2400" dirty="0">
                <a:latin typeface="Glacial Indifference" panose="020B0604020202020204" charset="0"/>
              </a:rPr>
              <a:t>Enter your Full Name</a:t>
            </a:r>
          </a:p>
        </p:txBody>
      </p:sp>
      <p:cxnSp>
        <p:nvCxnSpPr>
          <p:cNvPr id="25" name="Straight Arrow Connector 24">
            <a:extLst>
              <a:ext uri="{FF2B5EF4-FFF2-40B4-BE49-F238E27FC236}">
                <a16:creationId xmlns:a16="http://schemas.microsoft.com/office/drawing/2014/main" id="{06FB60C5-1DA7-4406-C670-F66C1322695B}"/>
              </a:ext>
            </a:extLst>
          </p:cNvPr>
          <p:cNvCxnSpPr>
            <a:cxnSpLocks/>
          </p:cNvCxnSpPr>
          <p:nvPr/>
        </p:nvCxnSpPr>
        <p:spPr>
          <a:xfrm flipH="1">
            <a:off x="11569758" y="7536619"/>
            <a:ext cx="541471"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DF9032F7-0250-E30A-9E7E-50C0EF1C3ACF}"/>
              </a:ext>
            </a:extLst>
          </p:cNvPr>
          <p:cNvSpPr txBox="1"/>
          <p:nvPr/>
        </p:nvSpPr>
        <p:spPr>
          <a:xfrm>
            <a:off x="12285698" y="7305786"/>
            <a:ext cx="3478149" cy="461665"/>
          </a:xfrm>
          <a:prstGeom prst="rect">
            <a:avLst/>
          </a:prstGeom>
          <a:noFill/>
        </p:spPr>
        <p:txBody>
          <a:bodyPr wrap="square" rtlCol="0">
            <a:spAutoFit/>
          </a:bodyPr>
          <a:lstStyle/>
          <a:p>
            <a:pPr algn="ctr"/>
            <a:r>
              <a:rPr lang="en-US" sz="2400" dirty="0">
                <a:latin typeface="Glacial Indifference" panose="020B0604020202020204" charset="0"/>
              </a:rPr>
              <a:t>Enter your Email Address</a:t>
            </a:r>
          </a:p>
        </p:txBody>
      </p:sp>
      <p:sp>
        <p:nvSpPr>
          <p:cNvPr id="28" name="TextBox 27">
            <a:extLst>
              <a:ext uri="{FF2B5EF4-FFF2-40B4-BE49-F238E27FC236}">
                <a16:creationId xmlns:a16="http://schemas.microsoft.com/office/drawing/2014/main" id="{AA42C387-64EC-2F14-DC45-1778D651824A}"/>
              </a:ext>
            </a:extLst>
          </p:cNvPr>
          <p:cNvSpPr txBox="1"/>
          <p:nvPr/>
        </p:nvSpPr>
        <p:spPr>
          <a:xfrm>
            <a:off x="1226105" y="2702159"/>
            <a:ext cx="6183798" cy="954107"/>
          </a:xfrm>
          <a:prstGeom prst="rect">
            <a:avLst/>
          </a:prstGeom>
          <a:noFill/>
        </p:spPr>
        <p:txBody>
          <a:bodyPr wrap="square" rtlCol="0">
            <a:spAutoFit/>
          </a:bodyPr>
          <a:lstStyle/>
          <a:p>
            <a:r>
              <a:rPr lang="en-US" sz="2800" b="1" dirty="0" err="1">
                <a:latin typeface="Glacial Indifference" panose="020B0604020202020204" charset="0"/>
              </a:rPr>
              <a:t>Me’we</a:t>
            </a:r>
            <a:r>
              <a:rPr lang="en-US" sz="2800" b="1" dirty="0">
                <a:latin typeface="Glacial Indifference" panose="020B0604020202020204" charset="0"/>
              </a:rPr>
              <a:t> will enter their information under Club Authorization:</a:t>
            </a:r>
          </a:p>
        </p:txBody>
      </p:sp>
      <p:sp>
        <p:nvSpPr>
          <p:cNvPr id="29" name="TextBox 28">
            <a:extLst>
              <a:ext uri="{FF2B5EF4-FFF2-40B4-BE49-F238E27FC236}">
                <a16:creationId xmlns:a16="http://schemas.microsoft.com/office/drawing/2014/main" id="{83620147-2435-5FFA-2547-35B5B41FA367}"/>
              </a:ext>
            </a:extLst>
          </p:cNvPr>
          <p:cNvSpPr txBox="1"/>
          <p:nvPr/>
        </p:nvSpPr>
        <p:spPr>
          <a:xfrm>
            <a:off x="2905491" y="5984404"/>
            <a:ext cx="3017029" cy="461665"/>
          </a:xfrm>
          <a:prstGeom prst="rect">
            <a:avLst/>
          </a:prstGeom>
          <a:noFill/>
        </p:spPr>
        <p:txBody>
          <a:bodyPr wrap="square" rtlCol="0">
            <a:spAutoFit/>
          </a:bodyPr>
          <a:lstStyle/>
          <a:p>
            <a:pPr algn="r"/>
            <a:r>
              <a:rPr lang="en-US" sz="2400" dirty="0">
                <a:latin typeface="Glacial Indifference" panose="020B0604020202020204" charset="0"/>
              </a:rPr>
              <a:t>Add your signature</a:t>
            </a:r>
          </a:p>
        </p:txBody>
      </p:sp>
      <p:cxnSp>
        <p:nvCxnSpPr>
          <p:cNvPr id="30" name="Straight Arrow Connector 29">
            <a:extLst>
              <a:ext uri="{FF2B5EF4-FFF2-40B4-BE49-F238E27FC236}">
                <a16:creationId xmlns:a16="http://schemas.microsoft.com/office/drawing/2014/main" id="{9815E5D0-5E90-A285-235F-2F2A9201B92E}"/>
              </a:ext>
            </a:extLst>
          </p:cNvPr>
          <p:cNvCxnSpPr>
            <a:cxnSpLocks/>
          </p:cNvCxnSpPr>
          <p:nvPr/>
        </p:nvCxnSpPr>
        <p:spPr>
          <a:xfrm flipV="1">
            <a:off x="5976316" y="6215235"/>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FD03DAD-C279-FEB8-59D1-5105F001ECB3}"/>
              </a:ext>
            </a:extLst>
          </p:cNvPr>
          <p:cNvSpPr txBox="1"/>
          <p:nvPr/>
        </p:nvSpPr>
        <p:spPr>
          <a:xfrm>
            <a:off x="1226105" y="6404231"/>
            <a:ext cx="4750211" cy="400110"/>
          </a:xfrm>
          <a:prstGeom prst="rect">
            <a:avLst/>
          </a:prstGeom>
          <a:noFill/>
        </p:spPr>
        <p:txBody>
          <a:bodyPr wrap="none" rtlCol="0">
            <a:spAutoFit/>
          </a:bodyPr>
          <a:lstStyle/>
          <a:p>
            <a:pPr algn="r"/>
            <a:r>
              <a:rPr lang="en-US" sz="2000" dirty="0">
                <a:latin typeface="Glacial Indifference" panose="020B0604020202020204" charset="0"/>
              </a:rPr>
              <a:t>(should match the signature on the CAF) </a:t>
            </a:r>
          </a:p>
        </p:txBody>
      </p:sp>
    </p:spTree>
    <p:extLst>
      <p:ext uri="{BB962C8B-B14F-4D97-AF65-F5344CB8AC3E}">
        <p14:creationId xmlns:p14="http://schemas.microsoft.com/office/powerpoint/2010/main" val="149693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p:cTn id="21" dur="500" fill="hold"/>
                                        <p:tgtEl>
                                          <p:spTgt spid="32"/>
                                        </p:tgtEl>
                                        <p:attrNameLst>
                                          <p:attrName>ppt_w</p:attrName>
                                        </p:attrNameLst>
                                      </p:cBhvr>
                                      <p:tavLst>
                                        <p:tav tm="0">
                                          <p:val>
                                            <p:fltVal val="0"/>
                                          </p:val>
                                        </p:tav>
                                        <p:tav tm="100000">
                                          <p:val>
                                            <p:strVal val="#ppt_w"/>
                                          </p:val>
                                        </p:tav>
                                      </p:tavLst>
                                    </p:anim>
                                    <p:anim calcmode="lin" valueType="num">
                                      <p:cBhvr>
                                        <p:cTn id="22" dur="500" fill="hold"/>
                                        <p:tgtEl>
                                          <p:spTgt spid="32"/>
                                        </p:tgtEl>
                                        <p:attrNameLst>
                                          <p:attrName>ppt_h</p:attrName>
                                        </p:attrNameLst>
                                      </p:cBhvr>
                                      <p:tavLst>
                                        <p:tav tm="0">
                                          <p:val>
                                            <p:fltVal val="0"/>
                                          </p:val>
                                        </p:tav>
                                        <p:tav tm="100000">
                                          <p:val>
                                            <p:strVal val="#ppt_h"/>
                                          </p:val>
                                        </p:tav>
                                      </p:tavLst>
                                    </p:anim>
                                    <p:animEffect transition="in" filter="fade">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par>
                                <p:cTn id="45" presetID="10"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4" grpId="0"/>
      <p:bldP spid="26" grpId="0"/>
      <p:bldP spid="29"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6A61357A-15F9-2132-F53C-DC225548145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5888CE-B5ED-8751-D3F4-C5A0A3A31BA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593E397-D3A0-4624-C812-98B0564F10EC}"/>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DC835EAC-A7F6-748F-2086-73C831A3ED61}"/>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2F6075EB-34AE-0FA8-17FF-D4969F88A6B1}"/>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26C9164-2923-70A8-D118-41BA32C1BACF}"/>
              </a:ext>
            </a:extLst>
          </p:cNvPr>
          <p:cNvSpPr txBox="1"/>
          <p:nvPr/>
        </p:nvSpPr>
        <p:spPr>
          <a:xfrm>
            <a:off x="1981200" y="879852"/>
            <a:ext cx="14325600" cy="2846933"/>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WHAT DOES ASI ACCOUNTING SERVICES HAVE TO DO WITH STUDENT ORGANIZATIONS &amp; CLUBS?</a:t>
            </a:r>
          </a:p>
        </p:txBody>
      </p:sp>
      <p:sp>
        <p:nvSpPr>
          <p:cNvPr id="8" name="Freeform 8">
            <a:extLst>
              <a:ext uri="{FF2B5EF4-FFF2-40B4-BE49-F238E27FC236}">
                <a16:creationId xmlns:a16="http://schemas.microsoft.com/office/drawing/2014/main" id="{54086891-8EB7-F682-F1F3-4AAED0E55733}"/>
              </a:ext>
            </a:extLst>
          </p:cNvPr>
          <p:cNvSpPr/>
          <p:nvPr/>
        </p:nvSpPr>
        <p:spPr>
          <a:xfrm rot="2700000">
            <a:off x="17012940" y="502576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47410D72-2E66-84B7-6ABA-D26C85CE3441}"/>
              </a:ext>
            </a:extLst>
          </p:cNvPr>
          <p:cNvSpPr/>
          <p:nvPr/>
        </p:nvSpPr>
        <p:spPr>
          <a:xfrm rot="2700000">
            <a:off x="1011616" y="1999040"/>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BC39A13-99E0-0B4C-FEBC-DE2B468F2C02}"/>
              </a:ext>
            </a:extLst>
          </p:cNvPr>
          <p:cNvSpPr/>
          <p:nvPr/>
        </p:nvSpPr>
        <p:spPr>
          <a:xfrm rot="2700000">
            <a:off x="724423" y="5017464"/>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23">
            <a:extLst>
              <a:ext uri="{FF2B5EF4-FFF2-40B4-BE49-F238E27FC236}">
                <a16:creationId xmlns:a16="http://schemas.microsoft.com/office/drawing/2014/main" id="{5B6FBD2B-4A96-8244-DE6C-CD37F203A4EE}"/>
              </a:ext>
            </a:extLst>
          </p:cNvPr>
          <p:cNvSpPr txBox="1"/>
          <p:nvPr/>
        </p:nvSpPr>
        <p:spPr>
          <a:xfrm>
            <a:off x="1981200" y="4139877"/>
            <a:ext cx="14325600" cy="4770537"/>
          </a:xfrm>
          <a:prstGeom prst="rect">
            <a:avLst/>
          </a:prstGeom>
        </p:spPr>
        <p:txBody>
          <a:bodyPr wrap="square" lIns="0" tIns="0" rIns="0" bIns="0" rtlCol="0" anchor="t">
            <a:spAutoFit/>
          </a:bodyPr>
          <a:lstStyle/>
          <a:p>
            <a:r>
              <a:rPr lang="en-US" sz="2800" dirty="0">
                <a:solidFill>
                  <a:srgbClr val="212429"/>
                </a:solidFill>
                <a:latin typeface="Glacial Indifference"/>
                <a:ea typeface="Glacial Indifference"/>
                <a:cs typeface="Glacial Indifference"/>
                <a:sym typeface="Glacial Indifference"/>
              </a:rPr>
              <a:t>ASI has partnered with Student Organizations &amp; Leadership (SO&amp;L) to assist with the banking aspect for student organizations and clubs.  Student organizations and clubs are expected to bank and maintain their club account with us.</a:t>
            </a:r>
          </a:p>
          <a:p>
            <a:endParaRPr lang="en-US" sz="2800" dirty="0">
              <a:solidFill>
                <a:srgbClr val="212429"/>
              </a:solidFill>
              <a:latin typeface="Glacial Indifference"/>
              <a:ea typeface="Glacial Indifference"/>
              <a:cs typeface="Glacial Indifference"/>
              <a:sym typeface="Glacial Indifference"/>
            </a:endParaRPr>
          </a:p>
          <a:p>
            <a:pPr algn="l"/>
            <a:r>
              <a:rPr lang="en-US" sz="2800" b="1" dirty="0">
                <a:solidFill>
                  <a:srgbClr val="212429"/>
                </a:solidFill>
                <a:latin typeface="Glacial Indifference"/>
                <a:ea typeface="Glacial Indifference"/>
                <a:cs typeface="Glacial Indifference"/>
                <a:sym typeface="Glacial Indifference"/>
              </a:rPr>
              <a:t>Clubs can:</a:t>
            </a:r>
          </a:p>
          <a:p>
            <a:pPr lvl="1" indent="-457200">
              <a:buFont typeface="Courier New" panose="02070309020205020404" pitchFamily="49" charset="0"/>
              <a:buChar char="o"/>
            </a:pPr>
            <a:r>
              <a:rPr lang="en-US" sz="2800" dirty="0">
                <a:solidFill>
                  <a:srgbClr val="212429"/>
                </a:solidFill>
                <a:latin typeface="Glacial Indifference"/>
                <a:ea typeface="Glacial Indifference"/>
                <a:cs typeface="Glacial Indifference"/>
                <a:sym typeface="Glacial Indifference"/>
              </a:rPr>
              <a:t>deposit funds into their club account (e.g., membership fees/dues, sponsorships and awards, donations, fundraisers, and sales)</a:t>
            </a:r>
          </a:p>
          <a:p>
            <a:pPr marL="0" lvl="1"/>
            <a:endParaRPr lang="en-US" sz="1000" dirty="0">
              <a:solidFill>
                <a:srgbClr val="212429"/>
              </a:solidFill>
              <a:latin typeface="Glacial Indifference"/>
              <a:ea typeface="Glacial Indifference"/>
              <a:cs typeface="Glacial Indifference"/>
              <a:sym typeface="Glacial Indifference"/>
            </a:endParaRPr>
          </a:p>
          <a:p>
            <a:pPr lvl="1" indent="-457200">
              <a:buFont typeface="Courier New" panose="02070309020205020404" pitchFamily="49" charset="0"/>
              <a:buChar char="o"/>
            </a:pPr>
            <a:r>
              <a:rPr lang="en-US" sz="2800" dirty="0">
                <a:solidFill>
                  <a:srgbClr val="212429"/>
                </a:solidFill>
                <a:latin typeface="Glacial Indifference"/>
                <a:ea typeface="Glacial Indifference"/>
                <a:cs typeface="Glacial Indifference"/>
                <a:sym typeface="Glacial Indifference"/>
              </a:rPr>
              <a:t>request a club account report to see recent transactions and balances</a:t>
            </a:r>
          </a:p>
          <a:p>
            <a:pPr marL="0" lvl="1"/>
            <a:endParaRPr lang="en-US" sz="1000" dirty="0">
              <a:solidFill>
                <a:srgbClr val="212429"/>
              </a:solidFill>
              <a:latin typeface="Glacial Indifference"/>
              <a:ea typeface="Glacial Indifference"/>
              <a:cs typeface="Glacial Indifference"/>
              <a:sym typeface="Glacial Indifference"/>
            </a:endParaRPr>
          </a:p>
          <a:p>
            <a:pPr lvl="1" indent="-457200">
              <a:buFont typeface="Courier New" panose="02070309020205020404" pitchFamily="49" charset="0"/>
              <a:buChar char="o"/>
            </a:pPr>
            <a:r>
              <a:rPr lang="en-US" sz="2800" dirty="0">
                <a:solidFill>
                  <a:srgbClr val="212429"/>
                </a:solidFill>
                <a:latin typeface="Glacial Indifference"/>
                <a:ea typeface="Glacial Indifference"/>
                <a:cs typeface="Glacial Indifference"/>
                <a:sym typeface="Glacial Indifference"/>
              </a:rPr>
              <a:t>submit check requests for direct payment or reimbursements</a:t>
            </a:r>
          </a:p>
          <a:p>
            <a:pPr lvl="1" indent="-457200">
              <a:buFont typeface="Courier New" panose="02070309020205020404" pitchFamily="49" charset="0"/>
              <a:buChar char="o"/>
            </a:pPr>
            <a:endParaRPr lang="en-US" sz="1000" dirty="0">
              <a:solidFill>
                <a:srgbClr val="212429"/>
              </a:solidFill>
              <a:latin typeface="Glacial Indifference"/>
              <a:ea typeface="Glacial Indifference"/>
              <a:cs typeface="Glacial Indifference"/>
              <a:sym typeface="Glacial Indifference"/>
            </a:endParaRPr>
          </a:p>
          <a:p>
            <a:pPr lvl="1" indent="-457200">
              <a:buFont typeface="Courier New" panose="02070309020205020404" pitchFamily="49" charset="0"/>
              <a:buChar char="o"/>
            </a:pPr>
            <a:r>
              <a:rPr lang="en-US" sz="2800" dirty="0">
                <a:solidFill>
                  <a:srgbClr val="212429"/>
                </a:solidFill>
                <a:latin typeface="Glacial Indifference"/>
                <a:ea typeface="Glacial Indifference"/>
                <a:cs typeface="Glacial Indifference"/>
                <a:sym typeface="Glacial Indifference"/>
              </a:rPr>
              <a:t>be eligible for an $800 Dollars for Organizations and Clubs (DOC) grant from ASI</a:t>
            </a:r>
          </a:p>
        </p:txBody>
      </p:sp>
    </p:spTree>
    <p:extLst>
      <p:ext uri="{BB962C8B-B14F-4D97-AF65-F5344CB8AC3E}">
        <p14:creationId xmlns:p14="http://schemas.microsoft.com/office/powerpoint/2010/main" val="76462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852FB743-C157-00E7-0B78-A89663D099E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5CFA28-DCC6-FCA1-62DF-61EC25D3AFB1}"/>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1A07040-A38E-AEFA-C864-6956756A9127}"/>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6141EE4D-5D24-9C6A-24BA-54DB169D0AD5}"/>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531CF5B-9CC4-0FD9-EC48-4BDA1F34B8B0}"/>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88ABF6F-0A43-622D-D6CB-4982FFA446F8}"/>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5D9167AB-E922-BD05-71B1-86666B4CE02F}"/>
              </a:ext>
            </a:extLst>
          </p:cNvPr>
          <p:cNvSpPr/>
          <p:nvPr/>
        </p:nvSpPr>
        <p:spPr>
          <a:xfrm rot="2700000">
            <a:off x="17269427" y="852784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46F12BDB-A129-1B0B-E0B5-4144056146CB}"/>
              </a:ext>
            </a:extLst>
          </p:cNvPr>
          <p:cNvSpPr/>
          <p:nvPr/>
        </p:nvSpPr>
        <p:spPr>
          <a:xfrm rot="2700000">
            <a:off x="6224406" y="828342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7B416E4-CA68-98E3-6852-84EBCCE9C4C2}"/>
              </a:ext>
            </a:extLst>
          </p:cNvPr>
          <p:cNvSpPr/>
          <p:nvPr/>
        </p:nvSpPr>
        <p:spPr>
          <a:xfrm rot="2700000">
            <a:off x="490883" y="2804901"/>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7">
            <a:extLst>
              <a:ext uri="{FF2B5EF4-FFF2-40B4-BE49-F238E27FC236}">
                <a16:creationId xmlns:a16="http://schemas.microsoft.com/office/drawing/2014/main" id="{C6E2927D-B976-A6E8-242E-9A1E015A8C07}"/>
              </a:ext>
            </a:extLst>
          </p:cNvPr>
          <p:cNvSpPr txBox="1"/>
          <p:nvPr/>
        </p:nvSpPr>
        <p:spPr>
          <a:xfrm>
            <a:off x="1112420" y="4358481"/>
            <a:ext cx="8329462" cy="3108543"/>
          </a:xfrm>
          <a:prstGeom prst="rect">
            <a:avLst/>
          </a:prstGeom>
          <a:noFill/>
        </p:spPr>
        <p:txBody>
          <a:bodyPr wrap="square" rtlCol="0">
            <a:spAutoFit/>
          </a:bodyPr>
          <a:lstStyle/>
          <a:p>
            <a:r>
              <a:rPr lang="en-US" sz="2800" dirty="0">
                <a:latin typeface="Glacial Indifference" panose="020B0604020202020204" charset="0"/>
              </a:rPr>
              <a:t>This is the final page before submitting the check request. </a:t>
            </a:r>
          </a:p>
          <a:p>
            <a:endParaRPr lang="en-US" sz="2800" dirty="0">
              <a:latin typeface="Glacial Indifference" panose="020B0604020202020204" charset="0"/>
            </a:endParaRPr>
          </a:p>
          <a:p>
            <a:r>
              <a:rPr lang="en-US" sz="2800" dirty="0">
                <a:latin typeface="Glacial Indifference" panose="020B0604020202020204" charset="0"/>
              </a:rPr>
              <a:t>Please review to ensure:</a:t>
            </a:r>
          </a:p>
          <a:p>
            <a:pPr marL="514350" indent="-514350">
              <a:buAutoNum type="arabicPeriod"/>
            </a:pPr>
            <a:r>
              <a:rPr lang="en-US" sz="2800" dirty="0">
                <a:latin typeface="Glacial Indifference" panose="020B0604020202020204" charset="0"/>
              </a:rPr>
              <a:t>Vendor’s information is accurate</a:t>
            </a:r>
          </a:p>
          <a:p>
            <a:pPr marL="514350" indent="-514350">
              <a:buAutoNum type="arabicPeriod"/>
            </a:pPr>
            <a:r>
              <a:rPr lang="en-US" sz="2800" dirty="0">
                <a:latin typeface="Glacial Indifference" panose="020B0604020202020204" charset="0"/>
              </a:rPr>
              <a:t>All required documentation is uploaded/attached</a:t>
            </a:r>
          </a:p>
          <a:p>
            <a:pPr marL="514350" indent="-514350">
              <a:buAutoNum type="arabicPeriod"/>
            </a:pPr>
            <a:r>
              <a:rPr lang="en-US" sz="2800" dirty="0">
                <a:latin typeface="Glacial Indifference" panose="020B0604020202020204" charset="0"/>
              </a:rPr>
              <a:t>Correct signature authorization was provided</a:t>
            </a:r>
          </a:p>
        </p:txBody>
      </p:sp>
      <p:pic>
        <p:nvPicPr>
          <p:cNvPr id="8" name="Picture 7">
            <a:extLst>
              <a:ext uri="{FF2B5EF4-FFF2-40B4-BE49-F238E27FC236}">
                <a16:creationId xmlns:a16="http://schemas.microsoft.com/office/drawing/2014/main" id="{A69F1481-0570-F214-42DF-ADC326D9D783}"/>
              </a:ext>
            </a:extLst>
          </p:cNvPr>
          <p:cNvPicPr>
            <a:picLocks noChangeAspect="1"/>
          </p:cNvPicPr>
          <p:nvPr/>
        </p:nvPicPr>
        <p:blipFill>
          <a:blip r:embed="rId6"/>
          <a:stretch>
            <a:fillRect/>
          </a:stretch>
        </p:blipFill>
        <p:spPr>
          <a:xfrm>
            <a:off x="9874596" y="2624991"/>
            <a:ext cx="6878295" cy="6572593"/>
          </a:xfrm>
          <a:prstGeom prst="rect">
            <a:avLst/>
          </a:prstGeom>
        </p:spPr>
      </p:pic>
    </p:spTree>
    <p:extLst>
      <p:ext uri="{BB962C8B-B14F-4D97-AF65-F5344CB8AC3E}">
        <p14:creationId xmlns:p14="http://schemas.microsoft.com/office/powerpoint/2010/main" val="242492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7055FD30-E5D3-34C8-D195-8E30283FA65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D95C332-D7C6-AF43-4C09-01B8CB139F5B}"/>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D8E0B70E-FFBD-8023-3FFE-33895849FA56}"/>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94168B52-5E5C-81C2-3092-B0AA12D798DB}"/>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8133DABC-DF78-FBBF-C14E-FEC46B76F830}"/>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418AB6A-2B47-6F75-2F64-CC50B56A6433}"/>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SUPPLIES</a:t>
            </a:r>
          </a:p>
        </p:txBody>
      </p:sp>
      <p:sp>
        <p:nvSpPr>
          <p:cNvPr id="9" name="Freeform 9">
            <a:extLst>
              <a:ext uri="{FF2B5EF4-FFF2-40B4-BE49-F238E27FC236}">
                <a16:creationId xmlns:a16="http://schemas.microsoft.com/office/drawing/2014/main" id="{B134F1BB-AB13-3810-C608-F7E00E59918C}"/>
              </a:ext>
            </a:extLst>
          </p:cNvPr>
          <p:cNvSpPr/>
          <p:nvPr/>
        </p:nvSpPr>
        <p:spPr>
          <a:xfrm rot="2700000">
            <a:off x="17578206" y="79389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E7B232D1-7686-D7D2-7F95-E263D3BAD619}"/>
              </a:ext>
            </a:extLst>
          </p:cNvPr>
          <p:cNvSpPr/>
          <p:nvPr/>
        </p:nvSpPr>
        <p:spPr>
          <a:xfrm rot="2700000">
            <a:off x="1728606" y="8413345"/>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40E246FE-BECA-4D50-D400-A7B9DFB5208D}"/>
              </a:ext>
            </a:extLst>
          </p:cNvPr>
          <p:cNvSpPr/>
          <p:nvPr/>
        </p:nvSpPr>
        <p:spPr>
          <a:xfrm rot="2700000">
            <a:off x="3557406" y="297407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7">
            <a:extLst>
              <a:ext uri="{FF2B5EF4-FFF2-40B4-BE49-F238E27FC236}">
                <a16:creationId xmlns:a16="http://schemas.microsoft.com/office/drawing/2014/main" id="{46FE741D-81C5-EE68-51E3-C8AFDF37D0A5}"/>
              </a:ext>
            </a:extLst>
          </p:cNvPr>
          <p:cNvSpPr txBox="1"/>
          <p:nvPr/>
        </p:nvSpPr>
        <p:spPr>
          <a:xfrm>
            <a:off x="1112420" y="5524500"/>
            <a:ext cx="5215041" cy="954107"/>
          </a:xfrm>
          <a:prstGeom prst="rect">
            <a:avLst/>
          </a:prstGeom>
          <a:noFill/>
        </p:spPr>
        <p:txBody>
          <a:bodyPr wrap="square" rtlCol="0">
            <a:spAutoFit/>
          </a:bodyPr>
          <a:lstStyle/>
          <a:p>
            <a:pPr algn="r"/>
            <a:r>
              <a:rPr lang="en-US" sz="2800" dirty="0">
                <a:latin typeface="Glacial Indifference" panose="020B0604020202020204" charset="0"/>
              </a:rPr>
              <a:t>After you click “Submit,” you will receive a confirmation page</a:t>
            </a:r>
          </a:p>
        </p:txBody>
      </p:sp>
      <p:pic>
        <p:nvPicPr>
          <p:cNvPr id="12" name="Picture 11">
            <a:extLst>
              <a:ext uri="{FF2B5EF4-FFF2-40B4-BE49-F238E27FC236}">
                <a16:creationId xmlns:a16="http://schemas.microsoft.com/office/drawing/2014/main" id="{556B30AD-CE38-E7D7-B246-B39532D6E0E1}"/>
              </a:ext>
            </a:extLst>
          </p:cNvPr>
          <p:cNvPicPr>
            <a:picLocks noChangeAspect="1"/>
          </p:cNvPicPr>
          <p:nvPr/>
        </p:nvPicPr>
        <p:blipFill>
          <a:blip r:embed="rId6"/>
          <a:stretch>
            <a:fillRect/>
          </a:stretch>
        </p:blipFill>
        <p:spPr>
          <a:xfrm>
            <a:off x="7104742" y="3100108"/>
            <a:ext cx="9122229" cy="6032834"/>
          </a:xfrm>
          <a:prstGeom prst="rect">
            <a:avLst/>
          </a:prstGeom>
        </p:spPr>
      </p:pic>
    </p:spTree>
    <p:extLst>
      <p:ext uri="{BB962C8B-B14F-4D97-AF65-F5344CB8AC3E}">
        <p14:creationId xmlns:p14="http://schemas.microsoft.com/office/powerpoint/2010/main" val="880867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DADCB32D-D008-41AA-34CF-26077915ED1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11051B-E2D2-9BEB-7A31-3D66BF3E6BE5}"/>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3D88E386-0872-58CC-840B-427773925F4F}"/>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13F3943-723D-F0EB-6284-C0AE4B692F85}"/>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F98CA9D-9DB4-9B35-85D7-81ADD6E39E5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69F8C048-EBCE-A413-74A6-3B95CFDA8D15}"/>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734C767F-D746-95CE-909A-6A0A5F2E10CB}"/>
              </a:ext>
            </a:extLst>
          </p:cNvPr>
          <p:cNvSpPr/>
          <p:nvPr/>
        </p:nvSpPr>
        <p:spPr>
          <a:xfrm rot="2700000">
            <a:off x="17018508" y="8313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9C57B200-3681-D3A5-1137-EDB2CC9E6EA7}"/>
              </a:ext>
            </a:extLst>
          </p:cNvPr>
          <p:cNvSpPr/>
          <p:nvPr/>
        </p:nvSpPr>
        <p:spPr>
          <a:xfrm rot="2700000">
            <a:off x="17018509" y="3520277"/>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BDE6F497-AF35-E8DC-BC19-121310A18060}"/>
              </a:ext>
            </a:extLst>
          </p:cNvPr>
          <p:cNvSpPr/>
          <p:nvPr/>
        </p:nvSpPr>
        <p:spPr>
          <a:xfrm rot="2700000">
            <a:off x="1373902" y="334203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5">
            <a:extLst>
              <a:ext uri="{FF2B5EF4-FFF2-40B4-BE49-F238E27FC236}">
                <a16:creationId xmlns:a16="http://schemas.microsoft.com/office/drawing/2014/main" id="{CD6DA809-E743-CBDE-4E7C-718AE651C9EA}"/>
              </a:ext>
            </a:extLst>
          </p:cNvPr>
          <p:cNvSpPr txBox="1"/>
          <p:nvPr/>
        </p:nvSpPr>
        <p:spPr>
          <a:xfrm>
            <a:off x="1914663" y="3607450"/>
            <a:ext cx="14458672" cy="4832092"/>
          </a:xfrm>
          <a:prstGeom prst="rect">
            <a:avLst/>
          </a:prstGeom>
          <a:noFill/>
        </p:spPr>
        <p:txBody>
          <a:bodyPr wrap="square" rtlCol="0">
            <a:spAutoFit/>
          </a:bodyPr>
          <a:lstStyle/>
          <a:p>
            <a:r>
              <a:rPr lang="en-US" sz="2800" b="1" dirty="0">
                <a:latin typeface="Glacial Indifference" panose="020B0604020202020204" charset="0"/>
              </a:rPr>
              <a:t>The Club’s Situation: </a:t>
            </a:r>
          </a:p>
          <a:p>
            <a:pPr lvl="2"/>
            <a:r>
              <a:rPr lang="en-US" sz="2800" dirty="0">
                <a:latin typeface="Glacial Indifference" panose="020B0604020202020204" charset="0"/>
              </a:rPr>
              <a:t>Herkey T. Hornet and </a:t>
            </a:r>
            <a:r>
              <a:rPr lang="en-US" sz="2800" dirty="0" err="1">
                <a:latin typeface="Glacial Indifference" panose="020B0604020202020204" charset="0"/>
              </a:rPr>
              <a:t>Me’we</a:t>
            </a:r>
            <a:r>
              <a:rPr lang="en-US" sz="2800" dirty="0">
                <a:latin typeface="Glacial Indifference" panose="020B0604020202020204" charset="0"/>
              </a:rPr>
              <a:t> have renewed their club (Hornet &amp; Squirrel) recognition with SO&amp;L, and their Club Accounting Form (CAF) was approved.</a:t>
            </a:r>
          </a:p>
          <a:p>
            <a:pPr lvl="2"/>
            <a:endParaRPr lang="en-US" sz="2800" dirty="0">
              <a:latin typeface="Glacial Indifference" panose="020B0604020202020204" charset="0"/>
            </a:endParaRPr>
          </a:p>
          <a:p>
            <a:pPr lvl="2"/>
            <a:r>
              <a:rPr lang="en-US" sz="2800" dirty="0">
                <a:latin typeface="Glacial Indifference" panose="020B0604020202020204" charset="0"/>
              </a:rPr>
              <a:t>Herky was invited to attend a leadership conference hosted at San Jose State University.  </a:t>
            </a:r>
            <a:r>
              <a:rPr lang="en-US" sz="2800" dirty="0" err="1">
                <a:latin typeface="Glacial Indifference" panose="020B0604020202020204" charset="0"/>
              </a:rPr>
              <a:t>Me’we</a:t>
            </a:r>
            <a:r>
              <a:rPr lang="en-US" sz="2800" dirty="0">
                <a:latin typeface="Glacial Indifference" panose="020B0604020202020204" charset="0"/>
              </a:rPr>
              <a:t> requested their club account report.  Since the club has limited funds due to upcoming expenses for other planned events, they have agreed they will reimburse his travel expenditure, but he will need to cover his own food during the trip.</a:t>
            </a:r>
          </a:p>
          <a:p>
            <a:pPr lvl="2"/>
            <a:endParaRPr lang="en-US" sz="2800" dirty="0">
              <a:latin typeface="Glacial Indifference" panose="020B0604020202020204" charset="0"/>
            </a:endParaRPr>
          </a:p>
          <a:p>
            <a:pPr lvl="2"/>
            <a:r>
              <a:rPr lang="en-US" sz="2800" dirty="0">
                <a:latin typeface="Glacial Indifference" panose="020B0604020202020204" charset="0"/>
              </a:rPr>
              <a:t>Herky used his own personal vehicle, returned from the Leadership Conference, and is seeking reimbursement.</a:t>
            </a:r>
          </a:p>
        </p:txBody>
      </p:sp>
      <p:sp>
        <p:nvSpPr>
          <p:cNvPr id="14" name="Freeform 11">
            <a:extLst>
              <a:ext uri="{FF2B5EF4-FFF2-40B4-BE49-F238E27FC236}">
                <a16:creationId xmlns:a16="http://schemas.microsoft.com/office/drawing/2014/main" id="{41A861AE-D497-88BA-9CF9-C4E15D29DF26}"/>
              </a:ext>
            </a:extLst>
          </p:cNvPr>
          <p:cNvSpPr/>
          <p:nvPr/>
        </p:nvSpPr>
        <p:spPr>
          <a:xfrm rot="2700000">
            <a:off x="1552143" y="831350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635291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C70142F6-B16E-F2FB-6314-CE38C4AACDD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5F2E1D-12C2-13EA-9F2A-F0C6AF51E953}"/>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FD0CD121-B1A8-9790-0B52-6593CE2D38DC}"/>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7F3CE6D-BCD3-EC29-2728-EBEBA1D49F49}"/>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2DE2AC4C-CEE6-8F86-B13D-A08C9D8D340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538A3A20-2892-3B17-FFE8-A8582A81CB08}"/>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45174B69-F4C9-92F5-FFA2-A7608096EB1C}"/>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186E9A7-93E0-07C2-38F7-5D27899C47A7}"/>
              </a:ext>
            </a:extLst>
          </p:cNvPr>
          <p:cNvSpPr/>
          <p:nvPr/>
        </p:nvSpPr>
        <p:spPr>
          <a:xfrm rot="2700000">
            <a:off x="15444606" y="45099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5DC2570-4222-12AF-D1F5-CFD52C20DA61}"/>
              </a:ext>
            </a:extLst>
          </p:cNvPr>
          <p:cNvSpPr/>
          <p:nvPr/>
        </p:nvSpPr>
        <p:spPr>
          <a:xfrm rot="2700000">
            <a:off x="2311877" y="606386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1">
            <a:extLst>
              <a:ext uri="{FF2B5EF4-FFF2-40B4-BE49-F238E27FC236}">
                <a16:creationId xmlns:a16="http://schemas.microsoft.com/office/drawing/2014/main" id="{517B3347-806C-561B-E8D8-06B1A3579A35}"/>
              </a:ext>
            </a:extLst>
          </p:cNvPr>
          <p:cNvSpPr txBox="1"/>
          <p:nvPr/>
        </p:nvSpPr>
        <p:spPr>
          <a:xfrm>
            <a:off x="1112420" y="2991965"/>
            <a:ext cx="7708138" cy="954107"/>
          </a:xfrm>
          <a:prstGeom prst="rect">
            <a:avLst/>
          </a:prstGeom>
          <a:noFill/>
        </p:spPr>
        <p:txBody>
          <a:bodyPr wrap="square" rtlCol="0">
            <a:spAutoFit/>
          </a:bodyPr>
          <a:lstStyle/>
          <a:p>
            <a:r>
              <a:rPr lang="en-US" sz="2800" dirty="0" err="1">
                <a:latin typeface="Glacial Indifference" panose="020B0604020202020204" charset="0"/>
              </a:rPr>
              <a:t>Me’we</a:t>
            </a:r>
            <a:r>
              <a:rPr lang="en-US" sz="2800" dirty="0">
                <a:latin typeface="Glacial Indifference" panose="020B0604020202020204" charset="0"/>
              </a:rPr>
              <a:t> will go to the Jotform link to complete the check request:</a:t>
            </a:r>
          </a:p>
        </p:txBody>
      </p:sp>
      <p:sp>
        <p:nvSpPr>
          <p:cNvPr id="17" name="TextBox 16">
            <a:extLst>
              <a:ext uri="{FF2B5EF4-FFF2-40B4-BE49-F238E27FC236}">
                <a16:creationId xmlns:a16="http://schemas.microsoft.com/office/drawing/2014/main" id="{648AC956-0221-0247-2E70-8263792BF8DC}"/>
              </a:ext>
            </a:extLst>
          </p:cNvPr>
          <p:cNvSpPr txBox="1"/>
          <p:nvPr/>
        </p:nvSpPr>
        <p:spPr>
          <a:xfrm>
            <a:off x="2259671" y="7767641"/>
            <a:ext cx="3119765" cy="830997"/>
          </a:xfrm>
          <a:prstGeom prst="rect">
            <a:avLst/>
          </a:prstGeom>
          <a:noFill/>
        </p:spPr>
        <p:txBody>
          <a:bodyPr wrap="none" rtlCol="0">
            <a:spAutoFit/>
          </a:bodyPr>
          <a:lstStyle/>
          <a:p>
            <a:pPr algn="ctr"/>
            <a:r>
              <a:rPr lang="en-US" sz="2400" dirty="0">
                <a:latin typeface="Glacial Indifference" panose="020B0604020202020204" charset="0"/>
              </a:rPr>
              <a:t>Enter the Vendor’s </a:t>
            </a:r>
          </a:p>
          <a:p>
            <a:pPr algn="ctr"/>
            <a:r>
              <a:rPr lang="en-US" sz="2400" dirty="0">
                <a:latin typeface="Glacial Indifference" panose="020B0604020202020204" charset="0"/>
              </a:rPr>
              <a:t>(Herky) full legal name</a:t>
            </a:r>
          </a:p>
        </p:txBody>
      </p:sp>
      <p:cxnSp>
        <p:nvCxnSpPr>
          <p:cNvPr id="19" name="Straight Arrow Connector 18">
            <a:extLst>
              <a:ext uri="{FF2B5EF4-FFF2-40B4-BE49-F238E27FC236}">
                <a16:creationId xmlns:a16="http://schemas.microsoft.com/office/drawing/2014/main" id="{3607DC7B-2BAC-756E-0478-018DF9EB511D}"/>
              </a:ext>
            </a:extLst>
          </p:cNvPr>
          <p:cNvCxnSpPr>
            <a:cxnSpLocks/>
          </p:cNvCxnSpPr>
          <p:nvPr/>
        </p:nvCxnSpPr>
        <p:spPr>
          <a:xfrm flipV="1">
            <a:off x="5183745" y="805984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4C96CFC-B297-0A59-5AB0-6F416F08D941}"/>
              </a:ext>
            </a:extLst>
          </p:cNvPr>
          <p:cNvSpPr txBox="1"/>
          <p:nvPr/>
        </p:nvSpPr>
        <p:spPr>
          <a:xfrm>
            <a:off x="13320724" y="7646500"/>
            <a:ext cx="2634946" cy="1200329"/>
          </a:xfrm>
          <a:prstGeom prst="rect">
            <a:avLst/>
          </a:prstGeom>
          <a:noFill/>
        </p:spPr>
        <p:txBody>
          <a:bodyPr wrap="square" rtlCol="0">
            <a:spAutoFit/>
          </a:bodyPr>
          <a:lstStyle/>
          <a:p>
            <a:pPr algn="ctr"/>
            <a:r>
              <a:rPr lang="en-US" sz="2400" dirty="0">
                <a:latin typeface="Glacial Indifference" panose="020B0604020202020204" charset="0"/>
              </a:rPr>
              <a:t>Enter the total amount to pay the vendor</a:t>
            </a:r>
          </a:p>
        </p:txBody>
      </p:sp>
      <p:cxnSp>
        <p:nvCxnSpPr>
          <p:cNvPr id="29" name="Straight Arrow Connector 28">
            <a:extLst>
              <a:ext uri="{FF2B5EF4-FFF2-40B4-BE49-F238E27FC236}">
                <a16:creationId xmlns:a16="http://schemas.microsoft.com/office/drawing/2014/main" id="{198DFD52-EFF1-3D2A-4130-925CE905CC54}"/>
              </a:ext>
            </a:extLst>
          </p:cNvPr>
          <p:cNvCxnSpPr>
            <a:cxnSpLocks/>
          </p:cNvCxnSpPr>
          <p:nvPr/>
        </p:nvCxnSpPr>
        <p:spPr>
          <a:xfrm flipH="1">
            <a:off x="12749205" y="8072145"/>
            <a:ext cx="571518"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D3B22082-2801-729B-6BED-C4DE9DACB5DB}"/>
              </a:ext>
            </a:extLst>
          </p:cNvPr>
          <p:cNvPicPr>
            <a:picLocks noChangeAspect="1"/>
          </p:cNvPicPr>
          <p:nvPr/>
        </p:nvPicPr>
        <p:blipFill>
          <a:blip r:embed="rId6"/>
          <a:stretch>
            <a:fillRect/>
          </a:stretch>
        </p:blipFill>
        <p:spPr>
          <a:xfrm>
            <a:off x="5991574" y="3958013"/>
            <a:ext cx="6644439" cy="4820259"/>
          </a:xfrm>
          <a:prstGeom prst="rect">
            <a:avLst/>
          </a:prstGeom>
        </p:spPr>
      </p:pic>
      <p:sp>
        <p:nvSpPr>
          <p:cNvPr id="21" name="TextBox 20">
            <a:extLst>
              <a:ext uri="{FF2B5EF4-FFF2-40B4-BE49-F238E27FC236}">
                <a16:creationId xmlns:a16="http://schemas.microsoft.com/office/drawing/2014/main" id="{20908A5B-F39A-1DF1-84AF-1FBC265D1B97}"/>
              </a:ext>
            </a:extLst>
          </p:cNvPr>
          <p:cNvSpPr txBox="1"/>
          <p:nvPr/>
        </p:nvSpPr>
        <p:spPr>
          <a:xfrm>
            <a:off x="2279828" y="8598638"/>
            <a:ext cx="3243196" cy="707886"/>
          </a:xfrm>
          <a:prstGeom prst="rect">
            <a:avLst/>
          </a:prstGeom>
          <a:noFill/>
        </p:spPr>
        <p:txBody>
          <a:bodyPr wrap="none" rtlCol="0">
            <a:spAutoFit/>
          </a:bodyPr>
          <a:lstStyle/>
          <a:p>
            <a:pPr algn="ctr"/>
            <a:r>
              <a:rPr lang="en-US" sz="2000" dirty="0">
                <a:latin typeface="Glacial Indifference" panose="020B0604020202020204" charset="0"/>
              </a:rPr>
              <a:t>(nicknames and preferred </a:t>
            </a:r>
          </a:p>
          <a:p>
            <a:pPr algn="ctr"/>
            <a:r>
              <a:rPr lang="en-US" sz="2000" dirty="0">
                <a:latin typeface="Glacial Indifference" panose="020B0604020202020204" charset="0"/>
              </a:rPr>
              <a:t>names are not acceptable) </a:t>
            </a:r>
          </a:p>
        </p:txBody>
      </p:sp>
    </p:spTree>
    <p:extLst>
      <p:ext uri="{BB962C8B-B14F-4D97-AF65-F5344CB8AC3E}">
        <p14:creationId xmlns:p14="http://schemas.microsoft.com/office/powerpoint/2010/main" val="78283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fltVal val="0"/>
                                          </p:val>
                                        </p:tav>
                                        <p:tav tm="100000">
                                          <p:val>
                                            <p:strVal val="#ppt_h"/>
                                          </p:val>
                                        </p:tav>
                                      </p:tavLst>
                                    </p:anim>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21"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5E9E7CAE-A4CB-3C23-974A-881F0FD8BF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C55D3F6-5129-2DED-C62F-92816D2435F0}"/>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19252BB-9152-7815-DE49-9FE08F67798B}"/>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F1DC92E-34AB-C60B-C139-A6989A4435ED}"/>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A8C867F7-1AA9-C066-CCF9-70598CBF5DA5}"/>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0F73F033-6FB8-74DD-488B-96931A350A82}"/>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B05D8AC7-968A-7685-26E8-3E59FDAFE2DA}"/>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B2621E4D-C722-EB3C-12E4-39C4B3BA2A5E}"/>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1729DD45-CFB4-27AC-536D-E7C81F080E2C}"/>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8BEF7F8F-4386-5F92-1723-2E4E9624D9CE}"/>
              </a:ext>
            </a:extLst>
          </p:cNvPr>
          <p:cNvSpPr txBox="1"/>
          <p:nvPr/>
        </p:nvSpPr>
        <p:spPr>
          <a:xfrm>
            <a:off x="1283462" y="3832562"/>
            <a:ext cx="3652347" cy="830997"/>
          </a:xfrm>
          <a:prstGeom prst="rect">
            <a:avLst/>
          </a:prstGeom>
          <a:noFill/>
        </p:spPr>
        <p:txBody>
          <a:bodyPr wrap="none" rtlCol="0">
            <a:spAutoFit/>
          </a:bodyPr>
          <a:lstStyle/>
          <a:p>
            <a:pPr algn="ctr"/>
            <a:r>
              <a:rPr lang="en-US" sz="2400" dirty="0">
                <a:latin typeface="Glacial Indifference" panose="020B0604020202020204" charset="0"/>
              </a:rPr>
              <a:t>Enter the Vendor’s (Herky) </a:t>
            </a:r>
          </a:p>
          <a:p>
            <a:pPr algn="ctr"/>
            <a:r>
              <a:rPr lang="en-US" sz="2400" dirty="0">
                <a:latin typeface="Glacial Indifference" panose="020B0604020202020204" charset="0"/>
              </a:rPr>
              <a:t>Mailing address</a:t>
            </a:r>
          </a:p>
        </p:txBody>
      </p:sp>
      <p:cxnSp>
        <p:nvCxnSpPr>
          <p:cNvPr id="19" name="Straight Arrow Connector 18">
            <a:extLst>
              <a:ext uri="{FF2B5EF4-FFF2-40B4-BE49-F238E27FC236}">
                <a16:creationId xmlns:a16="http://schemas.microsoft.com/office/drawing/2014/main" id="{4DCAEF5D-686D-3CDB-D73E-6B17A2512D29}"/>
              </a:ext>
            </a:extLst>
          </p:cNvPr>
          <p:cNvCxnSpPr>
            <a:cxnSpLocks/>
          </p:cNvCxnSpPr>
          <p:nvPr/>
        </p:nvCxnSpPr>
        <p:spPr>
          <a:xfrm flipV="1">
            <a:off x="4847855" y="414833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8EB53E3C-6182-14A4-5241-FDD42314C506}"/>
              </a:ext>
            </a:extLst>
          </p:cNvPr>
          <p:cNvSpPr txBox="1"/>
          <p:nvPr/>
        </p:nvSpPr>
        <p:spPr>
          <a:xfrm>
            <a:off x="13174635" y="7267083"/>
            <a:ext cx="3284565" cy="830997"/>
          </a:xfrm>
          <a:prstGeom prst="rect">
            <a:avLst/>
          </a:prstGeom>
          <a:noFill/>
        </p:spPr>
        <p:txBody>
          <a:bodyPr wrap="square" rtlCol="0">
            <a:spAutoFit/>
          </a:bodyPr>
          <a:lstStyle/>
          <a:p>
            <a:pPr algn="ctr"/>
            <a:r>
              <a:rPr lang="en-US" sz="2400" dirty="0">
                <a:latin typeface="Glacial Indifference" panose="020B0604020202020204" charset="0"/>
              </a:rPr>
              <a:t>Enter the Vendor’s (Herkey) Email Address</a:t>
            </a:r>
          </a:p>
        </p:txBody>
      </p:sp>
      <p:cxnSp>
        <p:nvCxnSpPr>
          <p:cNvPr id="29" name="Straight Arrow Connector 28">
            <a:extLst>
              <a:ext uri="{FF2B5EF4-FFF2-40B4-BE49-F238E27FC236}">
                <a16:creationId xmlns:a16="http://schemas.microsoft.com/office/drawing/2014/main" id="{35FE016F-B46A-F89A-04C5-FF92B0090F18}"/>
              </a:ext>
            </a:extLst>
          </p:cNvPr>
          <p:cNvCxnSpPr>
            <a:cxnSpLocks/>
          </p:cNvCxnSpPr>
          <p:nvPr/>
        </p:nvCxnSpPr>
        <p:spPr>
          <a:xfrm flipH="1">
            <a:off x="12525604" y="7682583"/>
            <a:ext cx="571518"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DB5C0476-5F1B-4AA3-1CCA-8254FDE6FE9E}"/>
              </a:ext>
            </a:extLst>
          </p:cNvPr>
          <p:cNvPicPr>
            <a:picLocks noChangeAspect="1"/>
          </p:cNvPicPr>
          <p:nvPr/>
        </p:nvPicPr>
        <p:blipFill>
          <a:blip r:embed="rId6"/>
          <a:stretch>
            <a:fillRect/>
          </a:stretch>
        </p:blipFill>
        <p:spPr>
          <a:xfrm>
            <a:off x="5727833" y="2933891"/>
            <a:ext cx="6616567" cy="6262108"/>
          </a:xfrm>
          <a:prstGeom prst="rect">
            <a:avLst/>
          </a:prstGeom>
        </p:spPr>
      </p:pic>
      <p:sp>
        <p:nvSpPr>
          <p:cNvPr id="13" name="TextBox 12">
            <a:extLst>
              <a:ext uri="{FF2B5EF4-FFF2-40B4-BE49-F238E27FC236}">
                <a16:creationId xmlns:a16="http://schemas.microsoft.com/office/drawing/2014/main" id="{E5996088-28A9-C20E-F7DF-2226422C1F29}"/>
              </a:ext>
            </a:extLst>
          </p:cNvPr>
          <p:cNvSpPr txBox="1"/>
          <p:nvPr/>
        </p:nvSpPr>
        <p:spPr>
          <a:xfrm>
            <a:off x="1245251" y="7324809"/>
            <a:ext cx="3652347" cy="830997"/>
          </a:xfrm>
          <a:prstGeom prst="rect">
            <a:avLst/>
          </a:prstGeom>
          <a:noFill/>
        </p:spPr>
        <p:txBody>
          <a:bodyPr wrap="none" rtlCol="0">
            <a:spAutoFit/>
          </a:bodyPr>
          <a:lstStyle/>
          <a:p>
            <a:pPr algn="ctr"/>
            <a:r>
              <a:rPr lang="en-US" sz="2400" dirty="0">
                <a:latin typeface="Glacial Indifference" panose="020B0604020202020204" charset="0"/>
              </a:rPr>
              <a:t>Enter the Vendor’s (Herky) </a:t>
            </a:r>
          </a:p>
          <a:p>
            <a:pPr algn="ctr"/>
            <a:r>
              <a:rPr lang="en-US" sz="2400" dirty="0">
                <a:latin typeface="Glacial Indifference" panose="020B0604020202020204" charset="0"/>
              </a:rPr>
              <a:t>Phone Number</a:t>
            </a:r>
          </a:p>
        </p:txBody>
      </p:sp>
      <p:cxnSp>
        <p:nvCxnSpPr>
          <p:cNvPr id="14" name="Straight Arrow Connector 13">
            <a:extLst>
              <a:ext uri="{FF2B5EF4-FFF2-40B4-BE49-F238E27FC236}">
                <a16:creationId xmlns:a16="http://schemas.microsoft.com/office/drawing/2014/main" id="{23E63E6A-CB30-E31A-B68D-33C554E63756}"/>
              </a:ext>
            </a:extLst>
          </p:cNvPr>
          <p:cNvCxnSpPr>
            <a:cxnSpLocks/>
          </p:cNvCxnSpPr>
          <p:nvPr/>
        </p:nvCxnSpPr>
        <p:spPr>
          <a:xfrm flipV="1">
            <a:off x="4847855" y="7682582"/>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43C1F0A1-9DAC-830B-C5EA-074820EF5F1E}"/>
              </a:ext>
            </a:extLst>
          </p:cNvPr>
          <p:cNvSpPr txBox="1"/>
          <p:nvPr/>
        </p:nvSpPr>
        <p:spPr>
          <a:xfrm>
            <a:off x="1819057" y="5049282"/>
            <a:ext cx="2581155" cy="1015663"/>
          </a:xfrm>
          <a:prstGeom prst="rect">
            <a:avLst/>
          </a:prstGeom>
          <a:noFill/>
        </p:spPr>
        <p:txBody>
          <a:bodyPr wrap="none" rtlCol="0">
            <a:spAutoFit/>
          </a:bodyPr>
          <a:lstStyle/>
          <a:p>
            <a:pPr algn="ctr"/>
            <a:r>
              <a:rPr lang="en-US" sz="2000" dirty="0">
                <a:latin typeface="Glacial Indifference" panose="020B0604020202020204" charset="0"/>
              </a:rPr>
              <a:t>(include any building, </a:t>
            </a:r>
          </a:p>
          <a:p>
            <a:pPr algn="ctr"/>
            <a:r>
              <a:rPr lang="en-US" sz="2000" dirty="0">
                <a:latin typeface="Glacial Indifference" panose="020B0604020202020204" charset="0"/>
              </a:rPr>
              <a:t>apartment, or</a:t>
            </a:r>
          </a:p>
          <a:p>
            <a:pPr algn="ctr"/>
            <a:r>
              <a:rPr lang="en-US" sz="2000" dirty="0">
                <a:latin typeface="Glacial Indifference" panose="020B0604020202020204" charset="0"/>
              </a:rPr>
              <a:t> Suite number/letter) </a:t>
            </a:r>
          </a:p>
        </p:txBody>
      </p:sp>
    </p:spTree>
    <p:extLst>
      <p:ext uri="{BB962C8B-B14F-4D97-AF65-F5344CB8AC3E}">
        <p14:creationId xmlns:p14="http://schemas.microsoft.com/office/powerpoint/2010/main" val="383863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3" grpId="0"/>
      <p:bldP spid="18"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5803EBB9-D8E6-D898-6E7C-BBF8E3A145D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E902592-B2BE-3B76-5FDE-63FA4FBDD935}"/>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FEF1E6D-1F84-462C-0B28-F49F25CC1A7B}"/>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C58F6BF-6CC8-5776-386F-59211049C9C9}"/>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9CA5A311-2FE2-BDCA-FD8E-1A8E73D61306}"/>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D93B6E27-70D3-1955-B8A5-3DF6AB3D00D6}"/>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A9164193-E9DC-6246-87CE-807E4BAA2200}"/>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F9F19D54-7C61-4105-1DD3-1D44BE7550B3}"/>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D37B6F08-58D4-F2EE-E67B-511F0F0F963F}"/>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DD3C4B95-0E6B-12C3-C2BD-9C7A39B32A8A}"/>
              </a:ext>
            </a:extLst>
          </p:cNvPr>
          <p:cNvSpPr txBox="1"/>
          <p:nvPr/>
        </p:nvSpPr>
        <p:spPr>
          <a:xfrm>
            <a:off x="982177" y="5836459"/>
            <a:ext cx="3195384" cy="830997"/>
          </a:xfrm>
          <a:prstGeom prst="rect">
            <a:avLst/>
          </a:prstGeom>
          <a:noFill/>
        </p:spPr>
        <p:txBody>
          <a:bodyPr wrap="square" rtlCol="0">
            <a:spAutoFit/>
          </a:bodyPr>
          <a:lstStyle/>
          <a:p>
            <a:pPr algn="ctr"/>
            <a:r>
              <a:rPr lang="en-US" sz="2400" dirty="0">
                <a:latin typeface="Glacial Indifference" panose="020B0604020202020204" charset="0"/>
              </a:rPr>
              <a:t>Enter the Club’s Official Name</a:t>
            </a:r>
          </a:p>
        </p:txBody>
      </p:sp>
      <p:cxnSp>
        <p:nvCxnSpPr>
          <p:cNvPr id="19" name="Straight Arrow Connector 18">
            <a:extLst>
              <a:ext uri="{FF2B5EF4-FFF2-40B4-BE49-F238E27FC236}">
                <a16:creationId xmlns:a16="http://schemas.microsoft.com/office/drawing/2014/main" id="{7520E8A1-822D-3EC8-DEBF-4062D0005809}"/>
              </a:ext>
            </a:extLst>
          </p:cNvPr>
          <p:cNvCxnSpPr>
            <a:cxnSpLocks/>
          </p:cNvCxnSpPr>
          <p:nvPr/>
        </p:nvCxnSpPr>
        <p:spPr>
          <a:xfrm flipV="1">
            <a:off x="3876738" y="6458753"/>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6B8C4F5-8562-650E-65D3-EC1BD97B515A}"/>
              </a:ext>
            </a:extLst>
          </p:cNvPr>
          <p:cNvSpPr txBox="1"/>
          <p:nvPr/>
        </p:nvSpPr>
        <p:spPr>
          <a:xfrm>
            <a:off x="14359008" y="5921005"/>
            <a:ext cx="2920706" cy="830997"/>
          </a:xfrm>
          <a:prstGeom prst="rect">
            <a:avLst/>
          </a:prstGeom>
          <a:noFill/>
        </p:spPr>
        <p:txBody>
          <a:bodyPr wrap="square" rtlCol="0">
            <a:spAutoFit/>
          </a:bodyPr>
          <a:lstStyle/>
          <a:p>
            <a:pPr algn="ctr"/>
            <a:r>
              <a:rPr lang="en-US" sz="2400" dirty="0">
                <a:latin typeface="Glacial Indifference" panose="020B0604020202020204" charset="0"/>
              </a:rPr>
              <a:t>Enter your Club Account Number</a:t>
            </a:r>
          </a:p>
        </p:txBody>
      </p:sp>
      <p:cxnSp>
        <p:nvCxnSpPr>
          <p:cNvPr id="29" name="Straight Arrow Connector 28">
            <a:extLst>
              <a:ext uri="{FF2B5EF4-FFF2-40B4-BE49-F238E27FC236}">
                <a16:creationId xmlns:a16="http://schemas.microsoft.com/office/drawing/2014/main" id="{C5AEE2B9-7C38-CA85-6787-E74C42B21588}"/>
              </a:ext>
            </a:extLst>
          </p:cNvPr>
          <p:cNvCxnSpPr>
            <a:cxnSpLocks/>
          </p:cNvCxnSpPr>
          <p:nvPr/>
        </p:nvCxnSpPr>
        <p:spPr>
          <a:xfrm flipH="1">
            <a:off x="13553603" y="6407345"/>
            <a:ext cx="718113"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14B5BAEE-9CBB-214D-68AF-F6868E262589}"/>
              </a:ext>
            </a:extLst>
          </p:cNvPr>
          <p:cNvSpPr txBox="1"/>
          <p:nvPr/>
        </p:nvSpPr>
        <p:spPr>
          <a:xfrm>
            <a:off x="1691243" y="6667456"/>
            <a:ext cx="1856597" cy="400110"/>
          </a:xfrm>
          <a:prstGeom prst="rect">
            <a:avLst/>
          </a:prstGeom>
          <a:noFill/>
        </p:spPr>
        <p:txBody>
          <a:bodyPr wrap="none" rtlCol="0">
            <a:spAutoFit/>
          </a:bodyPr>
          <a:lstStyle/>
          <a:p>
            <a:pPr algn="ctr"/>
            <a:r>
              <a:rPr lang="en-US" sz="2000" dirty="0">
                <a:latin typeface="Glacial Indifference" panose="020B0604020202020204" charset="0"/>
              </a:rPr>
              <a:t>(no acronyms) </a:t>
            </a:r>
          </a:p>
        </p:txBody>
      </p:sp>
      <p:pic>
        <p:nvPicPr>
          <p:cNvPr id="21" name="Picture 20">
            <a:extLst>
              <a:ext uri="{FF2B5EF4-FFF2-40B4-BE49-F238E27FC236}">
                <a16:creationId xmlns:a16="http://schemas.microsoft.com/office/drawing/2014/main" id="{E9A68BE8-B4EF-6A18-0466-A0309D7B0E64}"/>
              </a:ext>
            </a:extLst>
          </p:cNvPr>
          <p:cNvPicPr>
            <a:picLocks noChangeAspect="1"/>
          </p:cNvPicPr>
          <p:nvPr/>
        </p:nvPicPr>
        <p:blipFill>
          <a:blip r:embed="rId6"/>
          <a:stretch>
            <a:fillRect/>
          </a:stretch>
        </p:blipFill>
        <p:spPr>
          <a:xfrm>
            <a:off x="4774715" y="4076700"/>
            <a:ext cx="8671296" cy="3281491"/>
          </a:xfrm>
          <a:prstGeom prst="rect">
            <a:avLst/>
          </a:prstGeom>
        </p:spPr>
      </p:pic>
      <p:sp>
        <p:nvSpPr>
          <p:cNvPr id="23" name="TextBox 22">
            <a:extLst>
              <a:ext uri="{FF2B5EF4-FFF2-40B4-BE49-F238E27FC236}">
                <a16:creationId xmlns:a16="http://schemas.microsoft.com/office/drawing/2014/main" id="{4E9BE5D5-658D-5F2D-AC0E-5F0E5E083385}"/>
              </a:ext>
            </a:extLst>
          </p:cNvPr>
          <p:cNvSpPr txBox="1"/>
          <p:nvPr/>
        </p:nvSpPr>
        <p:spPr>
          <a:xfrm>
            <a:off x="14359008" y="6760257"/>
            <a:ext cx="3003516" cy="1015663"/>
          </a:xfrm>
          <a:prstGeom prst="rect">
            <a:avLst/>
          </a:prstGeom>
          <a:noFill/>
        </p:spPr>
        <p:txBody>
          <a:bodyPr wrap="square" rtlCol="0">
            <a:spAutoFit/>
          </a:bodyPr>
          <a:lstStyle/>
          <a:p>
            <a:pPr algn="ctr"/>
            <a:r>
              <a:rPr lang="en-US" sz="2000" dirty="0">
                <a:latin typeface="Glacial Indifference" panose="020B0604020202020204" charset="0"/>
              </a:rPr>
              <a:t>(found on the approved CAF emailed to you, or contact our office) </a:t>
            </a:r>
          </a:p>
        </p:txBody>
      </p:sp>
    </p:spTree>
    <p:extLst>
      <p:ext uri="{BB962C8B-B14F-4D97-AF65-F5344CB8AC3E}">
        <p14:creationId xmlns:p14="http://schemas.microsoft.com/office/powerpoint/2010/main" val="313632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8"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0743E95-0F1B-2301-A2C3-5A31958A235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9D1127-80CC-0AD3-8C31-8CF27D0F194F}"/>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6F3CEC2-6761-0AFD-8E79-10A083F1E907}"/>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042794FC-04CC-2737-792C-97A710F84AAF}"/>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B59683DD-25FD-FC8F-18DE-F4F27BE471E3}"/>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2946DA86-0C1F-4B22-64B2-2254CDB7A3C8}"/>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F0AD3CA1-5519-DA41-356A-01F9258E4A23}"/>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3B4BC1D4-F74C-054D-1984-B4D3E69C72F4}"/>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8368D591-1233-4A72-9AA3-CEB2EE9E28F7}"/>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TextBox 24">
            <a:extLst>
              <a:ext uri="{FF2B5EF4-FFF2-40B4-BE49-F238E27FC236}">
                <a16:creationId xmlns:a16="http://schemas.microsoft.com/office/drawing/2014/main" id="{67D45FF4-15F6-E9EF-B454-6DAC0BF5BD49}"/>
              </a:ext>
            </a:extLst>
          </p:cNvPr>
          <p:cNvSpPr txBox="1"/>
          <p:nvPr/>
        </p:nvSpPr>
        <p:spPr>
          <a:xfrm>
            <a:off x="9982200" y="3628818"/>
            <a:ext cx="4267200" cy="830997"/>
          </a:xfrm>
          <a:prstGeom prst="rect">
            <a:avLst/>
          </a:prstGeom>
          <a:noFill/>
        </p:spPr>
        <p:txBody>
          <a:bodyPr wrap="square" rtlCol="0">
            <a:spAutoFit/>
          </a:bodyPr>
          <a:lstStyle/>
          <a:p>
            <a:pPr algn="ctr"/>
            <a:r>
              <a:rPr lang="en-US" sz="2400" dirty="0">
                <a:latin typeface="Glacial Indifference" panose="020B0604020202020204" charset="0"/>
              </a:rPr>
              <a:t>Based on the expenditure, select the Account type</a:t>
            </a:r>
          </a:p>
        </p:txBody>
      </p:sp>
      <p:cxnSp>
        <p:nvCxnSpPr>
          <p:cNvPr id="29" name="Straight Arrow Connector 28">
            <a:extLst>
              <a:ext uri="{FF2B5EF4-FFF2-40B4-BE49-F238E27FC236}">
                <a16:creationId xmlns:a16="http://schemas.microsoft.com/office/drawing/2014/main" id="{20936FC3-0F62-4AFC-CB60-A19922405889}"/>
              </a:ext>
            </a:extLst>
          </p:cNvPr>
          <p:cNvCxnSpPr>
            <a:cxnSpLocks/>
          </p:cNvCxnSpPr>
          <p:nvPr/>
        </p:nvCxnSpPr>
        <p:spPr>
          <a:xfrm>
            <a:off x="12115800" y="4606215"/>
            <a:ext cx="0" cy="53728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DC480C8-9CEC-64B3-90D8-5C627BC43A8E}"/>
              </a:ext>
            </a:extLst>
          </p:cNvPr>
          <p:cNvPicPr>
            <a:picLocks noChangeAspect="1"/>
          </p:cNvPicPr>
          <p:nvPr/>
        </p:nvPicPr>
        <p:blipFill>
          <a:blip r:embed="rId6"/>
          <a:stretch>
            <a:fillRect/>
          </a:stretch>
        </p:blipFill>
        <p:spPr>
          <a:xfrm>
            <a:off x="1549663" y="2597079"/>
            <a:ext cx="5578555" cy="6686423"/>
          </a:xfrm>
          <a:prstGeom prst="rect">
            <a:avLst/>
          </a:prstGeom>
        </p:spPr>
      </p:pic>
      <p:pic>
        <p:nvPicPr>
          <p:cNvPr id="15" name="Picture 14">
            <a:extLst>
              <a:ext uri="{FF2B5EF4-FFF2-40B4-BE49-F238E27FC236}">
                <a16:creationId xmlns:a16="http://schemas.microsoft.com/office/drawing/2014/main" id="{42174958-9AFF-8590-8DDA-F333671E5784}"/>
              </a:ext>
            </a:extLst>
          </p:cNvPr>
          <p:cNvPicPr>
            <a:picLocks noChangeAspect="1"/>
          </p:cNvPicPr>
          <p:nvPr/>
        </p:nvPicPr>
        <p:blipFill>
          <a:blip r:embed="rId7"/>
          <a:stretch>
            <a:fillRect/>
          </a:stretch>
        </p:blipFill>
        <p:spPr>
          <a:xfrm>
            <a:off x="9136742" y="5289900"/>
            <a:ext cx="6753426" cy="2977800"/>
          </a:xfrm>
          <a:prstGeom prst="rect">
            <a:avLst/>
          </a:prstGeom>
        </p:spPr>
      </p:pic>
    </p:spTree>
    <p:extLst>
      <p:ext uri="{BB962C8B-B14F-4D97-AF65-F5344CB8AC3E}">
        <p14:creationId xmlns:p14="http://schemas.microsoft.com/office/powerpoint/2010/main" val="647287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B52C05DD-5B62-7E83-403C-B43CE3F4DBC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7998CD-E8F3-C46A-4A0F-39A86AE08067}"/>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CEC065C4-AD14-8DB3-533A-9FF8813BDDE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15F7AE13-7202-8A49-16F9-A72910CD4FA8}"/>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D5C3E847-CA34-77FA-DDB9-AEFAC15A7473}"/>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0DB24C3D-EDB0-C1F5-EB2A-85126A3D0AA0}"/>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533484D0-A7EE-0EAA-54DF-D37570F170E9}"/>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C7CD80BA-96A4-50A0-8235-9DEA0C1A936E}"/>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A4C9E785-6742-4C06-0E94-A591304708A2}"/>
              </a:ext>
            </a:extLst>
          </p:cNvPr>
          <p:cNvSpPr/>
          <p:nvPr/>
        </p:nvSpPr>
        <p:spPr>
          <a:xfrm rot="2700000">
            <a:off x="1535739" y="463381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0D68F420-556C-1F93-4E40-068E96EFDA2C}"/>
              </a:ext>
            </a:extLst>
          </p:cNvPr>
          <p:cNvSpPr txBox="1"/>
          <p:nvPr/>
        </p:nvSpPr>
        <p:spPr>
          <a:xfrm>
            <a:off x="1112420" y="2651508"/>
            <a:ext cx="3154780" cy="523220"/>
          </a:xfrm>
          <a:prstGeom prst="rect">
            <a:avLst/>
          </a:prstGeom>
          <a:noFill/>
        </p:spPr>
        <p:txBody>
          <a:bodyPr wrap="square">
            <a:spAutoFit/>
          </a:bodyPr>
          <a:lstStyle/>
          <a:p>
            <a:r>
              <a:rPr lang="en-US" sz="2800" b="1" dirty="0">
                <a:latin typeface="Glacial Indifference" panose="020B0604020202020204" charset="0"/>
              </a:rPr>
              <a:t>Travel section:</a:t>
            </a:r>
          </a:p>
        </p:txBody>
      </p:sp>
      <p:sp>
        <p:nvSpPr>
          <p:cNvPr id="22" name="TextBox 21">
            <a:extLst>
              <a:ext uri="{FF2B5EF4-FFF2-40B4-BE49-F238E27FC236}">
                <a16:creationId xmlns:a16="http://schemas.microsoft.com/office/drawing/2014/main" id="{F566DC0D-9395-A2AB-2F85-30CE5F0EA2B5}"/>
              </a:ext>
            </a:extLst>
          </p:cNvPr>
          <p:cNvSpPr txBox="1"/>
          <p:nvPr/>
        </p:nvSpPr>
        <p:spPr>
          <a:xfrm>
            <a:off x="9525000" y="3981440"/>
            <a:ext cx="5740400" cy="1200329"/>
          </a:xfrm>
          <a:prstGeom prst="rect">
            <a:avLst/>
          </a:prstGeom>
          <a:noFill/>
        </p:spPr>
        <p:txBody>
          <a:bodyPr wrap="square" rtlCol="0">
            <a:spAutoFit/>
          </a:bodyPr>
          <a:lstStyle/>
          <a:p>
            <a:pPr algn="ctr"/>
            <a:r>
              <a:rPr lang="en-US" sz="2400" dirty="0">
                <a:latin typeface="Glacial Indifference" panose="020B0604020202020204" charset="0"/>
              </a:rPr>
              <a:t>Select either your Club Funds, DOC Funds, or a combination of both funds to pay this expenditure</a:t>
            </a:r>
          </a:p>
        </p:txBody>
      </p:sp>
      <p:cxnSp>
        <p:nvCxnSpPr>
          <p:cNvPr id="23" name="Straight Arrow Connector 22">
            <a:extLst>
              <a:ext uri="{FF2B5EF4-FFF2-40B4-BE49-F238E27FC236}">
                <a16:creationId xmlns:a16="http://schemas.microsoft.com/office/drawing/2014/main" id="{09E19A38-B9B8-9160-6AA5-AE336CADC9F4}"/>
              </a:ext>
            </a:extLst>
          </p:cNvPr>
          <p:cNvCxnSpPr>
            <a:cxnSpLocks/>
          </p:cNvCxnSpPr>
          <p:nvPr/>
        </p:nvCxnSpPr>
        <p:spPr>
          <a:xfrm flipH="1">
            <a:off x="8661400" y="4581604"/>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27BFAF9D-E771-E692-569D-501D8D09940D}"/>
              </a:ext>
            </a:extLst>
          </p:cNvPr>
          <p:cNvSpPr txBox="1"/>
          <p:nvPr/>
        </p:nvSpPr>
        <p:spPr>
          <a:xfrm>
            <a:off x="9550400" y="5889015"/>
            <a:ext cx="5740400" cy="1200329"/>
          </a:xfrm>
          <a:prstGeom prst="rect">
            <a:avLst/>
          </a:prstGeom>
          <a:noFill/>
        </p:spPr>
        <p:txBody>
          <a:bodyPr wrap="square" rtlCol="0">
            <a:spAutoFit/>
          </a:bodyPr>
          <a:lstStyle/>
          <a:p>
            <a:pPr algn="ctr"/>
            <a:r>
              <a:rPr lang="en-US" sz="2400" dirty="0">
                <a:latin typeface="Glacial Indifference" panose="020B0604020202020204" charset="0"/>
              </a:rPr>
              <a:t>Enter the amount to pay from the selected funds.  If you add them up, they should equal the “Total Amount to be Paid”</a:t>
            </a:r>
          </a:p>
        </p:txBody>
      </p:sp>
      <p:sp>
        <p:nvSpPr>
          <p:cNvPr id="31" name="TextBox 30">
            <a:extLst>
              <a:ext uri="{FF2B5EF4-FFF2-40B4-BE49-F238E27FC236}">
                <a16:creationId xmlns:a16="http://schemas.microsoft.com/office/drawing/2014/main" id="{8FA32C4E-5657-D683-CFF3-489F5FF50FD9}"/>
              </a:ext>
            </a:extLst>
          </p:cNvPr>
          <p:cNvSpPr txBox="1"/>
          <p:nvPr/>
        </p:nvSpPr>
        <p:spPr>
          <a:xfrm>
            <a:off x="9525000" y="7699801"/>
            <a:ext cx="5740400" cy="830997"/>
          </a:xfrm>
          <a:prstGeom prst="rect">
            <a:avLst/>
          </a:prstGeom>
          <a:noFill/>
        </p:spPr>
        <p:txBody>
          <a:bodyPr wrap="square" rtlCol="0">
            <a:spAutoFit/>
          </a:bodyPr>
          <a:lstStyle/>
          <a:p>
            <a:pPr algn="ctr"/>
            <a:r>
              <a:rPr lang="en-US" sz="2400" dirty="0">
                <a:latin typeface="Glacial Indifference" panose="020B0604020202020204" charset="0"/>
              </a:rPr>
              <a:t>Enter a brief description (club business purpose) for the payment/reimbursement</a:t>
            </a:r>
          </a:p>
        </p:txBody>
      </p:sp>
      <p:cxnSp>
        <p:nvCxnSpPr>
          <p:cNvPr id="36" name="Straight Arrow Connector 35">
            <a:extLst>
              <a:ext uri="{FF2B5EF4-FFF2-40B4-BE49-F238E27FC236}">
                <a16:creationId xmlns:a16="http://schemas.microsoft.com/office/drawing/2014/main" id="{14A65A28-3E41-526E-9C22-61E524BEE540}"/>
              </a:ext>
            </a:extLst>
          </p:cNvPr>
          <p:cNvCxnSpPr>
            <a:cxnSpLocks/>
          </p:cNvCxnSpPr>
          <p:nvPr/>
        </p:nvCxnSpPr>
        <p:spPr>
          <a:xfrm flipH="1">
            <a:off x="8661400" y="6210300"/>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CD09FDBA-FBCC-D109-2E48-7BE5DE56D12A}"/>
              </a:ext>
            </a:extLst>
          </p:cNvPr>
          <p:cNvCxnSpPr>
            <a:cxnSpLocks/>
          </p:cNvCxnSpPr>
          <p:nvPr/>
        </p:nvCxnSpPr>
        <p:spPr>
          <a:xfrm flipH="1">
            <a:off x="8661400" y="8115300"/>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01646366-5152-F5E5-4DD8-0AEC0177F600}"/>
              </a:ext>
            </a:extLst>
          </p:cNvPr>
          <p:cNvPicPr>
            <a:picLocks noChangeAspect="1"/>
          </p:cNvPicPr>
          <p:nvPr/>
        </p:nvPicPr>
        <p:blipFill>
          <a:blip r:embed="rId6"/>
          <a:stretch>
            <a:fillRect/>
          </a:stretch>
        </p:blipFill>
        <p:spPr>
          <a:xfrm>
            <a:off x="3784600" y="3270592"/>
            <a:ext cx="4648200" cy="5941011"/>
          </a:xfrm>
          <a:prstGeom prst="rect">
            <a:avLst/>
          </a:prstGeom>
        </p:spPr>
      </p:pic>
    </p:spTree>
    <p:extLst>
      <p:ext uri="{BB962C8B-B14F-4D97-AF65-F5344CB8AC3E}">
        <p14:creationId xmlns:p14="http://schemas.microsoft.com/office/powerpoint/2010/main" val="12199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p:bldP spid="31"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3788F725-8227-97C8-34F0-F3CB28AC4F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FC19B7E-15D4-42AC-AF64-1338C15DB72E}"/>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6E32C5B3-2A2D-E56F-B985-670B0D516EE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DA3DF53-7F8F-1E04-AA36-171B6314FC3A}"/>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23F62075-3D65-6B96-3D64-B288526C6BCF}"/>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25C1EF4-2468-8E6E-EA05-8B577B0047BF}"/>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BF9808C0-5676-B709-1C2C-01810E55361C}"/>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037B1E62-C1C8-2419-DD3B-7BDB035EEC10}"/>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AA92A94A-74F8-2A29-79DE-104A8E7C0C1B}"/>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513B60E6-FF35-AA88-F75B-C3BCCD5A762F}"/>
              </a:ext>
            </a:extLst>
          </p:cNvPr>
          <p:cNvSpPr txBox="1"/>
          <p:nvPr/>
        </p:nvSpPr>
        <p:spPr>
          <a:xfrm>
            <a:off x="1112420" y="2627922"/>
            <a:ext cx="5740400" cy="523220"/>
          </a:xfrm>
          <a:prstGeom prst="rect">
            <a:avLst/>
          </a:prstGeom>
          <a:noFill/>
        </p:spPr>
        <p:txBody>
          <a:bodyPr wrap="square">
            <a:spAutoFit/>
          </a:bodyPr>
          <a:lstStyle/>
          <a:p>
            <a:r>
              <a:rPr lang="en-US" sz="2800" b="1" dirty="0">
                <a:latin typeface="Glacial Indifference" panose="020B0604020202020204" charset="0"/>
              </a:rPr>
              <a:t>Travel section:</a:t>
            </a:r>
          </a:p>
        </p:txBody>
      </p:sp>
      <p:sp>
        <p:nvSpPr>
          <p:cNvPr id="22" name="TextBox 21">
            <a:extLst>
              <a:ext uri="{FF2B5EF4-FFF2-40B4-BE49-F238E27FC236}">
                <a16:creationId xmlns:a16="http://schemas.microsoft.com/office/drawing/2014/main" id="{C5D7C0B0-61BE-E856-2352-1C47CB5941F0}"/>
              </a:ext>
            </a:extLst>
          </p:cNvPr>
          <p:cNvSpPr txBox="1"/>
          <p:nvPr/>
        </p:nvSpPr>
        <p:spPr>
          <a:xfrm>
            <a:off x="12811350" y="3341836"/>
            <a:ext cx="4250366" cy="830997"/>
          </a:xfrm>
          <a:prstGeom prst="rect">
            <a:avLst/>
          </a:prstGeom>
          <a:noFill/>
        </p:spPr>
        <p:txBody>
          <a:bodyPr wrap="square" rtlCol="0">
            <a:spAutoFit/>
          </a:bodyPr>
          <a:lstStyle/>
          <a:p>
            <a:pPr algn="ctr"/>
            <a:r>
              <a:rPr lang="en-US" sz="2400" dirty="0">
                <a:latin typeface="Glacial Indifference" panose="020B0604020202020204" charset="0"/>
              </a:rPr>
              <a:t>Select or Drag and Drop the supporting documentation</a:t>
            </a:r>
          </a:p>
        </p:txBody>
      </p:sp>
      <p:cxnSp>
        <p:nvCxnSpPr>
          <p:cNvPr id="23" name="Straight Arrow Connector 22">
            <a:extLst>
              <a:ext uri="{FF2B5EF4-FFF2-40B4-BE49-F238E27FC236}">
                <a16:creationId xmlns:a16="http://schemas.microsoft.com/office/drawing/2014/main" id="{FD88B795-D575-B78B-DCB1-1A505F109760}"/>
              </a:ext>
            </a:extLst>
          </p:cNvPr>
          <p:cNvCxnSpPr>
            <a:cxnSpLocks/>
          </p:cNvCxnSpPr>
          <p:nvPr/>
        </p:nvCxnSpPr>
        <p:spPr>
          <a:xfrm>
            <a:off x="14772234" y="4302577"/>
            <a:ext cx="0" cy="486929"/>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5AAAD63-41BF-59B5-0AE3-723ADF508AF8}"/>
              </a:ext>
            </a:extLst>
          </p:cNvPr>
          <p:cNvSpPr txBox="1"/>
          <p:nvPr/>
        </p:nvSpPr>
        <p:spPr>
          <a:xfrm>
            <a:off x="1346980" y="4755297"/>
            <a:ext cx="3017834" cy="3416320"/>
          </a:xfrm>
          <a:prstGeom prst="rect">
            <a:avLst/>
          </a:prstGeom>
          <a:noFill/>
        </p:spPr>
        <p:txBody>
          <a:bodyPr wrap="square">
            <a:spAutoFit/>
          </a:bodyPr>
          <a:lstStyle/>
          <a:p>
            <a:pPr algn="r"/>
            <a:r>
              <a:rPr lang="en-US" sz="2400" dirty="0">
                <a:latin typeface="Glacial Indifference" panose="020B0604020202020204" charset="0"/>
              </a:rPr>
              <a:t>Scroll down to the type of travel that best fits the expenditure.</a:t>
            </a:r>
          </a:p>
          <a:p>
            <a:pPr algn="r"/>
            <a:endParaRPr lang="en-US" sz="2400" dirty="0">
              <a:latin typeface="Glacial Indifference" panose="020B0604020202020204" charset="0"/>
            </a:endParaRPr>
          </a:p>
          <a:p>
            <a:pPr algn="r"/>
            <a:r>
              <a:rPr lang="en-US" sz="2400" dirty="0">
                <a:latin typeface="Glacial Indifference" panose="020B0604020202020204" charset="0"/>
              </a:rPr>
              <a:t>It will list the required supporting documentation that you will attach.</a:t>
            </a:r>
          </a:p>
        </p:txBody>
      </p:sp>
      <p:sp>
        <p:nvSpPr>
          <p:cNvPr id="25" name="Arrow: Right 24">
            <a:extLst>
              <a:ext uri="{FF2B5EF4-FFF2-40B4-BE49-F238E27FC236}">
                <a16:creationId xmlns:a16="http://schemas.microsoft.com/office/drawing/2014/main" id="{CDD804D9-35EE-273E-A037-A08D9D1B4C03}"/>
              </a:ext>
            </a:extLst>
          </p:cNvPr>
          <p:cNvSpPr/>
          <p:nvPr/>
        </p:nvSpPr>
        <p:spPr>
          <a:xfrm>
            <a:off x="10794706" y="6463457"/>
            <a:ext cx="762000"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8B40FF7D-F69F-6187-0E99-2AFBAA12A655}"/>
              </a:ext>
            </a:extLst>
          </p:cNvPr>
          <p:cNvPicPr>
            <a:picLocks noChangeAspect="1"/>
          </p:cNvPicPr>
          <p:nvPr/>
        </p:nvPicPr>
        <p:blipFill>
          <a:blip r:embed="rId6"/>
          <a:stretch>
            <a:fillRect/>
          </a:stretch>
        </p:blipFill>
        <p:spPr>
          <a:xfrm>
            <a:off x="4472338" y="3423461"/>
            <a:ext cx="6111134" cy="5801564"/>
          </a:xfrm>
          <a:prstGeom prst="rect">
            <a:avLst/>
          </a:prstGeom>
        </p:spPr>
      </p:pic>
      <p:pic>
        <p:nvPicPr>
          <p:cNvPr id="32" name="Picture 31">
            <a:extLst>
              <a:ext uri="{FF2B5EF4-FFF2-40B4-BE49-F238E27FC236}">
                <a16:creationId xmlns:a16="http://schemas.microsoft.com/office/drawing/2014/main" id="{05BADDDD-F925-6E48-32FA-329DDE12A331}"/>
              </a:ext>
            </a:extLst>
          </p:cNvPr>
          <p:cNvPicPr>
            <a:picLocks noChangeAspect="1"/>
          </p:cNvPicPr>
          <p:nvPr/>
        </p:nvPicPr>
        <p:blipFill>
          <a:blip r:embed="rId7"/>
          <a:stretch>
            <a:fillRect/>
          </a:stretch>
        </p:blipFill>
        <p:spPr>
          <a:xfrm>
            <a:off x="12108084" y="4965751"/>
            <a:ext cx="5490865" cy="4246574"/>
          </a:xfrm>
          <a:prstGeom prst="rect">
            <a:avLst/>
          </a:prstGeom>
        </p:spPr>
      </p:pic>
    </p:spTree>
    <p:extLst>
      <p:ext uri="{BB962C8B-B14F-4D97-AF65-F5344CB8AC3E}">
        <p14:creationId xmlns:p14="http://schemas.microsoft.com/office/powerpoint/2010/main" val="291549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5" grpId="0"/>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A9C26A70-E99C-AAA2-CDA6-531C5FB40A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427A5FC-BFA4-B971-3667-4BB1B45A394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D6812B4-EF31-F410-61DA-07D0CF4E16D2}"/>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366FDBAE-E528-1C12-43FE-9AC1D56A4B92}"/>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E3CAA7B6-9FC0-A0C0-F3CD-636414EF5E1A}"/>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6CB681DD-37AA-11B6-C739-77D0D0578964}"/>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451CC687-B885-4A15-A804-515888E54199}"/>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9893F27-12CC-936F-98BF-6A49010BD50D}"/>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8B2C55C0-5EA3-CFC6-7AD5-078307754384}"/>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76CB721D-DD7F-068D-71E2-70963737B9C1}"/>
              </a:ext>
            </a:extLst>
          </p:cNvPr>
          <p:cNvSpPr txBox="1"/>
          <p:nvPr/>
        </p:nvSpPr>
        <p:spPr>
          <a:xfrm>
            <a:off x="3835020" y="3239931"/>
            <a:ext cx="3026533" cy="461665"/>
          </a:xfrm>
          <a:prstGeom prst="rect">
            <a:avLst/>
          </a:prstGeom>
          <a:noFill/>
        </p:spPr>
        <p:txBody>
          <a:bodyPr wrap="square">
            <a:spAutoFit/>
          </a:bodyPr>
          <a:lstStyle/>
          <a:p>
            <a:pPr algn="r"/>
            <a:r>
              <a:rPr lang="en-US" sz="2400" b="1" dirty="0">
                <a:latin typeface="Glacial Indifference" panose="020B0604020202020204" charset="0"/>
              </a:rPr>
              <a:t>Total Route Travelled</a:t>
            </a:r>
          </a:p>
        </p:txBody>
      </p:sp>
      <p:pic>
        <p:nvPicPr>
          <p:cNvPr id="13" name="Picture 12">
            <a:extLst>
              <a:ext uri="{FF2B5EF4-FFF2-40B4-BE49-F238E27FC236}">
                <a16:creationId xmlns:a16="http://schemas.microsoft.com/office/drawing/2014/main" id="{05136275-E046-95D7-B939-61A63B589052}"/>
              </a:ext>
            </a:extLst>
          </p:cNvPr>
          <p:cNvPicPr>
            <a:picLocks noChangeAspect="1"/>
          </p:cNvPicPr>
          <p:nvPr/>
        </p:nvPicPr>
        <p:blipFill>
          <a:blip r:embed="rId6"/>
          <a:stretch>
            <a:fillRect/>
          </a:stretch>
        </p:blipFill>
        <p:spPr>
          <a:xfrm>
            <a:off x="1905000" y="3701596"/>
            <a:ext cx="6886575" cy="5591175"/>
          </a:xfrm>
          <a:prstGeom prst="rect">
            <a:avLst/>
          </a:prstGeom>
        </p:spPr>
      </p:pic>
      <p:pic>
        <p:nvPicPr>
          <p:cNvPr id="14" name="Picture 13">
            <a:extLst>
              <a:ext uri="{FF2B5EF4-FFF2-40B4-BE49-F238E27FC236}">
                <a16:creationId xmlns:a16="http://schemas.microsoft.com/office/drawing/2014/main" id="{EFE45D6B-8A85-4CF6-ACE4-35B04F785D99}"/>
              </a:ext>
            </a:extLst>
          </p:cNvPr>
          <p:cNvPicPr>
            <a:picLocks noChangeAspect="1"/>
          </p:cNvPicPr>
          <p:nvPr/>
        </p:nvPicPr>
        <p:blipFill>
          <a:blip r:embed="rId7"/>
          <a:stretch>
            <a:fillRect/>
          </a:stretch>
        </p:blipFill>
        <p:spPr>
          <a:xfrm>
            <a:off x="11277600" y="4539796"/>
            <a:ext cx="4048690" cy="3743847"/>
          </a:xfrm>
          <a:prstGeom prst="rect">
            <a:avLst/>
          </a:prstGeom>
        </p:spPr>
      </p:pic>
      <p:sp>
        <p:nvSpPr>
          <p:cNvPr id="17" name="TextBox 16">
            <a:extLst>
              <a:ext uri="{FF2B5EF4-FFF2-40B4-BE49-F238E27FC236}">
                <a16:creationId xmlns:a16="http://schemas.microsoft.com/office/drawing/2014/main" id="{83A94033-5F22-6F00-572A-49DD2FBE3A00}"/>
              </a:ext>
            </a:extLst>
          </p:cNvPr>
          <p:cNvSpPr txBox="1"/>
          <p:nvPr/>
        </p:nvSpPr>
        <p:spPr>
          <a:xfrm>
            <a:off x="11054045" y="3181310"/>
            <a:ext cx="4490755" cy="1200329"/>
          </a:xfrm>
          <a:prstGeom prst="rect">
            <a:avLst/>
          </a:prstGeom>
          <a:noFill/>
        </p:spPr>
        <p:txBody>
          <a:bodyPr wrap="square">
            <a:spAutoFit/>
          </a:bodyPr>
          <a:lstStyle/>
          <a:p>
            <a:pPr algn="ctr"/>
            <a:r>
              <a:rPr lang="en-US" sz="2400" b="1" dirty="0">
                <a:latin typeface="Glacial Indifference" panose="020B0604020202020204" charset="0"/>
              </a:rPr>
              <a:t>Proof of Event Attendance (name badge from conference)</a:t>
            </a:r>
          </a:p>
        </p:txBody>
      </p:sp>
    </p:spTree>
    <p:extLst>
      <p:ext uri="{BB962C8B-B14F-4D97-AF65-F5344CB8AC3E}">
        <p14:creationId xmlns:p14="http://schemas.microsoft.com/office/powerpoint/2010/main" val="3483866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p:cNvSpPr/>
          <p:nvPr/>
        </p:nvSpPr>
        <p:spPr>
          <a:xfrm rot="2700000">
            <a:off x="12091806" y="4079972"/>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2700000">
            <a:off x="1957206" y="1751270"/>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700000">
            <a:off x="1651080" y="7227264"/>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2230808" y="4653982"/>
            <a:ext cx="428860" cy="402349"/>
          </a:xfrm>
          <a:custGeom>
            <a:avLst/>
            <a:gdLst/>
            <a:ahLst/>
            <a:cxnLst/>
            <a:rect l="l" t="t" r="r" b="b"/>
            <a:pathLst>
              <a:path w="428860" h="402349">
                <a:moveTo>
                  <a:pt x="0" y="0"/>
                </a:moveTo>
                <a:lnTo>
                  <a:pt x="428860" y="0"/>
                </a:lnTo>
                <a:lnTo>
                  <a:pt x="428860" y="402349"/>
                </a:lnTo>
                <a:lnTo>
                  <a:pt x="0" y="40234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13" name="TextBox 13"/>
          <p:cNvSpPr txBox="1"/>
          <p:nvPr/>
        </p:nvSpPr>
        <p:spPr>
          <a:xfrm>
            <a:off x="3314700" y="928329"/>
            <a:ext cx="11658599"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HOW TO BANK WITH ASI &amp; ACCESS YOUR CLUB ACCOUNT</a:t>
            </a:r>
          </a:p>
        </p:txBody>
      </p:sp>
      <p:sp>
        <p:nvSpPr>
          <p:cNvPr id="15" name="TextBox 15"/>
          <p:cNvSpPr txBox="1"/>
          <p:nvPr/>
        </p:nvSpPr>
        <p:spPr>
          <a:xfrm>
            <a:off x="2848837" y="7844738"/>
            <a:ext cx="12590324" cy="430887"/>
          </a:xfrm>
          <a:prstGeom prst="rect">
            <a:avLst/>
          </a:prstGeom>
        </p:spPr>
        <p:txBody>
          <a:bodyPr wrap="square" lIns="0" tIns="0" rIns="0" bIns="0" rtlCol="0" anchor="t">
            <a:spAutoFit/>
          </a:bodyPr>
          <a:lstStyle/>
          <a:p>
            <a:pPr algn="ctr">
              <a:spcBef>
                <a:spcPct val="0"/>
              </a:spcBef>
            </a:pPr>
            <a:r>
              <a:rPr lang="en-US" sz="2800" dirty="0">
                <a:solidFill>
                  <a:srgbClr val="212429"/>
                </a:solidFill>
                <a:latin typeface="Glacial Indifference"/>
                <a:ea typeface="Glacial Indifference"/>
                <a:cs typeface="Glacial Indifference"/>
                <a:sym typeface="Glacial Indifference"/>
              </a:rPr>
              <a:t>You can now complete the CLUB ACCOUNTING FORM (CAF)!</a:t>
            </a:r>
          </a:p>
        </p:txBody>
      </p:sp>
      <p:sp>
        <p:nvSpPr>
          <p:cNvPr id="18" name="TextBox 17">
            <a:extLst>
              <a:ext uri="{FF2B5EF4-FFF2-40B4-BE49-F238E27FC236}">
                <a16:creationId xmlns:a16="http://schemas.microsoft.com/office/drawing/2014/main" id="{DEC8CEE2-F4BE-75A4-05D6-5B88626C9A35}"/>
              </a:ext>
            </a:extLst>
          </p:cNvPr>
          <p:cNvSpPr txBox="1"/>
          <p:nvPr/>
        </p:nvSpPr>
        <p:spPr>
          <a:xfrm>
            <a:off x="1139852" y="3883246"/>
            <a:ext cx="6271862" cy="557204"/>
          </a:xfrm>
          <a:prstGeom prst="rect">
            <a:avLst/>
          </a:prstGeom>
          <a:noFill/>
        </p:spPr>
        <p:txBody>
          <a:bodyPr wrap="square" rtlCol="0">
            <a:spAutoFit/>
          </a:bodyPr>
          <a:lstStyle/>
          <a:p>
            <a:pPr>
              <a:lnSpc>
                <a:spcPts val="3937"/>
              </a:lnSpc>
              <a:spcBef>
                <a:spcPct val="0"/>
              </a:spcBef>
            </a:pPr>
            <a:r>
              <a:rPr lang="en-US" sz="2800" b="1" dirty="0">
                <a:solidFill>
                  <a:srgbClr val="212429"/>
                </a:solidFill>
                <a:latin typeface="Glacial Indifference"/>
                <a:ea typeface="Glacial Indifference"/>
                <a:cs typeface="Glacial Indifference"/>
                <a:sym typeface="Glacial Indifference"/>
              </a:rPr>
              <a:t>Your organization/club must: </a:t>
            </a:r>
          </a:p>
        </p:txBody>
      </p:sp>
      <p:sp>
        <p:nvSpPr>
          <p:cNvPr id="11" name="Freeform 10">
            <a:extLst>
              <a:ext uri="{FF2B5EF4-FFF2-40B4-BE49-F238E27FC236}">
                <a16:creationId xmlns:a16="http://schemas.microsoft.com/office/drawing/2014/main" id="{65A0F6BC-2849-2861-91C8-550465C264D0}"/>
              </a:ext>
            </a:extLst>
          </p:cNvPr>
          <p:cNvSpPr/>
          <p:nvPr/>
        </p:nvSpPr>
        <p:spPr>
          <a:xfrm>
            <a:off x="2228827" y="5540712"/>
            <a:ext cx="428860" cy="402349"/>
          </a:xfrm>
          <a:custGeom>
            <a:avLst/>
            <a:gdLst/>
            <a:ahLst/>
            <a:cxnLst/>
            <a:rect l="l" t="t" r="r" b="b"/>
            <a:pathLst>
              <a:path w="428860" h="402349">
                <a:moveTo>
                  <a:pt x="0" y="0"/>
                </a:moveTo>
                <a:lnTo>
                  <a:pt x="428860" y="0"/>
                </a:lnTo>
                <a:lnTo>
                  <a:pt x="428860" y="402349"/>
                </a:lnTo>
                <a:lnTo>
                  <a:pt x="0" y="40234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14" name="Arrow: Down 13">
            <a:extLst>
              <a:ext uri="{FF2B5EF4-FFF2-40B4-BE49-F238E27FC236}">
                <a16:creationId xmlns:a16="http://schemas.microsoft.com/office/drawing/2014/main" id="{C8A3F5CD-D39B-DAE1-3E82-5C2397336881}"/>
              </a:ext>
            </a:extLst>
          </p:cNvPr>
          <p:cNvSpPr/>
          <p:nvPr/>
        </p:nvSpPr>
        <p:spPr>
          <a:xfrm>
            <a:off x="8877299" y="6451917"/>
            <a:ext cx="533400" cy="9144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9">
            <a:extLst>
              <a:ext uri="{FF2B5EF4-FFF2-40B4-BE49-F238E27FC236}">
                <a16:creationId xmlns:a16="http://schemas.microsoft.com/office/drawing/2014/main" id="{6401327C-2ED7-4DCD-C42A-BA048470CF95}"/>
              </a:ext>
            </a:extLst>
          </p:cNvPr>
          <p:cNvSpPr/>
          <p:nvPr/>
        </p:nvSpPr>
        <p:spPr>
          <a:xfrm rot="2700000">
            <a:off x="15454739" y="666014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5">
            <a:extLst>
              <a:ext uri="{FF2B5EF4-FFF2-40B4-BE49-F238E27FC236}">
                <a16:creationId xmlns:a16="http://schemas.microsoft.com/office/drawing/2014/main" id="{0BA1A4C6-C7A5-D3BD-574A-13ACB0DA5691}"/>
              </a:ext>
            </a:extLst>
          </p:cNvPr>
          <p:cNvSpPr txBox="1"/>
          <p:nvPr/>
        </p:nvSpPr>
        <p:spPr>
          <a:xfrm>
            <a:off x="3008765" y="4650400"/>
            <a:ext cx="12590324" cy="861774"/>
          </a:xfrm>
          <a:prstGeom prst="rect">
            <a:avLst/>
          </a:prstGeom>
        </p:spPr>
        <p:txBody>
          <a:bodyPr wrap="square" lIns="0" tIns="0" rIns="0" bIns="0" rtlCol="0" anchor="t">
            <a:spAutoFit/>
          </a:bodyPr>
          <a:lstStyle/>
          <a:p>
            <a:pPr algn="l">
              <a:spcBef>
                <a:spcPct val="0"/>
              </a:spcBef>
            </a:pPr>
            <a:r>
              <a:rPr lang="en-US" sz="2800" dirty="0">
                <a:solidFill>
                  <a:srgbClr val="212429"/>
                </a:solidFill>
                <a:latin typeface="Glacial Indifference"/>
                <a:ea typeface="Glacial Indifference"/>
                <a:cs typeface="Glacial Indifference"/>
                <a:sym typeface="Glacial Indifference"/>
              </a:rPr>
              <a:t>Be in good standing with Sacramento State</a:t>
            </a:r>
          </a:p>
          <a:p>
            <a:pPr algn="l">
              <a:spcBef>
                <a:spcPct val="0"/>
              </a:spcBef>
            </a:pPr>
            <a:endParaRPr lang="en-US" sz="2800" dirty="0">
              <a:solidFill>
                <a:srgbClr val="212429"/>
              </a:solidFill>
              <a:latin typeface="Glacial Indifference"/>
              <a:ea typeface="Glacial Indifference"/>
              <a:cs typeface="Glacial Indifference"/>
              <a:sym typeface="Glacial Indifference"/>
            </a:endParaRPr>
          </a:p>
        </p:txBody>
      </p:sp>
      <p:sp>
        <p:nvSpPr>
          <p:cNvPr id="17" name="TextBox 15">
            <a:extLst>
              <a:ext uri="{FF2B5EF4-FFF2-40B4-BE49-F238E27FC236}">
                <a16:creationId xmlns:a16="http://schemas.microsoft.com/office/drawing/2014/main" id="{B79666F4-9D16-6BDB-EF9C-BF3420167EB0}"/>
              </a:ext>
            </a:extLst>
          </p:cNvPr>
          <p:cNvSpPr txBox="1"/>
          <p:nvPr/>
        </p:nvSpPr>
        <p:spPr>
          <a:xfrm>
            <a:off x="3008765" y="5536212"/>
            <a:ext cx="12590324" cy="861774"/>
          </a:xfrm>
          <a:prstGeom prst="rect">
            <a:avLst/>
          </a:prstGeom>
        </p:spPr>
        <p:txBody>
          <a:bodyPr wrap="square" lIns="0" tIns="0" rIns="0" bIns="0" rtlCol="0" anchor="t">
            <a:spAutoFit/>
          </a:bodyPr>
          <a:lstStyle/>
          <a:p>
            <a:pPr>
              <a:spcBef>
                <a:spcPct val="0"/>
              </a:spcBef>
            </a:pPr>
            <a:r>
              <a:rPr lang="en-US" sz="2800" dirty="0">
                <a:solidFill>
                  <a:srgbClr val="212429"/>
                </a:solidFill>
                <a:latin typeface="Glacial Indifference"/>
                <a:ea typeface="Glacial Indifference"/>
                <a:cs typeface="Glacial Indifference"/>
                <a:sym typeface="Glacial Indifference"/>
              </a:rPr>
              <a:t>Register/renew their recognition with Student Organizations &amp; Leadership (SO&amp;L)</a:t>
            </a:r>
          </a:p>
          <a:p>
            <a:pPr algn="l">
              <a:spcBef>
                <a:spcPct val="0"/>
              </a:spcBef>
            </a:pPr>
            <a:endParaRPr lang="en-US" sz="2800" dirty="0">
              <a:solidFill>
                <a:srgbClr val="212429"/>
              </a:solidFill>
              <a:latin typeface="Glacial Indifference"/>
              <a:ea typeface="Glacial Indifference"/>
              <a:cs typeface="Glacial Indifference"/>
              <a:sym typeface="Glacial Indifferenc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1" grpId="0" animBg="1"/>
      <p:bldP spid="14" grpId="0" animBg="1"/>
      <p:bldP spid="12"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43BDCD5C-7ABF-42CD-A5E8-E9479B47199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7AE8206-2424-F19F-E58E-AED471745C8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864BFB4-67B3-E109-48F6-CB4C12A2C546}"/>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9DD1987-5EC5-97F3-C557-A31B2B0806F7}"/>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DA74E42-180D-7450-861C-DD8F944F6D6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0DD6BD28-7ACC-D6B8-BE65-F11BCC1466FA}"/>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F9ECE64A-0642-5214-B88F-8DB1D8D6A0C3}"/>
              </a:ext>
            </a:extLst>
          </p:cNvPr>
          <p:cNvSpPr/>
          <p:nvPr/>
        </p:nvSpPr>
        <p:spPr>
          <a:xfrm rot="2700000">
            <a:off x="16087066" y="850188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4B1FF845-08A2-C840-D808-DA0B4F58EE83}"/>
              </a:ext>
            </a:extLst>
          </p:cNvPr>
          <p:cNvSpPr/>
          <p:nvPr/>
        </p:nvSpPr>
        <p:spPr>
          <a:xfrm rot="2700000">
            <a:off x="1215169" y="853304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791A3E94-72C2-085E-A321-9080E5490119}"/>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4" name="Picture 13">
            <a:extLst>
              <a:ext uri="{FF2B5EF4-FFF2-40B4-BE49-F238E27FC236}">
                <a16:creationId xmlns:a16="http://schemas.microsoft.com/office/drawing/2014/main" id="{F5AF4B4E-7DA2-454B-C8B6-7EE46901F3E7}"/>
              </a:ext>
            </a:extLst>
          </p:cNvPr>
          <p:cNvPicPr>
            <a:picLocks noChangeAspect="1"/>
          </p:cNvPicPr>
          <p:nvPr/>
        </p:nvPicPr>
        <p:blipFill>
          <a:blip r:embed="rId6"/>
          <a:stretch>
            <a:fillRect/>
          </a:stretch>
        </p:blipFill>
        <p:spPr>
          <a:xfrm>
            <a:off x="7052304" y="3272356"/>
            <a:ext cx="4186844" cy="5985944"/>
          </a:xfrm>
          <a:prstGeom prst="rect">
            <a:avLst/>
          </a:prstGeom>
        </p:spPr>
      </p:pic>
      <p:sp>
        <p:nvSpPr>
          <p:cNvPr id="16" name="TextBox 15">
            <a:extLst>
              <a:ext uri="{FF2B5EF4-FFF2-40B4-BE49-F238E27FC236}">
                <a16:creationId xmlns:a16="http://schemas.microsoft.com/office/drawing/2014/main" id="{10B9348A-F1A3-7A7A-875D-C0345C2D749C}"/>
              </a:ext>
            </a:extLst>
          </p:cNvPr>
          <p:cNvSpPr txBox="1"/>
          <p:nvPr/>
        </p:nvSpPr>
        <p:spPr>
          <a:xfrm>
            <a:off x="2344774" y="7264492"/>
            <a:ext cx="3550429" cy="461665"/>
          </a:xfrm>
          <a:prstGeom prst="rect">
            <a:avLst/>
          </a:prstGeom>
          <a:noFill/>
        </p:spPr>
        <p:txBody>
          <a:bodyPr wrap="square" rtlCol="0">
            <a:spAutoFit/>
          </a:bodyPr>
          <a:lstStyle/>
          <a:p>
            <a:pPr algn="r"/>
            <a:r>
              <a:rPr lang="en-US" sz="2400" dirty="0">
                <a:latin typeface="Glacial Indifference" panose="020B0604020202020204" charset="0"/>
              </a:rPr>
              <a:t>Enter your Phone Number</a:t>
            </a:r>
          </a:p>
        </p:txBody>
      </p:sp>
      <p:cxnSp>
        <p:nvCxnSpPr>
          <p:cNvPr id="17" name="Straight Arrow Connector 16">
            <a:extLst>
              <a:ext uri="{FF2B5EF4-FFF2-40B4-BE49-F238E27FC236}">
                <a16:creationId xmlns:a16="http://schemas.microsoft.com/office/drawing/2014/main" id="{CEDA5940-716F-497A-BAA6-916CFC74596B}"/>
              </a:ext>
            </a:extLst>
          </p:cNvPr>
          <p:cNvCxnSpPr>
            <a:cxnSpLocks/>
          </p:cNvCxnSpPr>
          <p:nvPr/>
        </p:nvCxnSpPr>
        <p:spPr>
          <a:xfrm flipV="1">
            <a:off x="5993845" y="749532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AA0B1290-A644-2987-75EF-C9D065C41500}"/>
              </a:ext>
            </a:extLst>
          </p:cNvPr>
          <p:cNvSpPr txBox="1"/>
          <p:nvPr/>
        </p:nvSpPr>
        <p:spPr>
          <a:xfrm>
            <a:off x="1338724" y="4728001"/>
            <a:ext cx="4637592" cy="830997"/>
          </a:xfrm>
          <a:prstGeom prst="rect">
            <a:avLst/>
          </a:prstGeom>
          <a:noFill/>
        </p:spPr>
        <p:txBody>
          <a:bodyPr wrap="square" rtlCol="0">
            <a:spAutoFit/>
          </a:bodyPr>
          <a:lstStyle/>
          <a:p>
            <a:pPr algn="r"/>
            <a:r>
              <a:rPr lang="en-US" sz="2400" dirty="0">
                <a:latin typeface="Glacial Indifference" panose="020B0604020202020204" charset="0"/>
              </a:rPr>
              <a:t>Refer to your CAF if your club requires two or more signatures</a:t>
            </a:r>
          </a:p>
        </p:txBody>
      </p:sp>
      <p:cxnSp>
        <p:nvCxnSpPr>
          <p:cNvPr id="20" name="Straight Arrow Connector 19">
            <a:extLst>
              <a:ext uri="{FF2B5EF4-FFF2-40B4-BE49-F238E27FC236}">
                <a16:creationId xmlns:a16="http://schemas.microsoft.com/office/drawing/2014/main" id="{835491B4-5445-7CAD-10EB-6F2ACA6D9002}"/>
              </a:ext>
            </a:extLst>
          </p:cNvPr>
          <p:cNvCxnSpPr>
            <a:cxnSpLocks/>
          </p:cNvCxnSpPr>
          <p:nvPr/>
        </p:nvCxnSpPr>
        <p:spPr>
          <a:xfrm flipV="1">
            <a:off x="5993845" y="5143499"/>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2ED681C3-4AC3-F4C4-4006-26B4E72EFDC4}"/>
              </a:ext>
            </a:extLst>
          </p:cNvPr>
          <p:cNvCxnSpPr>
            <a:cxnSpLocks/>
          </p:cNvCxnSpPr>
          <p:nvPr/>
        </p:nvCxnSpPr>
        <p:spPr>
          <a:xfrm flipH="1">
            <a:off x="11601519" y="5984403"/>
            <a:ext cx="541471"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5F72AC1E-206C-56DC-D622-082A357AE6B0}"/>
              </a:ext>
            </a:extLst>
          </p:cNvPr>
          <p:cNvSpPr txBox="1"/>
          <p:nvPr/>
        </p:nvSpPr>
        <p:spPr>
          <a:xfrm>
            <a:off x="12315136" y="5753570"/>
            <a:ext cx="2919755" cy="461665"/>
          </a:xfrm>
          <a:prstGeom prst="rect">
            <a:avLst/>
          </a:prstGeom>
          <a:noFill/>
        </p:spPr>
        <p:txBody>
          <a:bodyPr wrap="square" rtlCol="0">
            <a:spAutoFit/>
          </a:bodyPr>
          <a:lstStyle/>
          <a:p>
            <a:pPr algn="ctr"/>
            <a:r>
              <a:rPr lang="en-US" sz="2400" dirty="0">
                <a:latin typeface="Glacial Indifference" panose="020B0604020202020204" charset="0"/>
              </a:rPr>
              <a:t>Enter your Full Name</a:t>
            </a:r>
          </a:p>
        </p:txBody>
      </p:sp>
      <p:cxnSp>
        <p:nvCxnSpPr>
          <p:cNvPr id="25" name="Straight Arrow Connector 24">
            <a:extLst>
              <a:ext uri="{FF2B5EF4-FFF2-40B4-BE49-F238E27FC236}">
                <a16:creationId xmlns:a16="http://schemas.microsoft.com/office/drawing/2014/main" id="{46929877-21CF-7CB4-8AB0-E051B607A39D}"/>
              </a:ext>
            </a:extLst>
          </p:cNvPr>
          <p:cNvCxnSpPr>
            <a:cxnSpLocks/>
          </p:cNvCxnSpPr>
          <p:nvPr/>
        </p:nvCxnSpPr>
        <p:spPr>
          <a:xfrm flipH="1">
            <a:off x="11601519" y="7536618"/>
            <a:ext cx="541471"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2C4D3597-E565-18EE-439D-E7632B7D4E99}"/>
              </a:ext>
            </a:extLst>
          </p:cNvPr>
          <p:cNvSpPr txBox="1"/>
          <p:nvPr/>
        </p:nvSpPr>
        <p:spPr>
          <a:xfrm>
            <a:off x="12317459" y="7305785"/>
            <a:ext cx="3478149" cy="461665"/>
          </a:xfrm>
          <a:prstGeom prst="rect">
            <a:avLst/>
          </a:prstGeom>
          <a:noFill/>
        </p:spPr>
        <p:txBody>
          <a:bodyPr wrap="square" rtlCol="0">
            <a:spAutoFit/>
          </a:bodyPr>
          <a:lstStyle/>
          <a:p>
            <a:pPr algn="ctr"/>
            <a:r>
              <a:rPr lang="en-US" sz="2400" dirty="0">
                <a:latin typeface="Glacial Indifference" panose="020B0604020202020204" charset="0"/>
              </a:rPr>
              <a:t>Enter your Email Address</a:t>
            </a:r>
          </a:p>
        </p:txBody>
      </p:sp>
      <p:sp>
        <p:nvSpPr>
          <p:cNvPr id="28" name="TextBox 27">
            <a:extLst>
              <a:ext uri="{FF2B5EF4-FFF2-40B4-BE49-F238E27FC236}">
                <a16:creationId xmlns:a16="http://schemas.microsoft.com/office/drawing/2014/main" id="{0BA1B0AF-A7F5-9986-ADE2-CA27C6FE9C07}"/>
              </a:ext>
            </a:extLst>
          </p:cNvPr>
          <p:cNvSpPr txBox="1"/>
          <p:nvPr/>
        </p:nvSpPr>
        <p:spPr>
          <a:xfrm>
            <a:off x="1162963" y="2627922"/>
            <a:ext cx="6183798" cy="954107"/>
          </a:xfrm>
          <a:prstGeom prst="rect">
            <a:avLst/>
          </a:prstGeom>
          <a:noFill/>
        </p:spPr>
        <p:txBody>
          <a:bodyPr wrap="square" rtlCol="0">
            <a:spAutoFit/>
          </a:bodyPr>
          <a:lstStyle/>
          <a:p>
            <a:r>
              <a:rPr lang="en-US" sz="2800" b="1" dirty="0" err="1">
                <a:latin typeface="Glacial Indifference" panose="020B0604020202020204" charset="0"/>
              </a:rPr>
              <a:t>Me’we</a:t>
            </a:r>
            <a:r>
              <a:rPr lang="en-US" sz="2800" b="1" dirty="0">
                <a:latin typeface="Glacial Indifference" panose="020B0604020202020204" charset="0"/>
              </a:rPr>
              <a:t> will enter their information under Club Authorization:</a:t>
            </a:r>
          </a:p>
        </p:txBody>
      </p:sp>
      <p:sp>
        <p:nvSpPr>
          <p:cNvPr id="29" name="TextBox 28">
            <a:extLst>
              <a:ext uri="{FF2B5EF4-FFF2-40B4-BE49-F238E27FC236}">
                <a16:creationId xmlns:a16="http://schemas.microsoft.com/office/drawing/2014/main" id="{706FAFF3-1CB9-7A0C-0261-F000BCEA572B}"/>
              </a:ext>
            </a:extLst>
          </p:cNvPr>
          <p:cNvSpPr txBox="1"/>
          <p:nvPr/>
        </p:nvSpPr>
        <p:spPr>
          <a:xfrm>
            <a:off x="2905491" y="5984404"/>
            <a:ext cx="3017029" cy="461665"/>
          </a:xfrm>
          <a:prstGeom prst="rect">
            <a:avLst/>
          </a:prstGeom>
          <a:noFill/>
        </p:spPr>
        <p:txBody>
          <a:bodyPr wrap="square" rtlCol="0">
            <a:spAutoFit/>
          </a:bodyPr>
          <a:lstStyle/>
          <a:p>
            <a:pPr algn="r"/>
            <a:r>
              <a:rPr lang="en-US" sz="2400" dirty="0">
                <a:latin typeface="Glacial Indifference" panose="020B0604020202020204" charset="0"/>
              </a:rPr>
              <a:t>Add your signature</a:t>
            </a:r>
          </a:p>
        </p:txBody>
      </p:sp>
      <p:cxnSp>
        <p:nvCxnSpPr>
          <p:cNvPr id="30" name="Straight Arrow Connector 29">
            <a:extLst>
              <a:ext uri="{FF2B5EF4-FFF2-40B4-BE49-F238E27FC236}">
                <a16:creationId xmlns:a16="http://schemas.microsoft.com/office/drawing/2014/main" id="{BB5124D9-0315-3650-E879-7A9E527D1086}"/>
              </a:ext>
            </a:extLst>
          </p:cNvPr>
          <p:cNvCxnSpPr>
            <a:cxnSpLocks/>
          </p:cNvCxnSpPr>
          <p:nvPr/>
        </p:nvCxnSpPr>
        <p:spPr>
          <a:xfrm flipV="1">
            <a:off x="5976316" y="6215235"/>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24ABE83B-FB72-1A2D-A7C5-AC54FB36C671}"/>
              </a:ext>
            </a:extLst>
          </p:cNvPr>
          <p:cNvSpPr txBox="1"/>
          <p:nvPr/>
        </p:nvSpPr>
        <p:spPr>
          <a:xfrm>
            <a:off x="1226105" y="6404231"/>
            <a:ext cx="4750211" cy="400110"/>
          </a:xfrm>
          <a:prstGeom prst="rect">
            <a:avLst/>
          </a:prstGeom>
          <a:noFill/>
        </p:spPr>
        <p:txBody>
          <a:bodyPr wrap="none" rtlCol="0">
            <a:spAutoFit/>
          </a:bodyPr>
          <a:lstStyle/>
          <a:p>
            <a:pPr algn="r"/>
            <a:r>
              <a:rPr lang="en-US" sz="2000" dirty="0">
                <a:latin typeface="Glacial Indifference" panose="020B0604020202020204" charset="0"/>
              </a:rPr>
              <a:t>(should match the signature on the CAF ) </a:t>
            </a:r>
          </a:p>
        </p:txBody>
      </p:sp>
    </p:spTree>
    <p:extLst>
      <p:ext uri="{BB962C8B-B14F-4D97-AF65-F5344CB8AC3E}">
        <p14:creationId xmlns:p14="http://schemas.microsoft.com/office/powerpoint/2010/main" val="413883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p:cTn id="23" dur="500" fill="hold"/>
                                        <p:tgtEl>
                                          <p:spTgt spid="32"/>
                                        </p:tgtEl>
                                        <p:attrNameLst>
                                          <p:attrName>ppt_w</p:attrName>
                                        </p:attrNameLst>
                                      </p:cBhvr>
                                      <p:tavLst>
                                        <p:tav tm="0">
                                          <p:val>
                                            <p:fltVal val="0"/>
                                          </p:val>
                                        </p:tav>
                                        <p:tav tm="100000">
                                          <p:val>
                                            <p:strVal val="#ppt_w"/>
                                          </p:val>
                                        </p:tav>
                                      </p:tavLst>
                                    </p:anim>
                                    <p:anim calcmode="lin" valueType="num">
                                      <p:cBhvr>
                                        <p:cTn id="24" dur="500" fill="hold"/>
                                        <p:tgtEl>
                                          <p:spTgt spid="32"/>
                                        </p:tgtEl>
                                        <p:attrNameLst>
                                          <p:attrName>ppt_h</p:attrName>
                                        </p:attrNameLst>
                                      </p:cBhvr>
                                      <p:tavLst>
                                        <p:tav tm="0">
                                          <p:val>
                                            <p:fltVal val="0"/>
                                          </p:val>
                                        </p:tav>
                                        <p:tav tm="100000">
                                          <p:val>
                                            <p:strVal val="#ppt_h"/>
                                          </p:val>
                                        </p:tav>
                                      </p:tavLst>
                                    </p:anim>
                                    <p:animEffect transition="in" filter="fade">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4" grpId="0"/>
      <p:bldP spid="26" grpId="0"/>
      <p:bldP spid="29" grpId="0"/>
      <p:bldP spid="32"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8CFCFFB3-B4DF-88D1-3FBB-8B95B18A8E3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F099187-3F92-0104-4F59-1C150991287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37BE00E-A713-B18C-BC84-7B9C6CAA7EDC}"/>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8B8E7F69-986B-96B2-ED92-3609EAB60536}"/>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DEA7CA1-35A2-5A8A-3A05-D526D9FF763A}"/>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BFB04E9C-D893-0F3F-B180-09E50AB2F98A}"/>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FA80278A-DA25-BEAC-F3E3-3DC9EC93ED93}"/>
              </a:ext>
            </a:extLst>
          </p:cNvPr>
          <p:cNvSpPr/>
          <p:nvPr/>
        </p:nvSpPr>
        <p:spPr>
          <a:xfrm rot="2700000">
            <a:off x="17269427" y="852784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CDB167D4-CEEE-D779-9750-7C324924A4D2}"/>
              </a:ext>
            </a:extLst>
          </p:cNvPr>
          <p:cNvSpPr/>
          <p:nvPr/>
        </p:nvSpPr>
        <p:spPr>
          <a:xfrm rot="2700000">
            <a:off x="6224406" y="828342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897A4B92-1C82-C0A4-860A-43B45E403C27}"/>
              </a:ext>
            </a:extLst>
          </p:cNvPr>
          <p:cNvSpPr/>
          <p:nvPr/>
        </p:nvSpPr>
        <p:spPr>
          <a:xfrm rot="2700000">
            <a:off x="490883" y="2804901"/>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7">
            <a:extLst>
              <a:ext uri="{FF2B5EF4-FFF2-40B4-BE49-F238E27FC236}">
                <a16:creationId xmlns:a16="http://schemas.microsoft.com/office/drawing/2014/main" id="{5B8DB1C4-50E8-B0C2-C061-BE8ED60365FB}"/>
              </a:ext>
            </a:extLst>
          </p:cNvPr>
          <p:cNvSpPr txBox="1"/>
          <p:nvPr/>
        </p:nvSpPr>
        <p:spPr>
          <a:xfrm>
            <a:off x="1112420" y="4358481"/>
            <a:ext cx="8329462" cy="3108543"/>
          </a:xfrm>
          <a:prstGeom prst="rect">
            <a:avLst/>
          </a:prstGeom>
          <a:noFill/>
        </p:spPr>
        <p:txBody>
          <a:bodyPr wrap="square" rtlCol="0">
            <a:spAutoFit/>
          </a:bodyPr>
          <a:lstStyle/>
          <a:p>
            <a:r>
              <a:rPr lang="en-US" sz="2800" dirty="0">
                <a:latin typeface="Glacial Indifference" panose="020B0604020202020204" charset="0"/>
              </a:rPr>
              <a:t>This is the final page before submitting the check request. </a:t>
            </a:r>
          </a:p>
          <a:p>
            <a:endParaRPr lang="en-US" sz="2800" dirty="0">
              <a:latin typeface="Glacial Indifference" panose="020B0604020202020204" charset="0"/>
            </a:endParaRPr>
          </a:p>
          <a:p>
            <a:r>
              <a:rPr lang="en-US" sz="2800" dirty="0">
                <a:latin typeface="Glacial Indifference" panose="020B0604020202020204" charset="0"/>
              </a:rPr>
              <a:t>Please review to ensure:</a:t>
            </a:r>
          </a:p>
          <a:p>
            <a:pPr marL="514350" indent="-514350">
              <a:buAutoNum type="arabicPeriod"/>
            </a:pPr>
            <a:r>
              <a:rPr lang="en-US" sz="2800" dirty="0">
                <a:latin typeface="Glacial Indifference" panose="020B0604020202020204" charset="0"/>
              </a:rPr>
              <a:t>Vendor’s information is accurate</a:t>
            </a:r>
          </a:p>
          <a:p>
            <a:pPr marL="514350" indent="-514350">
              <a:buAutoNum type="arabicPeriod"/>
            </a:pPr>
            <a:r>
              <a:rPr lang="en-US" sz="2800" dirty="0">
                <a:latin typeface="Glacial Indifference" panose="020B0604020202020204" charset="0"/>
              </a:rPr>
              <a:t>All required documentation is uploaded/attached</a:t>
            </a:r>
          </a:p>
          <a:p>
            <a:pPr marL="514350" indent="-514350">
              <a:buAutoNum type="arabicPeriod"/>
            </a:pPr>
            <a:r>
              <a:rPr lang="en-US" sz="2800" dirty="0">
                <a:latin typeface="Glacial Indifference" panose="020B0604020202020204" charset="0"/>
              </a:rPr>
              <a:t>Correct signature authorization was provided</a:t>
            </a:r>
          </a:p>
        </p:txBody>
      </p:sp>
      <p:pic>
        <p:nvPicPr>
          <p:cNvPr id="8" name="Picture 7">
            <a:extLst>
              <a:ext uri="{FF2B5EF4-FFF2-40B4-BE49-F238E27FC236}">
                <a16:creationId xmlns:a16="http://schemas.microsoft.com/office/drawing/2014/main" id="{FA89FB04-3A02-63C7-1F18-D762BEA4E967}"/>
              </a:ext>
            </a:extLst>
          </p:cNvPr>
          <p:cNvPicPr>
            <a:picLocks noChangeAspect="1"/>
          </p:cNvPicPr>
          <p:nvPr/>
        </p:nvPicPr>
        <p:blipFill>
          <a:blip r:embed="rId6"/>
          <a:stretch>
            <a:fillRect/>
          </a:stretch>
        </p:blipFill>
        <p:spPr>
          <a:xfrm>
            <a:off x="9874596" y="2624991"/>
            <a:ext cx="6878295" cy="6572593"/>
          </a:xfrm>
          <a:prstGeom prst="rect">
            <a:avLst/>
          </a:prstGeom>
        </p:spPr>
      </p:pic>
    </p:spTree>
    <p:extLst>
      <p:ext uri="{BB962C8B-B14F-4D97-AF65-F5344CB8AC3E}">
        <p14:creationId xmlns:p14="http://schemas.microsoft.com/office/powerpoint/2010/main" val="181342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04B63C51-905B-643C-C305-4B9CB0FD78C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1C6AE98-9673-9535-07D9-DD0BB9EEB96E}"/>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10F10F1D-C68E-DDF6-BCC5-C1AFB86B4287}"/>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8A5477AE-E315-500B-331E-EF82722778B1}"/>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7460AE82-BA29-33B6-B4EC-6D097C1F02B6}"/>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B0EA676-56BA-7A6D-8821-5ED1B50E85A0}"/>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TRAVEL</a:t>
            </a:r>
          </a:p>
        </p:txBody>
      </p:sp>
      <p:sp>
        <p:nvSpPr>
          <p:cNvPr id="9" name="Freeform 9">
            <a:extLst>
              <a:ext uri="{FF2B5EF4-FFF2-40B4-BE49-F238E27FC236}">
                <a16:creationId xmlns:a16="http://schemas.microsoft.com/office/drawing/2014/main" id="{562F36DD-CF19-3A72-70AA-0CCF37813780}"/>
              </a:ext>
            </a:extLst>
          </p:cNvPr>
          <p:cNvSpPr/>
          <p:nvPr/>
        </p:nvSpPr>
        <p:spPr>
          <a:xfrm rot="2700000">
            <a:off x="17578206" y="79389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891DDC7E-EB56-E5C6-586E-27248A4C1CCA}"/>
              </a:ext>
            </a:extLst>
          </p:cNvPr>
          <p:cNvSpPr/>
          <p:nvPr/>
        </p:nvSpPr>
        <p:spPr>
          <a:xfrm rot="2700000">
            <a:off x="1728606" y="8413345"/>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79CA3EA-0895-0016-A132-EDD1A8C72344}"/>
              </a:ext>
            </a:extLst>
          </p:cNvPr>
          <p:cNvSpPr/>
          <p:nvPr/>
        </p:nvSpPr>
        <p:spPr>
          <a:xfrm rot="2700000">
            <a:off x="3557406" y="297407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7">
            <a:extLst>
              <a:ext uri="{FF2B5EF4-FFF2-40B4-BE49-F238E27FC236}">
                <a16:creationId xmlns:a16="http://schemas.microsoft.com/office/drawing/2014/main" id="{3D5545ED-EC82-96D5-0900-EA660C2C86B8}"/>
              </a:ext>
            </a:extLst>
          </p:cNvPr>
          <p:cNvSpPr txBox="1"/>
          <p:nvPr/>
        </p:nvSpPr>
        <p:spPr>
          <a:xfrm>
            <a:off x="1219200" y="5524500"/>
            <a:ext cx="5108261" cy="954107"/>
          </a:xfrm>
          <a:prstGeom prst="rect">
            <a:avLst/>
          </a:prstGeom>
          <a:noFill/>
        </p:spPr>
        <p:txBody>
          <a:bodyPr wrap="square" rtlCol="0">
            <a:spAutoFit/>
          </a:bodyPr>
          <a:lstStyle/>
          <a:p>
            <a:pPr algn="r"/>
            <a:r>
              <a:rPr lang="en-US" sz="2800" dirty="0">
                <a:latin typeface="Glacial Indifference" panose="020B0604020202020204" charset="0"/>
              </a:rPr>
              <a:t>After you click “Submit,” you will receive a confirmation page</a:t>
            </a:r>
          </a:p>
        </p:txBody>
      </p:sp>
      <p:pic>
        <p:nvPicPr>
          <p:cNvPr id="12" name="Picture 11">
            <a:extLst>
              <a:ext uri="{FF2B5EF4-FFF2-40B4-BE49-F238E27FC236}">
                <a16:creationId xmlns:a16="http://schemas.microsoft.com/office/drawing/2014/main" id="{3D1A0EA2-912A-51ED-D129-3065B3BFAF87}"/>
              </a:ext>
            </a:extLst>
          </p:cNvPr>
          <p:cNvPicPr>
            <a:picLocks noChangeAspect="1"/>
          </p:cNvPicPr>
          <p:nvPr/>
        </p:nvPicPr>
        <p:blipFill>
          <a:blip r:embed="rId6"/>
          <a:stretch>
            <a:fillRect/>
          </a:stretch>
        </p:blipFill>
        <p:spPr>
          <a:xfrm>
            <a:off x="7104742" y="3100108"/>
            <a:ext cx="9122229" cy="6032834"/>
          </a:xfrm>
          <a:prstGeom prst="rect">
            <a:avLst/>
          </a:prstGeom>
        </p:spPr>
      </p:pic>
    </p:spTree>
    <p:extLst>
      <p:ext uri="{BB962C8B-B14F-4D97-AF65-F5344CB8AC3E}">
        <p14:creationId xmlns:p14="http://schemas.microsoft.com/office/powerpoint/2010/main" val="22855748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D6FE9264-AAE3-3E20-192F-0EE93E542DA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35CA7C1-39A1-7E52-1256-03CD0444D96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33CAE859-4E4F-B955-8B38-9EEBD9A47259}"/>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C730DE6-0274-4308-6D99-3697A5E7A85A}"/>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7F54A2F1-8B9B-0F22-9A36-F24D70A8FBBD}"/>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B17671C1-E912-A853-9D73-66DFDA591115}"/>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D0346FEA-63C5-AA4F-2E37-0DAC780E03BF}"/>
              </a:ext>
            </a:extLst>
          </p:cNvPr>
          <p:cNvSpPr/>
          <p:nvPr/>
        </p:nvSpPr>
        <p:spPr>
          <a:xfrm rot="2700000">
            <a:off x="17018508" y="8313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6B12C132-1332-F795-FB7D-CFD8834F0E9C}"/>
              </a:ext>
            </a:extLst>
          </p:cNvPr>
          <p:cNvSpPr/>
          <p:nvPr/>
        </p:nvSpPr>
        <p:spPr>
          <a:xfrm rot="2700000">
            <a:off x="17018509" y="3520277"/>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E8731D7-E7CC-8667-8E99-BD22F7F1415A}"/>
              </a:ext>
            </a:extLst>
          </p:cNvPr>
          <p:cNvSpPr/>
          <p:nvPr/>
        </p:nvSpPr>
        <p:spPr>
          <a:xfrm rot="2700000">
            <a:off x="1373902" y="334203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5">
            <a:extLst>
              <a:ext uri="{FF2B5EF4-FFF2-40B4-BE49-F238E27FC236}">
                <a16:creationId xmlns:a16="http://schemas.microsoft.com/office/drawing/2014/main" id="{D10FB8A5-8715-519F-D456-A8FA87DD519D}"/>
              </a:ext>
            </a:extLst>
          </p:cNvPr>
          <p:cNvSpPr txBox="1"/>
          <p:nvPr/>
        </p:nvSpPr>
        <p:spPr>
          <a:xfrm>
            <a:off x="1914663" y="3607450"/>
            <a:ext cx="14458672" cy="5262979"/>
          </a:xfrm>
          <a:prstGeom prst="rect">
            <a:avLst/>
          </a:prstGeom>
          <a:noFill/>
        </p:spPr>
        <p:txBody>
          <a:bodyPr wrap="square" rtlCol="0">
            <a:spAutoFit/>
          </a:bodyPr>
          <a:lstStyle/>
          <a:p>
            <a:r>
              <a:rPr lang="en-US" sz="2800" b="1" dirty="0">
                <a:latin typeface="Glacial Indifference" panose="020B0604020202020204" charset="0"/>
              </a:rPr>
              <a:t>The Club’s Situation: </a:t>
            </a:r>
          </a:p>
          <a:p>
            <a:pPr lvl="2"/>
            <a:r>
              <a:rPr lang="en-US" sz="2800" dirty="0">
                <a:latin typeface="Glacial Indifference" panose="020B0604020202020204" charset="0"/>
              </a:rPr>
              <a:t>Herkey T. Hornet and </a:t>
            </a:r>
            <a:r>
              <a:rPr lang="en-US" sz="2800" dirty="0" err="1">
                <a:latin typeface="Glacial Indifference" panose="020B0604020202020204" charset="0"/>
              </a:rPr>
              <a:t>Me’we</a:t>
            </a:r>
            <a:r>
              <a:rPr lang="en-US" sz="2800" dirty="0">
                <a:latin typeface="Glacial Indifference" panose="020B0604020202020204" charset="0"/>
              </a:rPr>
              <a:t> have renewed their club (Hornet &amp; Squirrel) recognition with SO&amp;L, and their Club Accounting Form (CAF) was approved.</a:t>
            </a:r>
          </a:p>
          <a:p>
            <a:pPr lvl="2"/>
            <a:endParaRPr lang="en-US" sz="2800" dirty="0">
              <a:latin typeface="Glacial Indifference" panose="020B0604020202020204" charset="0"/>
            </a:endParaRPr>
          </a:p>
          <a:p>
            <a:pPr lvl="2"/>
            <a:r>
              <a:rPr lang="en-US" sz="2800" dirty="0">
                <a:latin typeface="Glacial Indifference" panose="020B0604020202020204" charset="0"/>
              </a:rPr>
              <a:t>The club hired Jane Smith (Sac State student) for bi-monthly dancing lessons.  They agreed to pay $1,000 for the academic year, but will pay Jane with two $500 installments (Fall, Spring) after the services are rendered. </a:t>
            </a:r>
          </a:p>
          <a:p>
            <a:pPr lvl="2"/>
            <a:endParaRPr lang="en-US" sz="2800" dirty="0">
              <a:latin typeface="Glacial Indifference" panose="020B0604020202020204" charset="0"/>
            </a:endParaRPr>
          </a:p>
          <a:p>
            <a:pPr lvl="2"/>
            <a:r>
              <a:rPr lang="en-US" sz="2800" dirty="0">
                <a:latin typeface="Glacial Indifference" panose="020B0604020202020204" charset="0"/>
              </a:rPr>
              <a:t>Herky requested their club account report and confirmed they have sufficient funds.  They just concluded their final dance practice and want to pay Jane the $500 Fall installment.</a:t>
            </a:r>
          </a:p>
          <a:p>
            <a:pPr lvl="2"/>
            <a:endParaRPr lang="en-US" sz="2800" dirty="0">
              <a:latin typeface="Glacial Indifference" panose="020B0604020202020204" charset="0"/>
            </a:endParaRPr>
          </a:p>
        </p:txBody>
      </p:sp>
      <p:sp>
        <p:nvSpPr>
          <p:cNvPr id="14" name="Freeform 11">
            <a:extLst>
              <a:ext uri="{FF2B5EF4-FFF2-40B4-BE49-F238E27FC236}">
                <a16:creationId xmlns:a16="http://schemas.microsoft.com/office/drawing/2014/main" id="{80D4A2C6-0494-E559-0C10-A82CE74C2D95}"/>
              </a:ext>
            </a:extLst>
          </p:cNvPr>
          <p:cNvSpPr/>
          <p:nvPr/>
        </p:nvSpPr>
        <p:spPr>
          <a:xfrm rot="2700000">
            <a:off x="1552143" y="8313505"/>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3467110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9CAE1189-0ADF-35EE-C9C4-EDF0D79FDD6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086E86D-4046-245F-5D09-2EC8E8CF8454}"/>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7C82B7A-AC4B-C0ED-C6B3-C9088C968F0C}"/>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107638FD-B482-6EB1-9B33-7EAE3E64CEF8}"/>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A3BE00A-E8C8-14AD-5493-4BAB82A568C5}"/>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A727DBD6-172A-C956-A748-26354067EE90}"/>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747745F1-E6E4-B4FF-A3A1-4E6186F4D11A}"/>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B51CC5F5-AF14-1B42-1BC8-BE3C742D8797}"/>
              </a:ext>
            </a:extLst>
          </p:cNvPr>
          <p:cNvSpPr/>
          <p:nvPr/>
        </p:nvSpPr>
        <p:spPr>
          <a:xfrm rot="2700000">
            <a:off x="15171977" y="5200677"/>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9BADED25-B6F0-22BD-BB44-103AC9D802EA}"/>
              </a:ext>
            </a:extLst>
          </p:cNvPr>
          <p:cNvSpPr/>
          <p:nvPr/>
        </p:nvSpPr>
        <p:spPr>
          <a:xfrm rot="2700000">
            <a:off x="2871606" y="5992929"/>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1">
            <a:extLst>
              <a:ext uri="{FF2B5EF4-FFF2-40B4-BE49-F238E27FC236}">
                <a16:creationId xmlns:a16="http://schemas.microsoft.com/office/drawing/2014/main" id="{AF795CF6-1273-82E8-A2D0-CB7475B60F08}"/>
              </a:ext>
            </a:extLst>
          </p:cNvPr>
          <p:cNvSpPr txBox="1"/>
          <p:nvPr/>
        </p:nvSpPr>
        <p:spPr>
          <a:xfrm>
            <a:off x="1112420" y="2991965"/>
            <a:ext cx="7708138" cy="954107"/>
          </a:xfrm>
          <a:prstGeom prst="rect">
            <a:avLst/>
          </a:prstGeom>
          <a:noFill/>
        </p:spPr>
        <p:txBody>
          <a:bodyPr wrap="square" rtlCol="0">
            <a:spAutoFit/>
          </a:bodyPr>
          <a:lstStyle/>
          <a:p>
            <a:r>
              <a:rPr lang="en-US" sz="2800" dirty="0">
                <a:latin typeface="Glacial Indifference" panose="020B0604020202020204" charset="0"/>
              </a:rPr>
              <a:t>Herky will go to the Jotform link to complete the check request:</a:t>
            </a:r>
          </a:p>
        </p:txBody>
      </p:sp>
      <p:sp>
        <p:nvSpPr>
          <p:cNvPr id="17" name="TextBox 16">
            <a:extLst>
              <a:ext uri="{FF2B5EF4-FFF2-40B4-BE49-F238E27FC236}">
                <a16:creationId xmlns:a16="http://schemas.microsoft.com/office/drawing/2014/main" id="{5532965D-D804-4A39-B1EE-EB640D4F6497}"/>
              </a:ext>
            </a:extLst>
          </p:cNvPr>
          <p:cNvSpPr txBox="1"/>
          <p:nvPr/>
        </p:nvSpPr>
        <p:spPr>
          <a:xfrm>
            <a:off x="2696498" y="7652986"/>
            <a:ext cx="2696571" cy="830997"/>
          </a:xfrm>
          <a:prstGeom prst="rect">
            <a:avLst/>
          </a:prstGeom>
          <a:noFill/>
        </p:spPr>
        <p:txBody>
          <a:bodyPr wrap="none" rtlCol="0">
            <a:spAutoFit/>
          </a:bodyPr>
          <a:lstStyle/>
          <a:p>
            <a:pPr algn="ctr"/>
            <a:r>
              <a:rPr lang="en-US" sz="2400" dirty="0">
                <a:latin typeface="Glacial Indifference" panose="020B0604020202020204" charset="0"/>
              </a:rPr>
              <a:t>Enter the Vendor’s </a:t>
            </a:r>
          </a:p>
          <a:p>
            <a:pPr algn="ctr"/>
            <a:r>
              <a:rPr lang="en-US" sz="2400" dirty="0">
                <a:latin typeface="Glacial Indifference" panose="020B0604020202020204" charset="0"/>
              </a:rPr>
              <a:t>full legal name</a:t>
            </a:r>
          </a:p>
        </p:txBody>
      </p:sp>
      <p:cxnSp>
        <p:nvCxnSpPr>
          <p:cNvPr id="19" name="Straight Arrow Connector 18">
            <a:extLst>
              <a:ext uri="{FF2B5EF4-FFF2-40B4-BE49-F238E27FC236}">
                <a16:creationId xmlns:a16="http://schemas.microsoft.com/office/drawing/2014/main" id="{EA686EFF-4C2A-34FD-A551-EE6FF414864C}"/>
              </a:ext>
            </a:extLst>
          </p:cNvPr>
          <p:cNvCxnSpPr>
            <a:cxnSpLocks/>
          </p:cNvCxnSpPr>
          <p:nvPr/>
        </p:nvCxnSpPr>
        <p:spPr>
          <a:xfrm flipV="1">
            <a:off x="5364067" y="805618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98DC75B1-ACFF-A0F2-B828-4E9945002A71}"/>
              </a:ext>
            </a:extLst>
          </p:cNvPr>
          <p:cNvSpPr txBox="1"/>
          <p:nvPr/>
        </p:nvSpPr>
        <p:spPr>
          <a:xfrm>
            <a:off x="13501046" y="7642840"/>
            <a:ext cx="2634946" cy="1200329"/>
          </a:xfrm>
          <a:prstGeom prst="rect">
            <a:avLst/>
          </a:prstGeom>
          <a:noFill/>
        </p:spPr>
        <p:txBody>
          <a:bodyPr wrap="square" rtlCol="0">
            <a:spAutoFit/>
          </a:bodyPr>
          <a:lstStyle/>
          <a:p>
            <a:pPr algn="ctr"/>
            <a:r>
              <a:rPr lang="en-US" sz="2400" dirty="0">
                <a:latin typeface="Glacial Indifference" panose="020B0604020202020204" charset="0"/>
              </a:rPr>
              <a:t>Enter the total amount to pay the vendor</a:t>
            </a:r>
          </a:p>
        </p:txBody>
      </p:sp>
      <p:cxnSp>
        <p:nvCxnSpPr>
          <p:cNvPr id="29" name="Straight Arrow Connector 28">
            <a:extLst>
              <a:ext uri="{FF2B5EF4-FFF2-40B4-BE49-F238E27FC236}">
                <a16:creationId xmlns:a16="http://schemas.microsoft.com/office/drawing/2014/main" id="{B3CC5C86-8FCF-B554-F628-8B2E55775A6A}"/>
              </a:ext>
            </a:extLst>
          </p:cNvPr>
          <p:cNvCxnSpPr>
            <a:cxnSpLocks/>
          </p:cNvCxnSpPr>
          <p:nvPr/>
        </p:nvCxnSpPr>
        <p:spPr>
          <a:xfrm flipH="1">
            <a:off x="12929527" y="8068485"/>
            <a:ext cx="571518"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FC43AAC1-18DE-7ED3-9EE7-7EA2F48FB17C}"/>
              </a:ext>
            </a:extLst>
          </p:cNvPr>
          <p:cNvPicPr>
            <a:picLocks noChangeAspect="1"/>
          </p:cNvPicPr>
          <p:nvPr/>
        </p:nvPicPr>
        <p:blipFill>
          <a:blip r:embed="rId6"/>
          <a:stretch>
            <a:fillRect/>
          </a:stretch>
        </p:blipFill>
        <p:spPr>
          <a:xfrm>
            <a:off x="6167556" y="3839032"/>
            <a:ext cx="6690319" cy="4807616"/>
          </a:xfrm>
          <a:prstGeom prst="rect">
            <a:avLst/>
          </a:prstGeom>
        </p:spPr>
      </p:pic>
      <p:sp>
        <p:nvSpPr>
          <p:cNvPr id="18" name="TextBox 17">
            <a:extLst>
              <a:ext uri="{FF2B5EF4-FFF2-40B4-BE49-F238E27FC236}">
                <a16:creationId xmlns:a16="http://schemas.microsoft.com/office/drawing/2014/main" id="{5ACE4885-D75B-67A3-F542-CA545055C911}"/>
              </a:ext>
            </a:extLst>
          </p:cNvPr>
          <p:cNvSpPr txBox="1"/>
          <p:nvPr/>
        </p:nvSpPr>
        <p:spPr>
          <a:xfrm>
            <a:off x="2476715" y="8459383"/>
            <a:ext cx="3243196" cy="707886"/>
          </a:xfrm>
          <a:prstGeom prst="rect">
            <a:avLst/>
          </a:prstGeom>
          <a:noFill/>
        </p:spPr>
        <p:txBody>
          <a:bodyPr wrap="none" rtlCol="0">
            <a:spAutoFit/>
          </a:bodyPr>
          <a:lstStyle/>
          <a:p>
            <a:pPr algn="ctr"/>
            <a:r>
              <a:rPr lang="en-US" sz="2000" dirty="0">
                <a:latin typeface="Glacial Indifference" panose="020B0604020202020204" charset="0"/>
              </a:rPr>
              <a:t>(nicknames and preferred </a:t>
            </a:r>
          </a:p>
          <a:p>
            <a:pPr algn="ctr"/>
            <a:r>
              <a:rPr lang="en-US" sz="2000" dirty="0">
                <a:latin typeface="Glacial Indifference" panose="020B0604020202020204" charset="0"/>
              </a:rPr>
              <a:t>names are not acceptable) </a:t>
            </a:r>
          </a:p>
        </p:txBody>
      </p:sp>
    </p:spTree>
    <p:extLst>
      <p:ext uri="{BB962C8B-B14F-4D97-AF65-F5344CB8AC3E}">
        <p14:creationId xmlns:p14="http://schemas.microsoft.com/office/powerpoint/2010/main" val="7633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8"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C5BC2CE1-88D9-0ED9-8CD7-2AE8A50327D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ACC69B-C1C2-C0F6-DC06-652790183425}"/>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9B41231-B7F9-7931-03C6-74502697BC7A}"/>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9CAE140C-9989-E707-2D02-B1A729C27BCD}"/>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8FCD0328-6B64-4A77-7FB2-B816B055DAB2}"/>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320CCC7-025B-AD0A-42A4-521916AAE55C}"/>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2E483846-D096-4B0F-604C-2FFDF5BEEA97}"/>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29BA79E2-63E2-A189-08B4-2B5374AA1E08}"/>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269724A1-35D2-1C13-2657-E24BFAC5B7A7}"/>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EB97FCB0-53DD-3F65-FF96-7F5D6E520B54}"/>
              </a:ext>
            </a:extLst>
          </p:cNvPr>
          <p:cNvSpPr txBox="1"/>
          <p:nvPr/>
        </p:nvSpPr>
        <p:spPr>
          <a:xfrm>
            <a:off x="2281043" y="3706484"/>
            <a:ext cx="2581156" cy="830997"/>
          </a:xfrm>
          <a:prstGeom prst="rect">
            <a:avLst/>
          </a:prstGeom>
          <a:noFill/>
        </p:spPr>
        <p:txBody>
          <a:bodyPr wrap="square" rtlCol="0">
            <a:spAutoFit/>
          </a:bodyPr>
          <a:lstStyle/>
          <a:p>
            <a:pPr algn="ctr"/>
            <a:r>
              <a:rPr lang="en-US" sz="2400" dirty="0">
                <a:latin typeface="Glacial Indifference" panose="020B0604020202020204" charset="0"/>
              </a:rPr>
              <a:t>Enter the Vendor’s </a:t>
            </a:r>
          </a:p>
          <a:p>
            <a:pPr algn="ctr"/>
            <a:r>
              <a:rPr lang="en-US" sz="2400" dirty="0">
                <a:latin typeface="Glacial Indifference" panose="020B0604020202020204" charset="0"/>
              </a:rPr>
              <a:t>Mailing address</a:t>
            </a:r>
          </a:p>
        </p:txBody>
      </p:sp>
      <p:cxnSp>
        <p:nvCxnSpPr>
          <p:cNvPr id="19" name="Straight Arrow Connector 18">
            <a:extLst>
              <a:ext uri="{FF2B5EF4-FFF2-40B4-BE49-F238E27FC236}">
                <a16:creationId xmlns:a16="http://schemas.microsoft.com/office/drawing/2014/main" id="{374CF4B2-4BF5-4945-7181-A75EA3328E03}"/>
              </a:ext>
            </a:extLst>
          </p:cNvPr>
          <p:cNvCxnSpPr>
            <a:cxnSpLocks/>
          </p:cNvCxnSpPr>
          <p:nvPr/>
        </p:nvCxnSpPr>
        <p:spPr>
          <a:xfrm flipV="1">
            <a:off x="5063619" y="4020263"/>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BD244863-3DC4-1FD2-41A8-051ABA2C293F}"/>
              </a:ext>
            </a:extLst>
          </p:cNvPr>
          <p:cNvSpPr txBox="1"/>
          <p:nvPr/>
        </p:nvSpPr>
        <p:spPr>
          <a:xfrm>
            <a:off x="13325088" y="7267083"/>
            <a:ext cx="2576202" cy="830997"/>
          </a:xfrm>
          <a:prstGeom prst="rect">
            <a:avLst/>
          </a:prstGeom>
          <a:noFill/>
        </p:spPr>
        <p:txBody>
          <a:bodyPr wrap="square" rtlCol="0">
            <a:spAutoFit/>
          </a:bodyPr>
          <a:lstStyle/>
          <a:p>
            <a:pPr algn="ctr"/>
            <a:r>
              <a:rPr lang="en-US" sz="2400" dirty="0">
                <a:latin typeface="Glacial Indifference" panose="020B0604020202020204" charset="0"/>
              </a:rPr>
              <a:t>Enter the Vendor’s Email Address</a:t>
            </a:r>
          </a:p>
        </p:txBody>
      </p:sp>
      <p:cxnSp>
        <p:nvCxnSpPr>
          <p:cNvPr id="29" name="Straight Arrow Connector 28">
            <a:extLst>
              <a:ext uri="{FF2B5EF4-FFF2-40B4-BE49-F238E27FC236}">
                <a16:creationId xmlns:a16="http://schemas.microsoft.com/office/drawing/2014/main" id="{5CBE73A7-1CDE-0755-F210-966596646227}"/>
              </a:ext>
            </a:extLst>
          </p:cNvPr>
          <p:cNvCxnSpPr>
            <a:cxnSpLocks/>
          </p:cNvCxnSpPr>
          <p:nvPr/>
        </p:nvCxnSpPr>
        <p:spPr>
          <a:xfrm flipH="1">
            <a:off x="12525604" y="7682583"/>
            <a:ext cx="571518"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23F6F61-C328-EADF-BC9D-AFBCF97DE60B}"/>
              </a:ext>
            </a:extLst>
          </p:cNvPr>
          <p:cNvSpPr txBox="1"/>
          <p:nvPr/>
        </p:nvSpPr>
        <p:spPr>
          <a:xfrm>
            <a:off x="2338144" y="7231160"/>
            <a:ext cx="2624765" cy="830997"/>
          </a:xfrm>
          <a:prstGeom prst="rect">
            <a:avLst/>
          </a:prstGeom>
          <a:noFill/>
        </p:spPr>
        <p:txBody>
          <a:bodyPr wrap="square" rtlCol="0">
            <a:spAutoFit/>
          </a:bodyPr>
          <a:lstStyle/>
          <a:p>
            <a:pPr algn="ctr"/>
            <a:r>
              <a:rPr lang="en-US" sz="2400" dirty="0">
                <a:latin typeface="Glacial Indifference" panose="020B0604020202020204" charset="0"/>
              </a:rPr>
              <a:t>Enter the Vendor’s </a:t>
            </a:r>
          </a:p>
          <a:p>
            <a:pPr algn="ctr"/>
            <a:r>
              <a:rPr lang="en-US" sz="2400" dirty="0">
                <a:latin typeface="Glacial Indifference" panose="020B0604020202020204" charset="0"/>
              </a:rPr>
              <a:t>Phone Number</a:t>
            </a:r>
          </a:p>
        </p:txBody>
      </p:sp>
      <p:cxnSp>
        <p:nvCxnSpPr>
          <p:cNvPr id="14" name="Straight Arrow Connector 13">
            <a:extLst>
              <a:ext uri="{FF2B5EF4-FFF2-40B4-BE49-F238E27FC236}">
                <a16:creationId xmlns:a16="http://schemas.microsoft.com/office/drawing/2014/main" id="{3018C502-728D-692E-BAAB-DCA86CAABCAC}"/>
              </a:ext>
            </a:extLst>
          </p:cNvPr>
          <p:cNvCxnSpPr>
            <a:cxnSpLocks/>
          </p:cNvCxnSpPr>
          <p:nvPr/>
        </p:nvCxnSpPr>
        <p:spPr>
          <a:xfrm flipV="1">
            <a:off x="5063619" y="7554511"/>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F7BFE30-B512-BB07-2B33-F731DA7939F9}"/>
              </a:ext>
            </a:extLst>
          </p:cNvPr>
          <p:cNvSpPr txBox="1"/>
          <p:nvPr/>
        </p:nvSpPr>
        <p:spPr>
          <a:xfrm>
            <a:off x="2381754" y="4868657"/>
            <a:ext cx="2581155" cy="1015663"/>
          </a:xfrm>
          <a:prstGeom prst="rect">
            <a:avLst/>
          </a:prstGeom>
          <a:noFill/>
        </p:spPr>
        <p:txBody>
          <a:bodyPr wrap="none" rtlCol="0">
            <a:spAutoFit/>
          </a:bodyPr>
          <a:lstStyle/>
          <a:p>
            <a:pPr algn="ctr"/>
            <a:r>
              <a:rPr lang="en-US" sz="2000" dirty="0">
                <a:latin typeface="Glacial Indifference" panose="020B0604020202020204" charset="0"/>
              </a:rPr>
              <a:t>(include any building, </a:t>
            </a:r>
          </a:p>
          <a:p>
            <a:pPr algn="ctr"/>
            <a:r>
              <a:rPr lang="en-US" sz="2000" dirty="0">
                <a:latin typeface="Glacial Indifference" panose="020B0604020202020204" charset="0"/>
              </a:rPr>
              <a:t>apartment, or</a:t>
            </a:r>
          </a:p>
          <a:p>
            <a:pPr algn="ctr"/>
            <a:r>
              <a:rPr lang="en-US" sz="2000" dirty="0">
                <a:latin typeface="Glacial Indifference" panose="020B0604020202020204" charset="0"/>
              </a:rPr>
              <a:t> Suite number/letter) </a:t>
            </a:r>
          </a:p>
        </p:txBody>
      </p:sp>
      <p:pic>
        <p:nvPicPr>
          <p:cNvPr id="23" name="Picture 22">
            <a:extLst>
              <a:ext uri="{FF2B5EF4-FFF2-40B4-BE49-F238E27FC236}">
                <a16:creationId xmlns:a16="http://schemas.microsoft.com/office/drawing/2014/main" id="{4014188A-74A1-F37F-6467-F49B848B38A2}"/>
              </a:ext>
            </a:extLst>
          </p:cNvPr>
          <p:cNvPicPr>
            <a:picLocks noChangeAspect="1"/>
          </p:cNvPicPr>
          <p:nvPr/>
        </p:nvPicPr>
        <p:blipFill>
          <a:blip r:embed="rId6"/>
          <a:stretch>
            <a:fillRect/>
          </a:stretch>
        </p:blipFill>
        <p:spPr>
          <a:xfrm>
            <a:off x="6039488" y="2922492"/>
            <a:ext cx="6209021" cy="6299885"/>
          </a:xfrm>
          <a:prstGeom prst="rect">
            <a:avLst/>
          </a:prstGeom>
        </p:spPr>
      </p:pic>
    </p:spTree>
    <p:extLst>
      <p:ext uri="{BB962C8B-B14F-4D97-AF65-F5344CB8AC3E}">
        <p14:creationId xmlns:p14="http://schemas.microsoft.com/office/powerpoint/2010/main" val="121674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3" grpId="0"/>
      <p:bldP spid="18"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63C2E85B-4C59-D7E8-7FE7-D2FAAE8C5F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C420EF4-D94B-447A-D845-F74C9E74B348}"/>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6CB8026F-9405-AE82-B24F-73FC01852774}"/>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C619F17B-DE9E-F10E-1333-F393CCA50E1B}"/>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EE3D1948-9C72-FE4F-58BC-D6FD340BDAE1}"/>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539968F-C5BC-ACD9-8010-5E792490B14C}"/>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D57534F5-72EC-4362-8442-89EE8281FAD5}"/>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E86A7671-A447-5B31-DF20-47B98DF1B875}"/>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D24FA86C-C920-685E-7F59-DCC541A20EE9}"/>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70A5A686-812A-2DE1-FE1A-53D427518F81}"/>
              </a:ext>
            </a:extLst>
          </p:cNvPr>
          <p:cNvSpPr txBox="1"/>
          <p:nvPr/>
        </p:nvSpPr>
        <p:spPr>
          <a:xfrm>
            <a:off x="982177" y="5836459"/>
            <a:ext cx="3195384" cy="830997"/>
          </a:xfrm>
          <a:prstGeom prst="rect">
            <a:avLst/>
          </a:prstGeom>
          <a:noFill/>
        </p:spPr>
        <p:txBody>
          <a:bodyPr wrap="square" rtlCol="0">
            <a:spAutoFit/>
          </a:bodyPr>
          <a:lstStyle/>
          <a:p>
            <a:pPr algn="ctr"/>
            <a:r>
              <a:rPr lang="en-US" sz="2400" dirty="0">
                <a:latin typeface="Glacial Indifference" panose="020B0604020202020204" charset="0"/>
              </a:rPr>
              <a:t>Enter the Club’s Official Name</a:t>
            </a:r>
          </a:p>
        </p:txBody>
      </p:sp>
      <p:cxnSp>
        <p:nvCxnSpPr>
          <p:cNvPr id="19" name="Straight Arrow Connector 18">
            <a:extLst>
              <a:ext uri="{FF2B5EF4-FFF2-40B4-BE49-F238E27FC236}">
                <a16:creationId xmlns:a16="http://schemas.microsoft.com/office/drawing/2014/main" id="{E4D3A413-F9FA-0553-0E02-BC8AC65B701A}"/>
              </a:ext>
            </a:extLst>
          </p:cNvPr>
          <p:cNvCxnSpPr>
            <a:cxnSpLocks/>
          </p:cNvCxnSpPr>
          <p:nvPr/>
        </p:nvCxnSpPr>
        <p:spPr>
          <a:xfrm flipV="1">
            <a:off x="3876738" y="6458753"/>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2020A5BC-866D-08F8-1713-D1B074263199}"/>
              </a:ext>
            </a:extLst>
          </p:cNvPr>
          <p:cNvSpPr txBox="1"/>
          <p:nvPr/>
        </p:nvSpPr>
        <p:spPr>
          <a:xfrm>
            <a:off x="14359008" y="5921005"/>
            <a:ext cx="2920706" cy="830997"/>
          </a:xfrm>
          <a:prstGeom prst="rect">
            <a:avLst/>
          </a:prstGeom>
          <a:noFill/>
        </p:spPr>
        <p:txBody>
          <a:bodyPr wrap="square" rtlCol="0">
            <a:spAutoFit/>
          </a:bodyPr>
          <a:lstStyle/>
          <a:p>
            <a:pPr algn="ctr"/>
            <a:r>
              <a:rPr lang="en-US" sz="2400" dirty="0">
                <a:latin typeface="Glacial Indifference" panose="020B0604020202020204" charset="0"/>
              </a:rPr>
              <a:t>Enter your Club Account Number</a:t>
            </a:r>
          </a:p>
        </p:txBody>
      </p:sp>
      <p:cxnSp>
        <p:nvCxnSpPr>
          <p:cNvPr id="29" name="Straight Arrow Connector 28">
            <a:extLst>
              <a:ext uri="{FF2B5EF4-FFF2-40B4-BE49-F238E27FC236}">
                <a16:creationId xmlns:a16="http://schemas.microsoft.com/office/drawing/2014/main" id="{06E15754-BBBC-8D4A-E99B-61E27FC61AB0}"/>
              </a:ext>
            </a:extLst>
          </p:cNvPr>
          <p:cNvCxnSpPr>
            <a:cxnSpLocks/>
          </p:cNvCxnSpPr>
          <p:nvPr/>
        </p:nvCxnSpPr>
        <p:spPr>
          <a:xfrm flipH="1">
            <a:off x="13553603" y="6407345"/>
            <a:ext cx="718113"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E6BBB6B-6F3B-C1F1-F444-B1836CD6ABEB}"/>
              </a:ext>
            </a:extLst>
          </p:cNvPr>
          <p:cNvSpPr txBox="1"/>
          <p:nvPr/>
        </p:nvSpPr>
        <p:spPr>
          <a:xfrm>
            <a:off x="1691243" y="6667456"/>
            <a:ext cx="1856597" cy="400110"/>
          </a:xfrm>
          <a:prstGeom prst="rect">
            <a:avLst/>
          </a:prstGeom>
          <a:noFill/>
        </p:spPr>
        <p:txBody>
          <a:bodyPr wrap="none" rtlCol="0">
            <a:spAutoFit/>
          </a:bodyPr>
          <a:lstStyle/>
          <a:p>
            <a:pPr algn="ctr"/>
            <a:r>
              <a:rPr lang="en-US" sz="2000" dirty="0">
                <a:latin typeface="Glacial Indifference" panose="020B0604020202020204" charset="0"/>
              </a:rPr>
              <a:t>(no acronyms) </a:t>
            </a:r>
          </a:p>
        </p:txBody>
      </p:sp>
      <p:pic>
        <p:nvPicPr>
          <p:cNvPr id="21" name="Picture 20">
            <a:extLst>
              <a:ext uri="{FF2B5EF4-FFF2-40B4-BE49-F238E27FC236}">
                <a16:creationId xmlns:a16="http://schemas.microsoft.com/office/drawing/2014/main" id="{3B14FA91-DC68-132C-F367-F737AF9F2F73}"/>
              </a:ext>
            </a:extLst>
          </p:cNvPr>
          <p:cNvPicPr>
            <a:picLocks noChangeAspect="1"/>
          </p:cNvPicPr>
          <p:nvPr/>
        </p:nvPicPr>
        <p:blipFill>
          <a:blip r:embed="rId6"/>
          <a:stretch>
            <a:fillRect/>
          </a:stretch>
        </p:blipFill>
        <p:spPr>
          <a:xfrm>
            <a:off x="4774715" y="4076700"/>
            <a:ext cx="8671296" cy="3281491"/>
          </a:xfrm>
          <a:prstGeom prst="rect">
            <a:avLst/>
          </a:prstGeom>
        </p:spPr>
      </p:pic>
      <p:sp>
        <p:nvSpPr>
          <p:cNvPr id="23" name="TextBox 22">
            <a:extLst>
              <a:ext uri="{FF2B5EF4-FFF2-40B4-BE49-F238E27FC236}">
                <a16:creationId xmlns:a16="http://schemas.microsoft.com/office/drawing/2014/main" id="{7965DA77-53D0-58F6-1E57-4D0B569BE5FE}"/>
              </a:ext>
            </a:extLst>
          </p:cNvPr>
          <p:cNvSpPr txBox="1"/>
          <p:nvPr/>
        </p:nvSpPr>
        <p:spPr>
          <a:xfrm>
            <a:off x="14359008" y="6760257"/>
            <a:ext cx="3003516" cy="1015663"/>
          </a:xfrm>
          <a:prstGeom prst="rect">
            <a:avLst/>
          </a:prstGeom>
          <a:noFill/>
        </p:spPr>
        <p:txBody>
          <a:bodyPr wrap="square" rtlCol="0">
            <a:spAutoFit/>
          </a:bodyPr>
          <a:lstStyle/>
          <a:p>
            <a:pPr algn="ctr"/>
            <a:r>
              <a:rPr lang="en-US" sz="2000" dirty="0">
                <a:latin typeface="Glacial Indifference" panose="020B0604020202020204" charset="0"/>
              </a:rPr>
              <a:t>(found on the approved CAF emailed to you, or contact our office) </a:t>
            </a:r>
          </a:p>
        </p:txBody>
      </p:sp>
    </p:spTree>
    <p:extLst>
      <p:ext uri="{BB962C8B-B14F-4D97-AF65-F5344CB8AC3E}">
        <p14:creationId xmlns:p14="http://schemas.microsoft.com/office/powerpoint/2010/main" val="245051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p:bldP spid="18" grpId="0"/>
      <p:bldP spid="23"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AA69B711-4839-651A-8365-1EDEDC88D3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753EA1-9EC5-E87E-A533-4848AA660920}"/>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D7F627F3-EAD3-B308-2B98-CA15253BF468}"/>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AFBB148-63F9-4844-1352-B224F1149440}"/>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F810381-7241-32B6-FD97-366DB9351A54}"/>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E7929D28-43A1-C887-A2B9-1E599631DDE1}"/>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CCA2A593-9ACC-85DA-D7EC-F71DA80BCD23}"/>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4004D4B8-DEE6-CDF1-C163-E531BCD9C9F3}"/>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EB8BDE84-D2C9-A346-96A6-9C3CCA7626E1}"/>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TextBox 24">
            <a:extLst>
              <a:ext uri="{FF2B5EF4-FFF2-40B4-BE49-F238E27FC236}">
                <a16:creationId xmlns:a16="http://schemas.microsoft.com/office/drawing/2014/main" id="{AC38F34B-B9FC-AC3B-F691-AEB576BA4D1A}"/>
              </a:ext>
            </a:extLst>
          </p:cNvPr>
          <p:cNvSpPr txBox="1"/>
          <p:nvPr/>
        </p:nvSpPr>
        <p:spPr>
          <a:xfrm>
            <a:off x="9982200" y="3628818"/>
            <a:ext cx="4267200" cy="830997"/>
          </a:xfrm>
          <a:prstGeom prst="rect">
            <a:avLst/>
          </a:prstGeom>
          <a:noFill/>
        </p:spPr>
        <p:txBody>
          <a:bodyPr wrap="square" rtlCol="0">
            <a:spAutoFit/>
          </a:bodyPr>
          <a:lstStyle/>
          <a:p>
            <a:pPr algn="ctr"/>
            <a:r>
              <a:rPr lang="en-US" sz="2400" dirty="0">
                <a:latin typeface="Glacial Indifference" panose="020B0604020202020204" charset="0"/>
              </a:rPr>
              <a:t>Based on the expenditure, select the Account type</a:t>
            </a:r>
          </a:p>
        </p:txBody>
      </p:sp>
      <p:cxnSp>
        <p:nvCxnSpPr>
          <p:cNvPr id="29" name="Straight Arrow Connector 28">
            <a:extLst>
              <a:ext uri="{FF2B5EF4-FFF2-40B4-BE49-F238E27FC236}">
                <a16:creationId xmlns:a16="http://schemas.microsoft.com/office/drawing/2014/main" id="{DE388D0B-B03A-7864-F48F-9DDDAC24D8D3}"/>
              </a:ext>
            </a:extLst>
          </p:cNvPr>
          <p:cNvCxnSpPr>
            <a:cxnSpLocks/>
          </p:cNvCxnSpPr>
          <p:nvPr/>
        </p:nvCxnSpPr>
        <p:spPr>
          <a:xfrm>
            <a:off x="12115800" y="4606215"/>
            <a:ext cx="0" cy="53728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988A3596-96C5-8503-F2B2-EBCCB454EC64}"/>
              </a:ext>
            </a:extLst>
          </p:cNvPr>
          <p:cNvPicPr>
            <a:picLocks noChangeAspect="1"/>
          </p:cNvPicPr>
          <p:nvPr/>
        </p:nvPicPr>
        <p:blipFill>
          <a:blip r:embed="rId6"/>
          <a:stretch>
            <a:fillRect/>
          </a:stretch>
        </p:blipFill>
        <p:spPr>
          <a:xfrm>
            <a:off x="9143999" y="5291557"/>
            <a:ext cx="6553201" cy="3050628"/>
          </a:xfrm>
          <a:prstGeom prst="rect">
            <a:avLst/>
          </a:prstGeom>
        </p:spPr>
      </p:pic>
      <p:pic>
        <p:nvPicPr>
          <p:cNvPr id="15" name="Picture 14">
            <a:extLst>
              <a:ext uri="{FF2B5EF4-FFF2-40B4-BE49-F238E27FC236}">
                <a16:creationId xmlns:a16="http://schemas.microsoft.com/office/drawing/2014/main" id="{C98E6028-56AF-8B98-7B12-76001141146B}"/>
              </a:ext>
            </a:extLst>
          </p:cNvPr>
          <p:cNvPicPr>
            <a:picLocks noChangeAspect="1"/>
          </p:cNvPicPr>
          <p:nvPr/>
        </p:nvPicPr>
        <p:blipFill>
          <a:blip r:embed="rId7"/>
          <a:stretch>
            <a:fillRect/>
          </a:stretch>
        </p:blipFill>
        <p:spPr>
          <a:xfrm>
            <a:off x="1409128" y="2559383"/>
            <a:ext cx="5682804" cy="6734073"/>
          </a:xfrm>
          <a:prstGeom prst="rect">
            <a:avLst/>
          </a:prstGeom>
        </p:spPr>
      </p:pic>
    </p:spTree>
    <p:extLst>
      <p:ext uri="{BB962C8B-B14F-4D97-AF65-F5344CB8AC3E}">
        <p14:creationId xmlns:p14="http://schemas.microsoft.com/office/powerpoint/2010/main" val="43146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82BAA7A2-7095-D565-52F4-1ED85DAFE4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E77F14-5DC5-5D1B-DBFA-E709F029B6A3}"/>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3AD336B-042B-1780-51E2-AAC7566FF511}"/>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DD5C04FA-D63C-ECD5-6FED-B3F8A31D2873}"/>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841155E8-6FF3-2414-34A7-8F3672BAFA6A}"/>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0C3D0C8D-B0C5-7911-4EBF-9A8C01F06B30}"/>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2852E078-9B7C-7C46-AB40-4CF46DD3B174}"/>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AA6EDF05-4ECB-72DD-FC7F-9EEC4C52043E}"/>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E5D94705-D42D-ECD4-2CC1-940A1F96CC16}"/>
              </a:ext>
            </a:extLst>
          </p:cNvPr>
          <p:cNvSpPr/>
          <p:nvPr/>
        </p:nvSpPr>
        <p:spPr>
          <a:xfrm rot="2700000">
            <a:off x="1043699" y="6000234"/>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E260574D-3E39-A7DC-1A0C-4D5FCFD85B0A}"/>
              </a:ext>
            </a:extLst>
          </p:cNvPr>
          <p:cNvSpPr txBox="1"/>
          <p:nvPr/>
        </p:nvSpPr>
        <p:spPr>
          <a:xfrm>
            <a:off x="1112420" y="2651508"/>
            <a:ext cx="5229710" cy="523220"/>
          </a:xfrm>
          <a:prstGeom prst="rect">
            <a:avLst/>
          </a:prstGeom>
          <a:noFill/>
        </p:spPr>
        <p:txBody>
          <a:bodyPr wrap="square">
            <a:spAutoFit/>
          </a:bodyPr>
          <a:lstStyle/>
          <a:p>
            <a:r>
              <a:rPr lang="en-US" sz="2800" b="1" dirty="0">
                <a:latin typeface="Glacial Indifference" panose="020B0604020202020204" charset="0"/>
              </a:rPr>
              <a:t>Outside Services section:</a:t>
            </a:r>
          </a:p>
        </p:txBody>
      </p:sp>
      <p:sp>
        <p:nvSpPr>
          <p:cNvPr id="22" name="TextBox 21">
            <a:extLst>
              <a:ext uri="{FF2B5EF4-FFF2-40B4-BE49-F238E27FC236}">
                <a16:creationId xmlns:a16="http://schemas.microsoft.com/office/drawing/2014/main" id="{669FD8CD-3E8B-7D6B-E434-012A944D1650}"/>
              </a:ext>
            </a:extLst>
          </p:cNvPr>
          <p:cNvSpPr txBox="1"/>
          <p:nvPr/>
        </p:nvSpPr>
        <p:spPr>
          <a:xfrm>
            <a:off x="9525000" y="3981440"/>
            <a:ext cx="5740400" cy="1200329"/>
          </a:xfrm>
          <a:prstGeom prst="rect">
            <a:avLst/>
          </a:prstGeom>
          <a:noFill/>
        </p:spPr>
        <p:txBody>
          <a:bodyPr wrap="square" rtlCol="0">
            <a:spAutoFit/>
          </a:bodyPr>
          <a:lstStyle/>
          <a:p>
            <a:pPr algn="ctr"/>
            <a:r>
              <a:rPr lang="en-US" sz="2400" dirty="0">
                <a:latin typeface="Glacial Indifference" panose="020B0604020202020204" charset="0"/>
              </a:rPr>
              <a:t>Select either your Club Funds, DOC Funds, or a combination of both funds to pay this expenditure</a:t>
            </a:r>
          </a:p>
        </p:txBody>
      </p:sp>
      <p:cxnSp>
        <p:nvCxnSpPr>
          <p:cNvPr id="23" name="Straight Arrow Connector 22">
            <a:extLst>
              <a:ext uri="{FF2B5EF4-FFF2-40B4-BE49-F238E27FC236}">
                <a16:creationId xmlns:a16="http://schemas.microsoft.com/office/drawing/2014/main" id="{C8F50A7E-8616-7FEC-ED3C-F92C569F9EE7}"/>
              </a:ext>
            </a:extLst>
          </p:cNvPr>
          <p:cNvCxnSpPr>
            <a:cxnSpLocks/>
          </p:cNvCxnSpPr>
          <p:nvPr/>
        </p:nvCxnSpPr>
        <p:spPr>
          <a:xfrm flipH="1">
            <a:off x="8661400" y="4581604"/>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3A1AB3D0-8BCC-4CED-2C06-E01EBDC490E4}"/>
              </a:ext>
            </a:extLst>
          </p:cNvPr>
          <p:cNvSpPr txBox="1"/>
          <p:nvPr/>
        </p:nvSpPr>
        <p:spPr>
          <a:xfrm>
            <a:off x="9550400" y="5889015"/>
            <a:ext cx="5740400" cy="830997"/>
          </a:xfrm>
          <a:prstGeom prst="rect">
            <a:avLst/>
          </a:prstGeom>
          <a:noFill/>
        </p:spPr>
        <p:txBody>
          <a:bodyPr wrap="square" rtlCol="0">
            <a:spAutoFit/>
          </a:bodyPr>
          <a:lstStyle/>
          <a:p>
            <a:pPr algn="ctr"/>
            <a:r>
              <a:rPr lang="en-US" sz="2400" dirty="0">
                <a:latin typeface="Glacial Indifference" panose="020B0604020202020204" charset="0"/>
              </a:rPr>
              <a:t>Enter the amount to pay from the selected fund</a:t>
            </a:r>
          </a:p>
        </p:txBody>
      </p:sp>
      <p:sp>
        <p:nvSpPr>
          <p:cNvPr id="31" name="TextBox 30">
            <a:extLst>
              <a:ext uri="{FF2B5EF4-FFF2-40B4-BE49-F238E27FC236}">
                <a16:creationId xmlns:a16="http://schemas.microsoft.com/office/drawing/2014/main" id="{9DF7B0D1-F087-6AB7-7AC6-811C05A0063C}"/>
              </a:ext>
            </a:extLst>
          </p:cNvPr>
          <p:cNvSpPr txBox="1"/>
          <p:nvPr/>
        </p:nvSpPr>
        <p:spPr>
          <a:xfrm>
            <a:off x="9550400" y="7852201"/>
            <a:ext cx="5740400" cy="830997"/>
          </a:xfrm>
          <a:prstGeom prst="rect">
            <a:avLst/>
          </a:prstGeom>
          <a:noFill/>
        </p:spPr>
        <p:txBody>
          <a:bodyPr wrap="square" rtlCol="0">
            <a:spAutoFit/>
          </a:bodyPr>
          <a:lstStyle/>
          <a:p>
            <a:pPr algn="ctr"/>
            <a:r>
              <a:rPr lang="en-US" sz="2400" dirty="0">
                <a:latin typeface="Glacial Indifference" panose="020B0604020202020204" charset="0"/>
              </a:rPr>
              <a:t>Enter a brief description (club business purpose) of the contracted service</a:t>
            </a:r>
          </a:p>
        </p:txBody>
      </p:sp>
      <p:cxnSp>
        <p:nvCxnSpPr>
          <p:cNvPr id="36" name="Straight Arrow Connector 35">
            <a:extLst>
              <a:ext uri="{FF2B5EF4-FFF2-40B4-BE49-F238E27FC236}">
                <a16:creationId xmlns:a16="http://schemas.microsoft.com/office/drawing/2014/main" id="{F6CA20B3-7235-96D8-B4FA-BABA47DF266D}"/>
              </a:ext>
            </a:extLst>
          </p:cNvPr>
          <p:cNvCxnSpPr>
            <a:cxnSpLocks/>
          </p:cNvCxnSpPr>
          <p:nvPr/>
        </p:nvCxnSpPr>
        <p:spPr>
          <a:xfrm flipH="1">
            <a:off x="8661400" y="6210300"/>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C027BD06-7B11-0FE7-D945-137D2CFBE74B}"/>
              </a:ext>
            </a:extLst>
          </p:cNvPr>
          <p:cNvCxnSpPr>
            <a:cxnSpLocks/>
          </p:cNvCxnSpPr>
          <p:nvPr/>
        </p:nvCxnSpPr>
        <p:spPr>
          <a:xfrm flipH="1">
            <a:off x="8661400" y="8115300"/>
            <a:ext cx="635000"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E272172D-E712-D6F8-9695-521823663A0B}"/>
              </a:ext>
            </a:extLst>
          </p:cNvPr>
          <p:cNvPicPr>
            <a:picLocks noChangeAspect="1"/>
          </p:cNvPicPr>
          <p:nvPr/>
        </p:nvPicPr>
        <p:blipFill>
          <a:blip r:embed="rId6"/>
          <a:stretch>
            <a:fillRect/>
          </a:stretch>
        </p:blipFill>
        <p:spPr>
          <a:xfrm>
            <a:off x="2223385" y="3370197"/>
            <a:ext cx="6273365" cy="5868632"/>
          </a:xfrm>
          <a:prstGeom prst="rect">
            <a:avLst/>
          </a:prstGeom>
        </p:spPr>
      </p:pic>
    </p:spTree>
    <p:extLst>
      <p:ext uri="{BB962C8B-B14F-4D97-AF65-F5344CB8AC3E}">
        <p14:creationId xmlns:p14="http://schemas.microsoft.com/office/powerpoint/2010/main" val="339005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p:bldP spid="31"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90070C8-C260-293B-41CE-CA9E21DBC92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28CFD1A-7E77-6D99-5B4D-F21F396BA3D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C4581C9D-9234-3177-1ECD-43422B1FF283}"/>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97BBD1FA-43DE-638B-D3E9-8358472EBADB}"/>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926FB000-D78E-1CDE-C0F6-D8BBA03F0AA8}"/>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B005B86-6529-2D7B-0154-2D4EDC2A55B4}"/>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4536BB54-A14D-2D66-5B95-05A730EBB293}"/>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6EDEA2F-D047-0340-3D73-D55F66A38F3C}"/>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C14D4E0-B653-F69C-4A14-965E5A7BF10E}"/>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8">
            <a:extLst>
              <a:ext uri="{FF2B5EF4-FFF2-40B4-BE49-F238E27FC236}">
                <a16:creationId xmlns:a16="http://schemas.microsoft.com/office/drawing/2014/main" id="{428E5AA5-3F8A-1783-B260-9D6D5B7D4361}"/>
              </a:ext>
            </a:extLst>
          </p:cNvPr>
          <p:cNvSpPr txBox="1"/>
          <p:nvPr/>
        </p:nvSpPr>
        <p:spPr>
          <a:xfrm>
            <a:off x="1112420" y="2627922"/>
            <a:ext cx="5740400" cy="523220"/>
          </a:xfrm>
          <a:prstGeom prst="rect">
            <a:avLst/>
          </a:prstGeom>
          <a:noFill/>
        </p:spPr>
        <p:txBody>
          <a:bodyPr wrap="square">
            <a:spAutoFit/>
          </a:bodyPr>
          <a:lstStyle/>
          <a:p>
            <a:r>
              <a:rPr lang="en-US" sz="2800" b="1" dirty="0">
                <a:latin typeface="Glacial Indifference" panose="020B0604020202020204" charset="0"/>
              </a:rPr>
              <a:t>Outside Services section:</a:t>
            </a:r>
          </a:p>
        </p:txBody>
      </p:sp>
      <p:sp>
        <p:nvSpPr>
          <p:cNvPr id="22" name="TextBox 21">
            <a:extLst>
              <a:ext uri="{FF2B5EF4-FFF2-40B4-BE49-F238E27FC236}">
                <a16:creationId xmlns:a16="http://schemas.microsoft.com/office/drawing/2014/main" id="{AF8A76D0-1F6F-9A06-DA65-7712792A4C1B}"/>
              </a:ext>
            </a:extLst>
          </p:cNvPr>
          <p:cNvSpPr txBox="1"/>
          <p:nvPr/>
        </p:nvSpPr>
        <p:spPr>
          <a:xfrm>
            <a:off x="12659799" y="2906194"/>
            <a:ext cx="4250366" cy="830997"/>
          </a:xfrm>
          <a:prstGeom prst="rect">
            <a:avLst/>
          </a:prstGeom>
          <a:noFill/>
        </p:spPr>
        <p:txBody>
          <a:bodyPr wrap="square" rtlCol="0">
            <a:spAutoFit/>
          </a:bodyPr>
          <a:lstStyle/>
          <a:p>
            <a:pPr algn="ctr"/>
            <a:r>
              <a:rPr lang="en-US" sz="2400" dirty="0">
                <a:latin typeface="Glacial Indifference" panose="020B0604020202020204" charset="0"/>
              </a:rPr>
              <a:t>Select or Drag and Drop the supporting documentation</a:t>
            </a:r>
          </a:p>
        </p:txBody>
      </p:sp>
      <p:cxnSp>
        <p:nvCxnSpPr>
          <p:cNvPr id="23" name="Straight Arrow Connector 22">
            <a:extLst>
              <a:ext uri="{FF2B5EF4-FFF2-40B4-BE49-F238E27FC236}">
                <a16:creationId xmlns:a16="http://schemas.microsoft.com/office/drawing/2014/main" id="{1F9F518E-CBAC-C12D-F0EB-0F18B560B62E}"/>
              </a:ext>
            </a:extLst>
          </p:cNvPr>
          <p:cNvCxnSpPr>
            <a:cxnSpLocks/>
          </p:cNvCxnSpPr>
          <p:nvPr/>
        </p:nvCxnSpPr>
        <p:spPr>
          <a:xfrm>
            <a:off x="14782800" y="3737191"/>
            <a:ext cx="0" cy="486929"/>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33B6C7B-1E18-A49D-5134-DE586EF23E72}"/>
              </a:ext>
            </a:extLst>
          </p:cNvPr>
          <p:cNvSpPr txBox="1"/>
          <p:nvPr/>
        </p:nvSpPr>
        <p:spPr>
          <a:xfrm>
            <a:off x="1772263" y="4755297"/>
            <a:ext cx="3048000" cy="2308324"/>
          </a:xfrm>
          <a:prstGeom prst="rect">
            <a:avLst/>
          </a:prstGeom>
          <a:noFill/>
        </p:spPr>
        <p:txBody>
          <a:bodyPr wrap="square">
            <a:spAutoFit/>
          </a:bodyPr>
          <a:lstStyle/>
          <a:p>
            <a:pPr algn="r"/>
            <a:r>
              <a:rPr lang="en-US" sz="2400" dirty="0">
                <a:latin typeface="Glacial Indifference" panose="020B0604020202020204" charset="0"/>
              </a:rPr>
              <a:t>Scroll down for the list of required supporting documentation that you will attach.</a:t>
            </a:r>
          </a:p>
          <a:p>
            <a:pPr algn="r"/>
            <a:endParaRPr lang="en-US" sz="2400" dirty="0">
              <a:latin typeface="Glacial Indifference" panose="020B0604020202020204" charset="0"/>
            </a:endParaRPr>
          </a:p>
        </p:txBody>
      </p:sp>
      <p:sp>
        <p:nvSpPr>
          <p:cNvPr id="25" name="Arrow: Right 24">
            <a:extLst>
              <a:ext uri="{FF2B5EF4-FFF2-40B4-BE49-F238E27FC236}">
                <a16:creationId xmlns:a16="http://schemas.microsoft.com/office/drawing/2014/main" id="{AB700728-ADDA-5668-B7D4-F9EA7B379886}"/>
              </a:ext>
            </a:extLst>
          </p:cNvPr>
          <p:cNvSpPr/>
          <p:nvPr/>
        </p:nvSpPr>
        <p:spPr>
          <a:xfrm>
            <a:off x="11068736" y="6487043"/>
            <a:ext cx="762000"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29912F9-41B1-B7C7-0FD1-430ACF7765BF}"/>
              </a:ext>
            </a:extLst>
          </p:cNvPr>
          <p:cNvPicPr>
            <a:picLocks noChangeAspect="1"/>
          </p:cNvPicPr>
          <p:nvPr/>
        </p:nvPicPr>
        <p:blipFill>
          <a:blip r:embed="rId6"/>
          <a:stretch>
            <a:fillRect/>
          </a:stretch>
        </p:blipFill>
        <p:spPr>
          <a:xfrm>
            <a:off x="4955694" y="3285834"/>
            <a:ext cx="5152184" cy="5993993"/>
          </a:xfrm>
          <a:prstGeom prst="rect">
            <a:avLst/>
          </a:prstGeom>
        </p:spPr>
      </p:pic>
      <p:pic>
        <p:nvPicPr>
          <p:cNvPr id="21" name="Picture 20">
            <a:extLst>
              <a:ext uri="{FF2B5EF4-FFF2-40B4-BE49-F238E27FC236}">
                <a16:creationId xmlns:a16="http://schemas.microsoft.com/office/drawing/2014/main" id="{CA071CBA-C470-1B2B-B92A-03EEFE123C76}"/>
              </a:ext>
            </a:extLst>
          </p:cNvPr>
          <p:cNvPicPr>
            <a:picLocks noChangeAspect="1"/>
          </p:cNvPicPr>
          <p:nvPr/>
        </p:nvPicPr>
        <p:blipFill>
          <a:blip r:embed="rId7"/>
          <a:stretch>
            <a:fillRect/>
          </a:stretch>
        </p:blipFill>
        <p:spPr>
          <a:xfrm>
            <a:off x="13129465" y="4301219"/>
            <a:ext cx="3663154" cy="5014105"/>
          </a:xfrm>
          <a:prstGeom prst="rect">
            <a:avLst/>
          </a:prstGeom>
        </p:spPr>
      </p:pic>
    </p:spTree>
    <p:extLst>
      <p:ext uri="{BB962C8B-B14F-4D97-AF65-F5344CB8AC3E}">
        <p14:creationId xmlns:p14="http://schemas.microsoft.com/office/powerpoint/2010/main" val="78879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5" grpId="0"/>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p:cNvSpPr/>
          <p:nvPr/>
        </p:nvSpPr>
        <p:spPr>
          <a:xfrm rot="2700000">
            <a:off x="1636078" y="7932759"/>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700000">
            <a:off x="16854658" y="6601903"/>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p:cNvSpPr txBox="1"/>
          <p:nvPr/>
        </p:nvSpPr>
        <p:spPr>
          <a:xfrm>
            <a:off x="2973683" y="784771"/>
            <a:ext cx="123406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ACCESSING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p:cNvSpPr txBox="1"/>
          <p:nvPr/>
        </p:nvSpPr>
        <p:spPr>
          <a:xfrm>
            <a:off x="3883194" y="2665408"/>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2" name="TextBox 22"/>
          <p:cNvSpPr txBox="1"/>
          <p:nvPr/>
        </p:nvSpPr>
        <p:spPr>
          <a:xfrm>
            <a:off x="2378300" y="4677462"/>
            <a:ext cx="13887883" cy="3447098"/>
          </a:xfrm>
          <a:prstGeom prst="rect">
            <a:avLst/>
          </a:prstGeom>
        </p:spPr>
        <p:txBody>
          <a:bodyPr wrap="square" lIns="0" tIns="0" rIns="0" bIns="0" rtlCol="0" anchor="t">
            <a:spAutoFit/>
          </a:bodyPr>
          <a:lstStyle/>
          <a:p>
            <a:r>
              <a:rPr lang="en-US" sz="2800" b="1" dirty="0">
                <a:solidFill>
                  <a:srgbClr val="212429"/>
                </a:solidFill>
                <a:latin typeface="Glacial Indifference"/>
                <a:ea typeface="Glacial Indifference"/>
                <a:cs typeface="Glacial Indifference"/>
                <a:sym typeface="Glacial Indifference"/>
              </a:rPr>
              <a:t>1) ASI Accounting Services: </a:t>
            </a:r>
          </a:p>
          <a:p>
            <a:pPr lvl="2"/>
            <a:r>
              <a:rPr lang="en-US" sz="2800" dirty="0">
                <a:solidFill>
                  <a:srgbClr val="0070C0"/>
                </a:solidFill>
                <a:latin typeface="Glacial Indifference"/>
                <a:ea typeface="Glacial Indifference"/>
                <a:cs typeface="Glacial Indifference"/>
                <a:sym typeface="Glacial Indifference"/>
                <a:hlinkClick r:id="rId6">
                  <a:extLst>
                    <a:ext uri="{A12FA001-AC4F-418D-AE19-62706E023703}">
                      <ahyp:hlinkClr xmlns:ahyp="http://schemas.microsoft.com/office/drawing/2018/hyperlinkcolor" val="tx"/>
                    </a:ext>
                  </a:extLst>
                </a:hlinkClick>
              </a:rPr>
              <a:t>https://asi.csus.edu/clubsdoc-check-request</a:t>
            </a:r>
            <a:endParaRPr lang="en-US" sz="2800" dirty="0">
              <a:solidFill>
                <a:srgbClr val="0070C0"/>
              </a:solidFill>
              <a:latin typeface="Glacial Indifference"/>
              <a:ea typeface="Glacial Indifference"/>
              <a:cs typeface="Glacial Indifference"/>
              <a:sym typeface="Glacial Indifference"/>
            </a:endParaRPr>
          </a:p>
          <a:p>
            <a:pPr lvl="3"/>
            <a:r>
              <a:rPr lang="en-US" sz="2800" dirty="0">
                <a:solidFill>
                  <a:srgbClr val="212429"/>
                </a:solidFill>
                <a:latin typeface="Glacial Indifference"/>
                <a:ea typeface="Glacial Indifference"/>
                <a:cs typeface="Glacial Indifference"/>
                <a:sym typeface="Glacial Indifference"/>
              </a:rPr>
              <a:t>-Click on “Club Accounting Form”</a:t>
            </a:r>
          </a:p>
          <a:p>
            <a:pPr algn="l"/>
            <a:endParaRPr lang="en-US" sz="2800" b="1" dirty="0">
              <a:solidFill>
                <a:srgbClr val="212429"/>
              </a:solidFill>
              <a:latin typeface="Glacial Indifference"/>
              <a:ea typeface="Glacial Indifference"/>
              <a:cs typeface="Glacial Indifference"/>
              <a:sym typeface="Glacial Indifference"/>
            </a:endParaRPr>
          </a:p>
          <a:p>
            <a:pPr algn="l"/>
            <a:r>
              <a:rPr lang="en-US" sz="2800" b="1" dirty="0">
                <a:solidFill>
                  <a:srgbClr val="212429"/>
                </a:solidFill>
                <a:latin typeface="Glacial Indifference"/>
                <a:ea typeface="Glacial Indifference"/>
                <a:cs typeface="Glacial Indifference"/>
                <a:sym typeface="Glacial Indifference"/>
              </a:rPr>
              <a:t>2) SO&amp;L’s Treasurer Resources:</a:t>
            </a:r>
          </a:p>
          <a:p>
            <a:pPr lvl="2"/>
            <a:r>
              <a:rPr lang="en-US" sz="2800" u="sng" dirty="0">
                <a:solidFill>
                  <a:srgbClr val="0070C0"/>
                </a:solidFill>
                <a:latin typeface="Glacial Indifference"/>
                <a:ea typeface="Glacial Indifference"/>
                <a:cs typeface="Glacial Indifference"/>
                <a:sym typeface="Glacial Indifference"/>
                <a:hlinkClick r:id="rId7" tooltip="https://sa.sign-workflow.csus.edu">
                  <a:extLst>
                    <a:ext uri="{A12FA001-AC4F-418D-AE19-62706E023703}">
                      <ahyp:hlinkClr xmlns:ahyp="http://schemas.microsoft.com/office/drawing/2018/hyperlinkcolor" val="tx"/>
                    </a:ext>
                  </a:extLst>
                </a:hlinkClick>
              </a:rPr>
              <a:t>https://www.csus.edu/student-life/student-organizations/treasurer-resources.html</a:t>
            </a:r>
            <a:endParaRPr lang="en-US" sz="2800" u="sng" dirty="0">
              <a:solidFill>
                <a:srgbClr val="0070C0"/>
              </a:solidFill>
              <a:latin typeface="Glacial Indifference"/>
              <a:ea typeface="Glacial Indifference"/>
              <a:cs typeface="Glacial Indifference"/>
              <a:sym typeface="Glacial Indifference"/>
            </a:endParaRPr>
          </a:p>
          <a:p>
            <a:pPr lvl="3"/>
            <a:r>
              <a:rPr lang="en-US" sz="2800" dirty="0">
                <a:solidFill>
                  <a:srgbClr val="212429"/>
                </a:solidFill>
                <a:latin typeface="Glacial Indifference"/>
                <a:ea typeface="Glacial Indifference"/>
                <a:cs typeface="Glacial Indifference"/>
                <a:sym typeface="Glacial Indifference"/>
              </a:rPr>
              <a:t>-includes details on how to track the status/progress of your CAF</a:t>
            </a:r>
          </a:p>
          <a:p>
            <a:pPr lvl="3"/>
            <a:r>
              <a:rPr lang="en-US" sz="2800" dirty="0">
                <a:latin typeface="Glacial Indifference"/>
                <a:ea typeface="Glacial Indifference"/>
                <a:cs typeface="Glacial Indifference"/>
                <a:sym typeface="Glacial Indifference"/>
              </a:rPr>
              <a:t>-step-by-step walkthrough video</a:t>
            </a:r>
          </a:p>
        </p:txBody>
      </p:sp>
      <p:sp>
        <p:nvSpPr>
          <p:cNvPr id="6" name="TextBox 5">
            <a:extLst>
              <a:ext uri="{FF2B5EF4-FFF2-40B4-BE49-F238E27FC236}">
                <a16:creationId xmlns:a16="http://schemas.microsoft.com/office/drawing/2014/main" id="{46D41FFD-0A93-7D0D-A098-E9DA4A2E6CF3}"/>
              </a:ext>
            </a:extLst>
          </p:cNvPr>
          <p:cNvSpPr txBox="1"/>
          <p:nvPr/>
        </p:nvSpPr>
        <p:spPr>
          <a:xfrm>
            <a:off x="613871" y="4063003"/>
            <a:ext cx="7862024" cy="523220"/>
          </a:xfrm>
          <a:prstGeom prst="rect">
            <a:avLst/>
          </a:prstGeom>
          <a:noFill/>
        </p:spPr>
        <p:txBody>
          <a:bodyPr wrap="none" rtlCol="0">
            <a:spAutoFit/>
          </a:bodyPr>
          <a:lstStyle/>
          <a:p>
            <a:r>
              <a:rPr lang="en-US" sz="2800" b="1" dirty="0">
                <a:solidFill>
                  <a:srgbClr val="212429"/>
                </a:solidFill>
                <a:latin typeface="Glacial Indifference"/>
                <a:ea typeface="Glacial Indifference"/>
                <a:cs typeface="Glacial Indifference"/>
                <a:sym typeface="Glacial Indifference"/>
              </a:rPr>
              <a:t>The link to the CAF can be accessed two ways: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56FCDB51-5AB4-0276-FA69-1AA233FFFF7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D64E38-BB80-D5BC-1F0A-78FDC40BA152}"/>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FE6C261-493A-AD3F-D65C-94FC59A8F4D2}"/>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6A95461-401D-2830-E6E0-7D6B26855A1E}"/>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450AB8E6-834D-6151-D0A5-6A28EB079BA9}"/>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E6B04AFB-6294-DC78-B03D-5316E525BB93}"/>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FE3AA90B-84E6-4AC2-3BC8-0D7C15602594}"/>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F0629635-87A1-487E-748C-40CB44C00C3B}"/>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D624AF88-E2AF-0136-91C8-9CF8D1C0C4D1}"/>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285BBB89-2C7C-3866-6201-C20863F6199B}"/>
              </a:ext>
            </a:extLst>
          </p:cNvPr>
          <p:cNvSpPr txBox="1"/>
          <p:nvPr/>
        </p:nvSpPr>
        <p:spPr>
          <a:xfrm>
            <a:off x="1828801" y="3228662"/>
            <a:ext cx="6740813" cy="461665"/>
          </a:xfrm>
          <a:prstGeom prst="rect">
            <a:avLst/>
          </a:prstGeom>
          <a:noFill/>
        </p:spPr>
        <p:txBody>
          <a:bodyPr wrap="square">
            <a:spAutoFit/>
          </a:bodyPr>
          <a:lstStyle/>
          <a:p>
            <a:pPr algn="ctr"/>
            <a:r>
              <a:rPr lang="en-US" sz="2400" b="1" dirty="0">
                <a:latin typeface="Glacial Indifference" panose="020B0604020202020204" charset="0"/>
              </a:rPr>
              <a:t>Memorandum of Agreement (MOA) – Page 1</a:t>
            </a:r>
          </a:p>
        </p:txBody>
      </p:sp>
      <p:pic>
        <p:nvPicPr>
          <p:cNvPr id="19" name="Picture 18">
            <a:extLst>
              <a:ext uri="{FF2B5EF4-FFF2-40B4-BE49-F238E27FC236}">
                <a16:creationId xmlns:a16="http://schemas.microsoft.com/office/drawing/2014/main" id="{92D83BDF-097C-88D1-DC87-67C150FECD82}"/>
              </a:ext>
            </a:extLst>
          </p:cNvPr>
          <p:cNvPicPr>
            <a:picLocks noChangeAspect="1"/>
          </p:cNvPicPr>
          <p:nvPr/>
        </p:nvPicPr>
        <p:blipFill>
          <a:blip r:embed="rId6"/>
          <a:stretch>
            <a:fillRect/>
          </a:stretch>
        </p:blipFill>
        <p:spPr>
          <a:xfrm>
            <a:off x="1828801" y="3670156"/>
            <a:ext cx="6740814" cy="5588144"/>
          </a:xfrm>
          <a:prstGeom prst="rect">
            <a:avLst/>
          </a:prstGeom>
        </p:spPr>
      </p:pic>
      <p:pic>
        <p:nvPicPr>
          <p:cNvPr id="21" name="Picture 20">
            <a:extLst>
              <a:ext uri="{FF2B5EF4-FFF2-40B4-BE49-F238E27FC236}">
                <a16:creationId xmlns:a16="http://schemas.microsoft.com/office/drawing/2014/main" id="{5D174A5D-BD83-9A94-A7DE-298ACAC76E98}"/>
              </a:ext>
            </a:extLst>
          </p:cNvPr>
          <p:cNvPicPr>
            <a:picLocks noChangeAspect="1"/>
          </p:cNvPicPr>
          <p:nvPr/>
        </p:nvPicPr>
        <p:blipFill>
          <a:blip r:embed="rId7"/>
          <a:stretch>
            <a:fillRect/>
          </a:stretch>
        </p:blipFill>
        <p:spPr>
          <a:xfrm>
            <a:off x="9718387" y="3848100"/>
            <a:ext cx="7011378" cy="3486637"/>
          </a:xfrm>
          <a:prstGeom prst="rect">
            <a:avLst/>
          </a:prstGeom>
        </p:spPr>
      </p:pic>
      <p:sp>
        <p:nvSpPr>
          <p:cNvPr id="23" name="TextBox 22">
            <a:extLst>
              <a:ext uri="{FF2B5EF4-FFF2-40B4-BE49-F238E27FC236}">
                <a16:creationId xmlns:a16="http://schemas.microsoft.com/office/drawing/2014/main" id="{5093FB1C-E283-BB58-C8CB-3C36331EC266}"/>
              </a:ext>
            </a:extLst>
          </p:cNvPr>
          <p:cNvSpPr txBox="1"/>
          <p:nvPr/>
        </p:nvSpPr>
        <p:spPr>
          <a:xfrm>
            <a:off x="9718386" y="3228662"/>
            <a:ext cx="6740813" cy="461665"/>
          </a:xfrm>
          <a:prstGeom prst="rect">
            <a:avLst/>
          </a:prstGeom>
          <a:noFill/>
        </p:spPr>
        <p:txBody>
          <a:bodyPr wrap="square">
            <a:spAutoFit/>
          </a:bodyPr>
          <a:lstStyle/>
          <a:p>
            <a:pPr algn="ctr"/>
            <a:r>
              <a:rPr lang="en-US" sz="2400" b="1" dirty="0">
                <a:latin typeface="Glacial Indifference" panose="020B0604020202020204" charset="0"/>
              </a:rPr>
              <a:t>Memorandum of Agreement (MOA) – Page 2</a:t>
            </a:r>
          </a:p>
        </p:txBody>
      </p:sp>
    </p:spTree>
    <p:extLst>
      <p:ext uri="{BB962C8B-B14F-4D97-AF65-F5344CB8AC3E}">
        <p14:creationId xmlns:p14="http://schemas.microsoft.com/office/powerpoint/2010/main" val="27626371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7A4CEEA-3EDB-A159-3E90-FEC79E740A7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4EE754-DF92-99D7-E955-253FA063569F}"/>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A403AFD-66F5-A8BF-6E7D-C5C201E7C283}"/>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C3D7564F-1FF8-C9F7-A0E6-CC6F2C61AF79}"/>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61013781-1305-FE42-B69B-47E070189FFC}"/>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3B196B76-C7FB-DA90-723F-84A213D3EE26}"/>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8EEAC6A6-2B8F-9376-DE27-CFD4DF5E8CE4}"/>
              </a:ext>
            </a:extLst>
          </p:cNvPr>
          <p:cNvSpPr/>
          <p:nvPr/>
        </p:nvSpPr>
        <p:spPr>
          <a:xfrm rot="2700000">
            <a:off x="2275591" y="60393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DD23FF04-BD94-E1E8-BF29-01563F49F8CD}"/>
              </a:ext>
            </a:extLst>
          </p:cNvPr>
          <p:cNvSpPr/>
          <p:nvPr/>
        </p:nvSpPr>
        <p:spPr>
          <a:xfrm rot="2700000">
            <a:off x="14835006" y="20715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D7CF2F78-45D8-51AF-E016-D94F8F1887D7}"/>
              </a:ext>
            </a:extLst>
          </p:cNvPr>
          <p:cNvSpPr/>
          <p:nvPr/>
        </p:nvSpPr>
        <p:spPr>
          <a:xfrm rot="2700000">
            <a:off x="338372" y="514402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1544F522-FAE8-6509-8B83-6C2AABEEAA03}"/>
              </a:ext>
            </a:extLst>
          </p:cNvPr>
          <p:cNvSpPr txBox="1"/>
          <p:nvPr/>
        </p:nvSpPr>
        <p:spPr>
          <a:xfrm>
            <a:off x="1828801" y="3228662"/>
            <a:ext cx="6740813" cy="461665"/>
          </a:xfrm>
          <a:prstGeom prst="rect">
            <a:avLst/>
          </a:prstGeom>
          <a:noFill/>
        </p:spPr>
        <p:txBody>
          <a:bodyPr wrap="square">
            <a:spAutoFit/>
          </a:bodyPr>
          <a:lstStyle/>
          <a:p>
            <a:pPr algn="ctr"/>
            <a:r>
              <a:rPr lang="en-US" sz="2400" b="1" dirty="0">
                <a:latin typeface="Glacial Indifference" panose="020B0604020202020204" charset="0"/>
              </a:rPr>
              <a:t>W-9</a:t>
            </a:r>
          </a:p>
        </p:txBody>
      </p:sp>
      <p:sp>
        <p:nvSpPr>
          <p:cNvPr id="23" name="TextBox 22">
            <a:extLst>
              <a:ext uri="{FF2B5EF4-FFF2-40B4-BE49-F238E27FC236}">
                <a16:creationId xmlns:a16="http://schemas.microsoft.com/office/drawing/2014/main" id="{1046E359-1579-9C7E-875F-4BB208CF1CE3}"/>
              </a:ext>
            </a:extLst>
          </p:cNvPr>
          <p:cNvSpPr txBox="1"/>
          <p:nvPr/>
        </p:nvSpPr>
        <p:spPr>
          <a:xfrm>
            <a:off x="9718386" y="3228662"/>
            <a:ext cx="6740813" cy="461665"/>
          </a:xfrm>
          <a:prstGeom prst="rect">
            <a:avLst/>
          </a:prstGeom>
          <a:noFill/>
        </p:spPr>
        <p:txBody>
          <a:bodyPr wrap="square">
            <a:spAutoFit/>
          </a:bodyPr>
          <a:lstStyle/>
          <a:p>
            <a:pPr algn="ctr"/>
            <a:r>
              <a:rPr lang="en-US" sz="2400" b="1" dirty="0">
                <a:latin typeface="Glacial Indifference" panose="020B0604020202020204" charset="0"/>
              </a:rPr>
              <a:t>W-9 (continued)</a:t>
            </a:r>
          </a:p>
        </p:txBody>
      </p:sp>
      <p:pic>
        <p:nvPicPr>
          <p:cNvPr id="8" name="Picture 7">
            <a:extLst>
              <a:ext uri="{FF2B5EF4-FFF2-40B4-BE49-F238E27FC236}">
                <a16:creationId xmlns:a16="http://schemas.microsoft.com/office/drawing/2014/main" id="{1711135E-73A0-7B1A-6E1C-1697FD257301}"/>
              </a:ext>
            </a:extLst>
          </p:cNvPr>
          <p:cNvPicPr>
            <a:picLocks noChangeAspect="1"/>
          </p:cNvPicPr>
          <p:nvPr/>
        </p:nvPicPr>
        <p:blipFill>
          <a:blip r:embed="rId6"/>
          <a:stretch>
            <a:fillRect/>
          </a:stretch>
        </p:blipFill>
        <p:spPr>
          <a:xfrm>
            <a:off x="1112420" y="3962237"/>
            <a:ext cx="8268854" cy="4791744"/>
          </a:xfrm>
          <a:prstGeom prst="rect">
            <a:avLst/>
          </a:prstGeom>
        </p:spPr>
      </p:pic>
      <p:pic>
        <p:nvPicPr>
          <p:cNvPr id="14" name="Picture 13">
            <a:extLst>
              <a:ext uri="{FF2B5EF4-FFF2-40B4-BE49-F238E27FC236}">
                <a16:creationId xmlns:a16="http://schemas.microsoft.com/office/drawing/2014/main" id="{4036A3B5-EC5F-397E-60EB-93ADB8C8F9DC}"/>
              </a:ext>
            </a:extLst>
          </p:cNvPr>
          <p:cNvPicPr>
            <a:picLocks noChangeAspect="1"/>
          </p:cNvPicPr>
          <p:nvPr/>
        </p:nvPicPr>
        <p:blipFill>
          <a:blip r:embed="rId7"/>
          <a:stretch>
            <a:fillRect/>
          </a:stretch>
        </p:blipFill>
        <p:spPr>
          <a:xfrm>
            <a:off x="9601200" y="3962237"/>
            <a:ext cx="8230749" cy="3896269"/>
          </a:xfrm>
          <a:prstGeom prst="rect">
            <a:avLst/>
          </a:prstGeom>
        </p:spPr>
      </p:pic>
    </p:spTree>
    <p:extLst>
      <p:ext uri="{BB962C8B-B14F-4D97-AF65-F5344CB8AC3E}">
        <p14:creationId xmlns:p14="http://schemas.microsoft.com/office/powerpoint/2010/main" val="30288677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33B750C1-73C1-9207-45BF-E5094B6F5A1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701AF8-9373-CE43-5811-0F29EB505306}"/>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473F74C-7558-7AAD-7D54-2768A3BBF5BF}"/>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98614AC2-9A1F-195D-4F90-7F505DD266DF}"/>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271D2D4-F616-9205-F524-F4F0C2A1BE2D}"/>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4BE557FF-9751-FE88-8878-EDFC1EDFEB91}"/>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99E5185C-C7BC-6801-795F-5E6503982F29}"/>
              </a:ext>
            </a:extLst>
          </p:cNvPr>
          <p:cNvSpPr/>
          <p:nvPr/>
        </p:nvSpPr>
        <p:spPr>
          <a:xfrm rot="2700000">
            <a:off x="16087066" y="8501881"/>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111C17C7-6E86-8F2F-2A11-60FF32BDCBE6}"/>
              </a:ext>
            </a:extLst>
          </p:cNvPr>
          <p:cNvSpPr/>
          <p:nvPr/>
        </p:nvSpPr>
        <p:spPr>
          <a:xfrm rot="2700000">
            <a:off x="1215169" y="853304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C097FEA2-ACC5-BBF7-48C2-312049083A14}"/>
              </a:ext>
            </a:extLst>
          </p:cNvPr>
          <p:cNvSpPr/>
          <p:nvPr/>
        </p:nvSpPr>
        <p:spPr>
          <a:xfrm rot="2700000">
            <a:off x="724423" y="4530537"/>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TextBox 15">
            <a:extLst>
              <a:ext uri="{FF2B5EF4-FFF2-40B4-BE49-F238E27FC236}">
                <a16:creationId xmlns:a16="http://schemas.microsoft.com/office/drawing/2014/main" id="{328152BB-5425-70EF-D6F1-98C1577F7416}"/>
              </a:ext>
            </a:extLst>
          </p:cNvPr>
          <p:cNvSpPr txBox="1"/>
          <p:nvPr/>
        </p:nvSpPr>
        <p:spPr>
          <a:xfrm>
            <a:off x="2344774" y="7264492"/>
            <a:ext cx="3550429" cy="461665"/>
          </a:xfrm>
          <a:prstGeom prst="rect">
            <a:avLst/>
          </a:prstGeom>
          <a:noFill/>
        </p:spPr>
        <p:txBody>
          <a:bodyPr wrap="square" rtlCol="0">
            <a:spAutoFit/>
          </a:bodyPr>
          <a:lstStyle/>
          <a:p>
            <a:pPr algn="r"/>
            <a:r>
              <a:rPr lang="en-US" sz="2400" dirty="0">
                <a:latin typeface="Glacial Indifference" panose="020B0604020202020204" charset="0"/>
              </a:rPr>
              <a:t>Enter your Phone Number</a:t>
            </a:r>
          </a:p>
        </p:txBody>
      </p:sp>
      <p:cxnSp>
        <p:nvCxnSpPr>
          <p:cNvPr id="17" name="Straight Arrow Connector 16">
            <a:extLst>
              <a:ext uri="{FF2B5EF4-FFF2-40B4-BE49-F238E27FC236}">
                <a16:creationId xmlns:a16="http://schemas.microsoft.com/office/drawing/2014/main" id="{5033C16E-0A3F-B470-E9FB-4CA1648DEB1E}"/>
              </a:ext>
            </a:extLst>
          </p:cNvPr>
          <p:cNvCxnSpPr>
            <a:cxnSpLocks/>
          </p:cNvCxnSpPr>
          <p:nvPr/>
        </p:nvCxnSpPr>
        <p:spPr>
          <a:xfrm flipV="1">
            <a:off x="5993845" y="7495324"/>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9DF4F595-88CF-2657-1967-F01646C61459}"/>
              </a:ext>
            </a:extLst>
          </p:cNvPr>
          <p:cNvSpPr txBox="1"/>
          <p:nvPr/>
        </p:nvSpPr>
        <p:spPr>
          <a:xfrm>
            <a:off x="1338724" y="4728001"/>
            <a:ext cx="4637592" cy="830997"/>
          </a:xfrm>
          <a:prstGeom prst="rect">
            <a:avLst/>
          </a:prstGeom>
          <a:noFill/>
        </p:spPr>
        <p:txBody>
          <a:bodyPr wrap="square" rtlCol="0">
            <a:spAutoFit/>
          </a:bodyPr>
          <a:lstStyle/>
          <a:p>
            <a:pPr algn="r"/>
            <a:r>
              <a:rPr lang="en-US" sz="2400" dirty="0">
                <a:latin typeface="Glacial Indifference" panose="020B0604020202020204" charset="0"/>
              </a:rPr>
              <a:t>Refer to your CAF if your club requires two or more signatures</a:t>
            </a:r>
          </a:p>
        </p:txBody>
      </p:sp>
      <p:cxnSp>
        <p:nvCxnSpPr>
          <p:cNvPr id="20" name="Straight Arrow Connector 19">
            <a:extLst>
              <a:ext uri="{FF2B5EF4-FFF2-40B4-BE49-F238E27FC236}">
                <a16:creationId xmlns:a16="http://schemas.microsoft.com/office/drawing/2014/main" id="{18CFF17D-FB51-2DDB-45BC-9D358D1D79C6}"/>
              </a:ext>
            </a:extLst>
          </p:cNvPr>
          <p:cNvCxnSpPr>
            <a:cxnSpLocks/>
          </p:cNvCxnSpPr>
          <p:nvPr/>
        </p:nvCxnSpPr>
        <p:spPr>
          <a:xfrm flipV="1">
            <a:off x="5993845" y="5143499"/>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D8784A44-B215-0C5E-14E4-219C5B5A3F50}"/>
              </a:ext>
            </a:extLst>
          </p:cNvPr>
          <p:cNvCxnSpPr>
            <a:cxnSpLocks/>
          </p:cNvCxnSpPr>
          <p:nvPr/>
        </p:nvCxnSpPr>
        <p:spPr>
          <a:xfrm flipH="1">
            <a:off x="11569758" y="6173399"/>
            <a:ext cx="541471"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4517D3A6-66F4-2D90-1AA9-3C7EC9ECB26C}"/>
              </a:ext>
            </a:extLst>
          </p:cNvPr>
          <p:cNvSpPr txBox="1"/>
          <p:nvPr/>
        </p:nvSpPr>
        <p:spPr>
          <a:xfrm>
            <a:off x="12283375" y="5942566"/>
            <a:ext cx="2919755" cy="461665"/>
          </a:xfrm>
          <a:prstGeom prst="rect">
            <a:avLst/>
          </a:prstGeom>
          <a:noFill/>
        </p:spPr>
        <p:txBody>
          <a:bodyPr wrap="square" rtlCol="0">
            <a:spAutoFit/>
          </a:bodyPr>
          <a:lstStyle/>
          <a:p>
            <a:pPr algn="ctr"/>
            <a:r>
              <a:rPr lang="en-US" sz="2400" dirty="0">
                <a:latin typeface="Glacial Indifference" panose="020B0604020202020204" charset="0"/>
              </a:rPr>
              <a:t>Enter your Full Name</a:t>
            </a:r>
          </a:p>
        </p:txBody>
      </p:sp>
      <p:cxnSp>
        <p:nvCxnSpPr>
          <p:cNvPr id="25" name="Straight Arrow Connector 24">
            <a:extLst>
              <a:ext uri="{FF2B5EF4-FFF2-40B4-BE49-F238E27FC236}">
                <a16:creationId xmlns:a16="http://schemas.microsoft.com/office/drawing/2014/main" id="{A63E95C9-E129-35F0-4B7D-ADFC704B8CFB}"/>
              </a:ext>
            </a:extLst>
          </p:cNvPr>
          <p:cNvCxnSpPr>
            <a:cxnSpLocks/>
          </p:cNvCxnSpPr>
          <p:nvPr/>
        </p:nvCxnSpPr>
        <p:spPr>
          <a:xfrm flipH="1">
            <a:off x="11569758" y="7536619"/>
            <a:ext cx="541471"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D183A02E-524D-BA91-A805-606370A76F48}"/>
              </a:ext>
            </a:extLst>
          </p:cNvPr>
          <p:cNvSpPr txBox="1"/>
          <p:nvPr/>
        </p:nvSpPr>
        <p:spPr>
          <a:xfrm>
            <a:off x="12285698" y="7305786"/>
            <a:ext cx="3478149" cy="461665"/>
          </a:xfrm>
          <a:prstGeom prst="rect">
            <a:avLst/>
          </a:prstGeom>
          <a:noFill/>
        </p:spPr>
        <p:txBody>
          <a:bodyPr wrap="square" rtlCol="0">
            <a:spAutoFit/>
          </a:bodyPr>
          <a:lstStyle/>
          <a:p>
            <a:pPr algn="ctr"/>
            <a:r>
              <a:rPr lang="en-US" sz="2400" dirty="0">
                <a:latin typeface="Glacial Indifference" panose="020B0604020202020204" charset="0"/>
              </a:rPr>
              <a:t>Enter your Email Address</a:t>
            </a:r>
          </a:p>
        </p:txBody>
      </p:sp>
      <p:sp>
        <p:nvSpPr>
          <p:cNvPr id="28" name="TextBox 27">
            <a:extLst>
              <a:ext uri="{FF2B5EF4-FFF2-40B4-BE49-F238E27FC236}">
                <a16:creationId xmlns:a16="http://schemas.microsoft.com/office/drawing/2014/main" id="{250C13B5-F2E6-D476-6409-CE9EDB4E27FB}"/>
              </a:ext>
            </a:extLst>
          </p:cNvPr>
          <p:cNvSpPr txBox="1"/>
          <p:nvPr/>
        </p:nvSpPr>
        <p:spPr>
          <a:xfrm>
            <a:off x="1226105" y="2702159"/>
            <a:ext cx="6183798" cy="954107"/>
          </a:xfrm>
          <a:prstGeom prst="rect">
            <a:avLst/>
          </a:prstGeom>
          <a:noFill/>
        </p:spPr>
        <p:txBody>
          <a:bodyPr wrap="square" rtlCol="0">
            <a:spAutoFit/>
          </a:bodyPr>
          <a:lstStyle/>
          <a:p>
            <a:r>
              <a:rPr lang="en-US" sz="2800" b="1" dirty="0">
                <a:latin typeface="Glacial Indifference" panose="020B0604020202020204" charset="0"/>
              </a:rPr>
              <a:t>Herky will enter their information under Club Authorization:</a:t>
            </a:r>
          </a:p>
        </p:txBody>
      </p:sp>
      <p:sp>
        <p:nvSpPr>
          <p:cNvPr id="29" name="TextBox 28">
            <a:extLst>
              <a:ext uri="{FF2B5EF4-FFF2-40B4-BE49-F238E27FC236}">
                <a16:creationId xmlns:a16="http://schemas.microsoft.com/office/drawing/2014/main" id="{D6A4D38E-B864-A11A-49D7-9DBED0E1AFFB}"/>
              </a:ext>
            </a:extLst>
          </p:cNvPr>
          <p:cNvSpPr txBox="1"/>
          <p:nvPr/>
        </p:nvSpPr>
        <p:spPr>
          <a:xfrm>
            <a:off x="2905491" y="5984404"/>
            <a:ext cx="3017029" cy="461665"/>
          </a:xfrm>
          <a:prstGeom prst="rect">
            <a:avLst/>
          </a:prstGeom>
          <a:noFill/>
        </p:spPr>
        <p:txBody>
          <a:bodyPr wrap="square" rtlCol="0">
            <a:spAutoFit/>
          </a:bodyPr>
          <a:lstStyle/>
          <a:p>
            <a:pPr algn="r"/>
            <a:r>
              <a:rPr lang="en-US" sz="2400" dirty="0">
                <a:latin typeface="Glacial Indifference" panose="020B0604020202020204" charset="0"/>
              </a:rPr>
              <a:t>Add your signature</a:t>
            </a:r>
          </a:p>
        </p:txBody>
      </p:sp>
      <p:cxnSp>
        <p:nvCxnSpPr>
          <p:cNvPr id="30" name="Straight Arrow Connector 29">
            <a:extLst>
              <a:ext uri="{FF2B5EF4-FFF2-40B4-BE49-F238E27FC236}">
                <a16:creationId xmlns:a16="http://schemas.microsoft.com/office/drawing/2014/main" id="{1AB955A1-D985-4283-A7B3-A61479567A26}"/>
              </a:ext>
            </a:extLst>
          </p:cNvPr>
          <p:cNvCxnSpPr>
            <a:cxnSpLocks/>
          </p:cNvCxnSpPr>
          <p:nvPr/>
        </p:nvCxnSpPr>
        <p:spPr>
          <a:xfrm flipV="1">
            <a:off x="5976316" y="6215235"/>
            <a:ext cx="678558" cy="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EB57B8E0-B1A7-3514-6361-738F6EE98A54}"/>
              </a:ext>
            </a:extLst>
          </p:cNvPr>
          <p:cNvSpPr txBox="1"/>
          <p:nvPr/>
        </p:nvSpPr>
        <p:spPr>
          <a:xfrm>
            <a:off x="1226105" y="6404231"/>
            <a:ext cx="4750211" cy="400110"/>
          </a:xfrm>
          <a:prstGeom prst="rect">
            <a:avLst/>
          </a:prstGeom>
          <a:noFill/>
        </p:spPr>
        <p:txBody>
          <a:bodyPr wrap="none" rtlCol="0">
            <a:spAutoFit/>
          </a:bodyPr>
          <a:lstStyle/>
          <a:p>
            <a:pPr algn="r"/>
            <a:r>
              <a:rPr lang="en-US" sz="2000" dirty="0">
                <a:latin typeface="Glacial Indifference" panose="020B0604020202020204" charset="0"/>
              </a:rPr>
              <a:t>(should match the signature on the CAF) </a:t>
            </a:r>
          </a:p>
        </p:txBody>
      </p:sp>
      <p:pic>
        <p:nvPicPr>
          <p:cNvPr id="13" name="Picture 12">
            <a:extLst>
              <a:ext uri="{FF2B5EF4-FFF2-40B4-BE49-F238E27FC236}">
                <a16:creationId xmlns:a16="http://schemas.microsoft.com/office/drawing/2014/main" id="{6221C8CA-7F2E-27D2-4E64-6C9DD5E17563}"/>
              </a:ext>
            </a:extLst>
          </p:cNvPr>
          <p:cNvPicPr>
            <a:picLocks noChangeAspect="1"/>
          </p:cNvPicPr>
          <p:nvPr/>
        </p:nvPicPr>
        <p:blipFill>
          <a:blip r:embed="rId6"/>
          <a:stretch>
            <a:fillRect/>
          </a:stretch>
        </p:blipFill>
        <p:spPr>
          <a:xfrm>
            <a:off x="6911662" y="3272356"/>
            <a:ext cx="4318972" cy="5985944"/>
          </a:xfrm>
          <a:prstGeom prst="rect">
            <a:avLst/>
          </a:prstGeom>
        </p:spPr>
      </p:pic>
    </p:spTree>
    <p:extLst>
      <p:ext uri="{BB962C8B-B14F-4D97-AF65-F5344CB8AC3E}">
        <p14:creationId xmlns:p14="http://schemas.microsoft.com/office/powerpoint/2010/main" val="193505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p:cTn id="23" dur="500" fill="hold"/>
                                        <p:tgtEl>
                                          <p:spTgt spid="32"/>
                                        </p:tgtEl>
                                        <p:attrNameLst>
                                          <p:attrName>ppt_w</p:attrName>
                                        </p:attrNameLst>
                                      </p:cBhvr>
                                      <p:tavLst>
                                        <p:tav tm="0">
                                          <p:val>
                                            <p:fltVal val="0"/>
                                          </p:val>
                                        </p:tav>
                                        <p:tav tm="100000">
                                          <p:val>
                                            <p:strVal val="#ppt_w"/>
                                          </p:val>
                                        </p:tav>
                                      </p:tavLst>
                                    </p:anim>
                                    <p:anim calcmode="lin" valueType="num">
                                      <p:cBhvr>
                                        <p:cTn id="24" dur="500" fill="hold"/>
                                        <p:tgtEl>
                                          <p:spTgt spid="32"/>
                                        </p:tgtEl>
                                        <p:attrNameLst>
                                          <p:attrName>ppt_h</p:attrName>
                                        </p:attrNameLst>
                                      </p:cBhvr>
                                      <p:tavLst>
                                        <p:tav tm="0">
                                          <p:val>
                                            <p:fltVal val="0"/>
                                          </p:val>
                                        </p:tav>
                                        <p:tav tm="100000">
                                          <p:val>
                                            <p:strVal val="#ppt_h"/>
                                          </p:val>
                                        </p:tav>
                                      </p:tavLst>
                                    </p:anim>
                                    <p:animEffect transition="in" filter="fade">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4" grpId="0"/>
      <p:bldP spid="26" grpId="0"/>
      <p:bldP spid="29" grpId="0"/>
      <p:bldP spid="32"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DD3C5761-ADB1-68AD-00B6-0F56AFC2A42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061B27B-3BDF-DC8F-A630-369256E6344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A4C8E07-B0B4-2520-9528-75900CFDBD79}"/>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DE75BEF-33B5-F2FD-9628-3BE8C59DC41C}"/>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AF601E6A-C8FC-45AE-797B-EBC81FB4DFB6}"/>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F853F18D-2231-E0F9-4ABC-664601090197}"/>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77F0D019-096D-3278-529E-090D40F81F89}"/>
              </a:ext>
            </a:extLst>
          </p:cNvPr>
          <p:cNvSpPr/>
          <p:nvPr/>
        </p:nvSpPr>
        <p:spPr>
          <a:xfrm rot="2700000">
            <a:off x="17269427" y="852784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1E4DAADF-A607-0FA3-2ED5-70520EBE663C}"/>
              </a:ext>
            </a:extLst>
          </p:cNvPr>
          <p:cNvSpPr/>
          <p:nvPr/>
        </p:nvSpPr>
        <p:spPr>
          <a:xfrm rot="2700000">
            <a:off x="6224406" y="8283422"/>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3E1227D6-C4F7-0059-0227-FCF59BFB15ED}"/>
              </a:ext>
            </a:extLst>
          </p:cNvPr>
          <p:cNvSpPr/>
          <p:nvPr/>
        </p:nvSpPr>
        <p:spPr>
          <a:xfrm rot="2700000">
            <a:off x="490883" y="2804901"/>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7">
            <a:extLst>
              <a:ext uri="{FF2B5EF4-FFF2-40B4-BE49-F238E27FC236}">
                <a16:creationId xmlns:a16="http://schemas.microsoft.com/office/drawing/2014/main" id="{F30AB2CE-EB0C-41A6-9972-ADF18458235A}"/>
              </a:ext>
            </a:extLst>
          </p:cNvPr>
          <p:cNvSpPr txBox="1"/>
          <p:nvPr/>
        </p:nvSpPr>
        <p:spPr>
          <a:xfrm>
            <a:off x="1112420" y="4358481"/>
            <a:ext cx="8329462" cy="3108543"/>
          </a:xfrm>
          <a:prstGeom prst="rect">
            <a:avLst/>
          </a:prstGeom>
          <a:noFill/>
        </p:spPr>
        <p:txBody>
          <a:bodyPr wrap="square" rtlCol="0">
            <a:spAutoFit/>
          </a:bodyPr>
          <a:lstStyle/>
          <a:p>
            <a:r>
              <a:rPr lang="en-US" sz="2800" dirty="0">
                <a:latin typeface="Glacial Indifference" panose="020B0604020202020204" charset="0"/>
              </a:rPr>
              <a:t>This is the final page before submitting the check request. </a:t>
            </a:r>
          </a:p>
          <a:p>
            <a:endParaRPr lang="en-US" sz="2800" dirty="0">
              <a:latin typeface="Glacial Indifference" panose="020B0604020202020204" charset="0"/>
            </a:endParaRPr>
          </a:p>
          <a:p>
            <a:r>
              <a:rPr lang="en-US" sz="2800" dirty="0">
                <a:latin typeface="Glacial Indifference" panose="020B0604020202020204" charset="0"/>
              </a:rPr>
              <a:t>Please review to ensure:</a:t>
            </a:r>
          </a:p>
          <a:p>
            <a:pPr marL="514350" indent="-514350">
              <a:buAutoNum type="arabicPeriod"/>
            </a:pPr>
            <a:r>
              <a:rPr lang="en-US" sz="2800" dirty="0">
                <a:latin typeface="Glacial Indifference" panose="020B0604020202020204" charset="0"/>
              </a:rPr>
              <a:t>Vendor’s information is accurate</a:t>
            </a:r>
          </a:p>
          <a:p>
            <a:pPr marL="514350" indent="-514350">
              <a:buAutoNum type="arabicPeriod"/>
            </a:pPr>
            <a:r>
              <a:rPr lang="en-US" sz="2800" dirty="0">
                <a:latin typeface="Glacial Indifference" panose="020B0604020202020204" charset="0"/>
              </a:rPr>
              <a:t>All required documentation is uploaded/attached</a:t>
            </a:r>
          </a:p>
          <a:p>
            <a:pPr marL="514350" indent="-514350">
              <a:buAutoNum type="arabicPeriod"/>
            </a:pPr>
            <a:r>
              <a:rPr lang="en-US" sz="2800" dirty="0">
                <a:latin typeface="Glacial Indifference" panose="020B0604020202020204" charset="0"/>
              </a:rPr>
              <a:t>Correct signature authorization was provided</a:t>
            </a:r>
          </a:p>
        </p:txBody>
      </p:sp>
      <p:pic>
        <p:nvPicPr>
          <p:cNvPr id="8" name="Picture 7">
            <a:extLst>
              <a:ext uri="{FF2B5EF4-FFF2-40B4-BE49-F238E27FC236}">
                <a16:creationId xmlns:a16="http://schemas.microsoft.com/office/drawing/2014/main" id="{24153528-0222-D2CF-3CAA-454729D588A9}"/>
              </a:ext>
            </a:extLst>
          </p:cNvPr>
          <p:cNvPicPr>
            <a:picLocks noChangeAspect="1"/>
          </p:cNvPicPr>
          <p:nvPr/>
        </p:nvPicPr>
        <p:blipFill>
          <a:blip r:embed="rId6"/>
          <a:stretch>
            <a:fillRect/>
          </a:stretch>
        </p:blipFill>
        <p:spPr>
          <a:xfrm>
            <a:off x="9874596" y="2624991"/>
            <a:ext cx="6878295" cy="6572593"/>
          </a:xfrm>
          <a:prstGeom prst="rect">
            <a:avLst/>
          </a:prstGeom>
        </p:spPr>
      </p:pic>
    </p:spTree>
    <p:extLst>
      <p:ext uri="{BB962C8B-B14F-4D97-AF65-F5344CB8AC3E}">
        <p14:creationId xmlns:p14="http://schemas.microsoft.com/office/powerpoint/2010/main" val="396093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AF87C72-B7B3-B2D5-9023-CB7F841B3B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F3B3F3-E337-8DAC-A1C7-A74F077AD666}"/>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8B972D9-5825-6E39-1C89-5F77CD039167}"/>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5F0FB2E1-9629-8EDF-0EE8-A2423E6C8080}"/>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3506DCA3-F34A-2F10-DBAB-37623A6C309B}"/>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C98F7F10-BDD3-882C-B0F3-A80491ED9D82}"/>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OUTSIDE SERVICES</a:t>
            </a:r>
          </a:p>
        </p:txBody>
      </p:sp>
      <p:sp>
        <p:nvSpPr>
          <p:cNvPr id="9" name="Freeform 9">
            <a:extLst>
              <a:ext uri="{FF2B5EF4-FFF2-40B4-BE49-F238E27FC236}">
                <a16:creationId xmlns:a16="http://schemas.microsoft.com/office/drawing/2014/main" id="{AFA79ADA-B97D-3C8D-6738-214FC3E8E9A6}"/>
              </a:ext>
            </a:extLst>
          </p:cNvPr>
          <p:cNvSpPr/>
          <p:nvPr/>
        </p:nvSpPr>
        <p:spPr>
          <a:xfrm rot="2700000">
            <a:off x="17578206" y="793890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3F7EBE19-93E1-F55A-D196-AC0AE63E0C63}"/>
              </a:ext>
            </a:extLst>
          </p:cNvPr>
          <p:cNvSpPr/>
          <p:nvPr/>
        </p:nvSpPr>
        <p:spPr>
          <a:xfrm rot="2700000">
            <a:off x="1728606" y="8413345"/>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F333DB0E-7D0F-A23F-09FD-1D094DE85A04}"/>
              </a:ext>
            </a:extLst>
          </p:cNvPr>
          <p:cNvSpPr/>
          <p:nvPr/>
        </p:nvSpPr>
        <p:spPr>
          <a:xfrm rot="2700000">
            <a:off x="3557406" y="2974072"/>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7">
            <a:extLst>
              <a:ext uri="{FF2B5EF4-FFF2-40B4-BE49-F238E27FC236}">
                <a16:creationId xmlns:a16="http://schemas.microsoft.com/office/drawing/2014/main" id="{7DC5618F-AAD7-AE40-7A9C-147E164D849B}"/>
              </a:ext>
            </a:extLst>
          </p:cNvPr>
          <p:cNvSpPr txBox="1"/>
          <p:nvPr/>
        </p:nvSpPr>
        <p:spPr>
          <a:xfrm>
            <a:off x="1112420" y="5524500"/>
            <a:ext cx="5215041" cy="954107"/>
          </a:xfrm>
          <a:prstGeom prst="rect">
            <a:avLst/>
          </a:prstGeom>
          <a:noFill/>
        </p:spPr>
        <p:txBody>
          <a:bodyPr wrap="square" rtlCol="0">
            <a:spAutoFit/>
          </a:bodyPr>
          <a:lstStyle/>
          <a:p>
            <a:pPr algn="r"/>
            <a:r>
              <a:rPr lang="en-US" sz="2800" dirty="0">
                <a:latin typeface="Glacial Indifference" panose="020B0604020202020204" charset="0"/>
              </a:rPr>
              <a:t>After you click “Submit,” you will receive a confirmation page</a:t>
            </a:r>
          </a:p>
        </p:txBody>
      </p:sp>
      <p:pic>
        <p:nvPicPr>
          <p:cNvPr id="12" name="Picture 11">
            <a:extLst>
              <a:ext uri="{FF2B5EF4-FFF2-40B4-BE49-F238E27FC236}">
                <a16:creationId xmlns:a16="http://schemas.microsoft.com/office/drawing/2014/main" id="{D1801EDB-443E-C8D3-FB61-B0172BA1253C}"/>
              </a:ext>
            </a:extLst>
          </p:cNvPr>
          <p:cNvPicPr>
            <a:picLocks noChangeAspect="1"/>
          </p:cNvPicPr>
          <p:nvPr/>
        </p:nvPicPr>
        <p:blipFill>
          <a:blip r:embed="rId6"/>
          <a:stretch>
            <a:fillRect/>
          </a:stretch>
        </p:blipFill>
        <p:spPr>
          <a:xfrm>
            <a:off x="7104742" y="3100108"/>
            <a:ext cx="9122229" cy="6032834"/>
          </a:xfrm>
          <a:prstGeom prst="rect">
            <a:avLst/>
          </a:prstGeom>
        </p:spPr>
      </p:pic>
    </p:spTree>
    <p:extLst>
      <p:ext uri="{BB962C8B-B14F-4D97-AF65-F5344CB8AC3E}">
        <p14:creationId xmlns:p14="http://schemas.microsoft.com/office/powerpoint/2010/main" val="3447040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9B71EDEA-62A4-1363-4E1A-8FDB5D05A6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B8D6924-10CB-6BC7-D0DE-AD02FD710DE3}"/>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0B719DA-9857-8E31-938E-A8E8FBEA457A}"/>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816C4C2A-FF94-B3BF-7296-CE7A214B56CE}"/>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CD1F8EB3-6D42-5166-5D61-CCA65D962EF9}"/>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1CA23AC0-9D2E-A5DA-112A-BEDF3FA5B87A}"/>
              </a:ext>
            </a:extLst>
          </p:cNvPr>
          <p:cNvSpPr txBox="1"/>
          <p:nvPr/>
        </p:nvSpPr>
        <p:spPr>
          <a:xfrm>
            <a:off x="4016282" y="729967"/>
            <a:ext cx="10255434"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EXAMPLE: AFTER SUBMISSION</a:t>
            </a:r>
          </a:p>
        </p:txBody>
      </p:sp>
      <p:sp>
        <p:nvSpPr>
          <p:cNvPr id="9" name="Freeform 9">
            <a:extLst>
              <a:ext uri="{FF2B5EF4-FFF2-40B4-BE49-F238E27FC236}">
                <a16:creationId xmlns:a16="http://schemas.microsoft.com/office/drawing/2014/main" id="{46487DED-BCC1-729C-A82F-F0A6CBA0CC5A}"/>
              </a:ext>
            </a:extLst>
          </p:cNvPr>
          <p:cNvSpPr/>
          <p:nvPr/>
        </p:nvSpPr>
        <p:spPr>
          <a:xfrm rot="2700000">
            <a:off x="16438562" y="619851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EB634C82-5354-68D1-370F-0B79EA05B66B}"/>
              </a:ext>
            </a:extLst>
          </p:cNvPr>
          <p:cNvSpPr/>
          <p:nvPr/>
        </p:nvSpPr>
        <p:spPr>
          <a:xfrm rot="2700000">
            <a:off x="1287942" y="849362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365838A5-D20C-571B-3653-4E61C3529757}"/>
              </a:ext>
            </a:extLst>
          </p:cNvPr>
          <p:cNvSpPr/>
          <p:nvPr/>
        </p:nvSpPr>
        <p:spPr>
          <a:xfrm rot="2700000">
            <a:off x="1328468" y="4052706"/>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7">
            <a:extLst>
              <a:ext uri="{FF2B5EF4-FFF2-40B4-BE49-F238E27FC236}">
                <a16:creationId xmlns:a16="http://schemas.microsoft.com/office/drawing/2014/main" id="{99FFE7D1-F3C7-7D93-7B54-BBCA76AFE685}"/>
              </a:ext>
            </a:extLst>
          </p:cNvPr>
          <p:cNvSpPr txBox="1"/>
          <p:nvPr/>
        </p:nvSpPr>
        <p:spPr>
          <a:xfrm>
            <a:off x="2095499" y="3617396"/>
            <a:ext cx="14097000" cy="5262979"/>
          </a:xfrm>
          <a:prstGeom prst="rect">
            <a:avLst/>
          </a:prstGeom>
          <a:noFill/>
        </p:spPr>
        <p:txBody>
          <a:bodyPr wrap="square" rtlCol="0">
            <a:spAutoFit/>
          </a:bodyPr>
          <a:lstStyle/>
          <a:p>
            <a:r>
              <a:rPr lang="en-US" sz="2800" dirty="0">
                <a:latin typeface="Glacial Indifference" panose="020B0604020202020204" charset="0"/>
              </a:rPr>
              <a:t>The club officer who completed the form and the vendor will receive an email confirming that we have received your submission.</a:t>
            </a:r>
          </a:p>
          <a:p>
            <a:endParaRPr lang="en-US" sz="2800" dirty="0">
              <a:latin typeface="Glacial Indifference" panose="020B0604020202020204" charset="0"/>
            </a:endParaRPr>
          </a:p>
          <a:p>
            <a:r>
              <a:rPr lang="en-US" sz="2800" dirty="0">
                <a:latin typeface="Glacial Indifference" panose="020B0604020202020204" charset="0"/>
              </a:rPr>
              <a:t>If you did not receive an email confirmation, then you did not completely submit the check request, or it is waiting for the second authorized signer to complete the Club Authorization section.</a:t>
            </a:r>
          </a:p>
          <a:p>
            <a:endParaRPr lang="en-US" sz="2800" dirty="0">
              <a:latin typeface="Glacial Indifference" panose="020B0604020202020204" charset="0"/>
            </a:endParaRPr>
          </a:p>
          <a:p>
            <a:r>
              <a:rPr lang="en-US" sz="2800" dirty="0">
                <a:latin typeface="Glacial Indifference" panose="020B0604020202020204" charset="0"/>
              </a:rPr>
              <a:t>If there are any missing information or required supporting documentation, our team will reach out to you.</a:t>
            </a:r>
          </a:p>
          <a:p>
            <a:endParaRPr lang="en-US" sz="2800" dirty="0">
              <a:latin typeface="Glacial Indifference" panose="020B0604020202020204" charset="0"/>
            </a:endParaRPr>
          </a:p>
          <a:p>
            <a:r>
              <a:rPr lang="en-US" sz="2800" dirty="0">
                <a:latin typeface="Glacial Indifference" panose="020B0604020202020204" charset="0"/>
              </a:rPr>
              <a:t>Our team will automatically deny the check request for a few reasons, including 4+ missing information/required supporting documentation and no active CAF for the academic year.</a:t>
            </a:r>
          </a:p>
        </p:txBody>
      </p:sp>
    </p:spTree>
    <p:extLst>
      <p:ext uri="{BB962C8B-B14F-4D97-AF65-F5344CB8AC3E}">
        <p14:creationId xmlns:p14="http://schemas.microsoft.com/office/powerpoint/2010/main" val="209098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646A5C22-C20D-831C-3636-546F481489D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065F22-27D3-EE47-4508-4620BFE5418B}"/>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705C217-2603-2A06-1441-6AB2EF2F3081}"/>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1A51346F-D1D2-52B4-03C2-3B44D7C5ADFD}"/>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F69021C-6CFA-7D1D-781D-6D471CE7C213}"/>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TextBox 7">
            <a:extLst>
              <a:ext uri="{FF2B5EF4-FFF2-40B4-BE49-F238E27FC236}">
                <a16:creationId xmlns:a16="http://schemas.microsoft.com/office/drawing/2014/main" id="{7876B107-EF1B-C4E1-70DD-8A6611BAB457}"/>
              </a:ext>
            </a:extLst>
          </p:cNvPr>
          <p:cNvSpPr txBox="1"/>
          <p:nvPr/>
        </p:nvSpPr>
        <p:spPr>
          <a:xfrm>
            <a:off x="5359001" y="713787"/>
            <a:ext cx="6500547"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CHECK REQUEST: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ADVANCES</a:t>
            </a:r>
          </a:p>
        </p:txBody>
      </p:sp>
      <p:sp>
        <p:nvSpPr>
          <p:cNvPr id="9" name="Freeform 9">
            <a:extLst>
              <a:ext uri="{FF2B5EF4-FFF2-40B4-BE49-F238E27FC236}">
                <a16:creationId xmlns:a16="http://schemas.microsoft.com/office/drawing/2014/main" id="{77BAC109-37D1-B0F3-9A92-93641E92B889}"/>
              </a:ext>
            </a:extLst>
          </p:cNvPr>
          <p:cNvSpPr/>
          <p:nvPr/>
        </p:nvSpPr>
        <p:spPr>
          <a:xfrm rot="2700000">
            <a:off x="16424510" y="8345748"/>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6BFF08D7-400F-B0FA-2C4E-B3D08527E78B}"/>
              </a:ext>
            </a:extLst>
          </p:cNvPr>
          <p:cNvSpPr/>
          <p:nvPr/>
        </p:nvSpPr>
        <p:spPr>
          <a:xfrm rot="2700000">
            <a:off x="1684951" y="292772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334E4083-CB41-6EE8-7E41-F4F02B5FEF2B}"/>
              </a:ext>
            </a:extLst>
          </p:cNvPr>
          <p:cNvSpPr/>
          <p:nvPr/>
        </p:nvSpPr>
        <p:spPr>
          <a:xfrm rot="2700000">
            <a:off x="1506710" y="852399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8">
            <a:extLst>
              <a:ext uri="{FF2B5EF4-FFF2-40B4-BE49-F238E27FC236}">
                <a16:creationId xmlns:a16="http://schemas.microsoft.com/office/drawing/2014/main" id="{0D088D40-847E-C0B6-C0CD-A9A6F43C1E36}"/>
              </a:ext>
            </a:extLst>
          </p:cNvPr>
          <p:cNvSpPr txBox="1"/>
          <p:nvPr/>
        </p:nvSpPr>
        <p:spPr>
          <a:xfrm>
            <a:off x="2172080" y="3924300"/>
            <a:ext cx="12874388" cy="3447098"/>
          </a:xfrm>
          <a:prstGeom prst="rect">
            <a:avLst/>
          </a:prstGeom>
        </p:spPr>
        <p:txBody>
          <a:bodyPr wrap="square" lIns="0" tIns="0" rIns="0" bIns="0" rtlCol="0" anchor="t">
            <a:spAutoFit/>
          </a:bodyPr>
          <a:lstStyle/>
          <a:p>
            <a:pPr algn="ctr"/>
            <a:r>
              <a:rPr lang="en-US" sz="2800" dirty="0">
                <a:latin typeface="Glacial Indifference" panose="020B0604020202020204" charset="0"/>
              </a:rPr>
              <a:t>We offer check advances on a case-by-case basis.  </a:t>
            </a:r>
          </a:p>
          <a:p>
            <a:pPr algn="ctr"/>
            <a:endParaRPr lang="en-US" sz="2800" dirty="0">
              <a:latin typeface="Glacial Indifference" panose="020B0604020202020204" charset="0"/>
            </a:endParaRPr>
          </a:p>
          <a:p>
            <a:pPr algn="ctr"/>
            <a:r>
              <a:rPr lang="en-US" sz="2800" dirty="0">
                <a:latin typeface="Glacial Indifference" panose="020B0604020202020204" charset="0"/>
              </a:rPr>
              <a:t>Advance Check Requests require prior approval.  All advance check inquiries with details of the expenditures must be made in-person at our office or via email (</a:t>
            </a:r>
            <a:r>
              <a:rPr lang="en-US" sz="2800" dirty="0">
                <a:solidFill>
                  <a:srgbClr val="0070C0"/>
                </a:solidFill>
                <a:latin typeface="Glacial Indifference" panose="020B0604020202020204" charset="0"/>
                <a:hlinkClick r:id="rId6">
                  <a:extLst>
                    <a:ext uri="{A12FA001-AC4F-418D-AE19-62706E023703}">
                      <ahyp:hlinkClr xmlns:ahyp="http://schemas.microsoft.com/office/drawing/2018/hyperlinkcolor" val="tx"/>
                    </a:ext>
                  </a:extLst>
                </a:hlinkClick>
              </a:rPr>
              <a:t>asiaccounting@csus.edu</a:t>
            </a:r>
            <a:r>
              <a:rPr lang="en-US" sz="2800" dirty="0">
                <a:latin typeface="Glacial Indifference" panose="020B0604020202020204" charset="0"/>
              </a:rPr>
              <a:t>).  </a:t>
            </a:r>
          </a:p>
          <a:p>
            <a:pPr algn="ctr"/>
            <a:endParaRPr lang="en-US" sz="2800" dirty="0">
              <a:latin typeface="Glacial Indifference" panose="020B0604020202020204" charset="0"/>
            </a:endParaRPr>
          </a:p>
          <a:p>
            <a:pPr algn="ctr"/>
            <a:r>
              <a:rPr lang="en-US" sz="2800" dirty="0">
                <a:latin typeface="Glacial Indifference" panose="020B0604020202020204" charset="0"/>
              </a:rPr>
              <a:t>Advance checks follow the same processing time as a regular check request, so please submit a check request at least two weeks before the scheduled event.</a:t>
            </a:r>
          </a:p>
        </p:txBody>
      </p:sp>
      <p:sp>
        <p:nvSpPr>
          <p:cNvPr id="13" name="Freeform 9">
            <a:extLst>
              <a:ext uri="{FF2B5EF4-FFF2-40B4-BE49-F238E27FC236}">
                <a16:creationId xmlns:a16="http://schemas.microsoft.com/office/drawing/2014/main" id="{8414DE0E-07A4-A9C9-38F2-BA491E22EBFC}"/>
              </a:ext>
            </a:extLst>
          </p:cNvPr>
          <p:cNvSpPr/>
          <p:nvPr/>
        </p:nvSpPr>
        <p:spPr>
          <a:xfrm rot="2700000">
            <a:off x="16350977" y="2927726"/>
            <a:ext cx="252072" cy="252072"/>
          </a:xfrm>
          <a:custGeom>
            <a:avLst/>
            <a:gdLst/>
            <a:ahLst/>
            <a:cxnLst/>
            <a:rect l="l" t="t" r="r" b="b"/>
            <a:pathLst>
              <a:path w="252072" h="252072">
                <a:moveTo>
                  <a:pt x="0" y="0"/>
                </a:moveTo>
                <a:lnTo>
                  <a:pt x="252072" y="0"/>
                </a:lnTo>
                <a:lnTo>
                  <a:pt x="252072"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304890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p:cNvGrpSpPr/>
        <p:nvPr/>
      </p:nvGrpSpPr>
      <p:grpSpPr>
        <a:xfrm>
          <a:off x="0" y="0"/>
          <a:ext cx="0" cy="0"/>
          <a:chOff x="0" y="0"/>
          <a:chExt cx="0" cy="0"/>
        </a:xfrm>
      </p:grpSpPr>
      <p:sp>
        <p:nvSpPr>
          <p:cNvPr id="2" name="Freeform 2"/>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a:off x="1454504" y="8581199"/>
            <a:ext cx="5822374" cy="575310"/>
          </a:xfrm>
          <a:custGeom>
            <a:avLst/>
            <a:gdLst/>
            <a:ahLst/>
            <a:cxnLst/>
            <a:rect l="l" t="t" r="r" b="b"/>
            <a:pathLst>
              <a:path w="3854522" h="575310">
                <a:moveTo>
                  <a:pt x="0" y="0"/>
                </a:moveTo>
                <a:lnTo>
                  <a:pt x="3854522" y="0"/>
                </a:lnTo>
                <a:lnTo>
                  <a:pt x="3854522" y="575310"/>
                </a:lnTo>
                <a:lnTo>
                  <a:pt x="0" y="575310"/>
                </a:lnTo>
                <a:lnTo>
                  <a:pt x="0" y="0"/>
                </a:lnTo>
                <a:close/>
              </a:path>
            </a:pathLst>
          </a:custGeom>
          <a:blipFill>
            <a:blip>
              <a:extLst>
                <a:ext uri="{96DAC541-7B7A-43D3-8B79-37D633B846F1}">
                  <asvg:svgBlip xmlns:asvg="http://schemas.microsoft.com/office/drawing/2016/SVG/main" r:embed="rId5"/>
                </a:ext>
              </a:extLst>
            </a:blip>
            <a:stretch>
              <a:fillRect r="-43861"/>
            </a:stretch>
          </a:blipFill>
          <a:ln cap="rnd">
            <a:noFill/>
            <a:prstDash val="solid"/>
            <a:round/>
          </a:ln>
        </p:spPr>
        <p:txBody>
          <a:bodyPr/>
          <a:lstStyle/>
          <a:p>
            <a:endParaRPr lang="en-US"/>
          </a:p>
        </p:txBody>
      </p:sp>
      <p:sp>
        <p:nvSpPr>
          <p:cNvPr id="7" name="Freeform 7"/>
          <p:cNvSpPr/>
          <p:nvPr/>
        </p:nvSpPr>
        <p:spPr>
          <a:xfrm>
            <a:off x="1454504" y="7891050"/>
            <a:ext cx="5822374" cy="575310"/>
          </a:xfrm>
          <a:custGeom>
            <a:avLst/>
            <a:gdLst/>
            <a:ahLst/>
            <a:cxnLst/>
            <a:rect l="l" t="t" r="r" b="b"/>
            <a:pathLst>
              <a:path w="3854522" h="575310">
                <a:moveTo>
                  <a:pt x="0" y="0"/>
                </a:moveTo>
                <a:lnTo>
                  <a:pt x="3854522" y="0"/>
                </a:lnTo>
                <a:lnTo>
                  <a:pt x="3854522" y="575310"/>
                </a:lnTo>
                <a:lnTo>
                  <a:pt x="0" y="575310"/>
                </a:lnTo>
                <a:lnTo>
                  <a:pt x="0" y="0"/>
                </a:lnTo>
                <a:close/>
              </a:path>
            </a:pathLst>
          </a:custGeom>
          <a:blipFill>
            <a:blip>
              <a:extLst>
                <a:ext uri="{96DAC541-7B7A-43D3-8B79-37D633B846F1}">
                  <asvg:svgBlip xmlns:asvg="http://schemas.microsoft.com/office/drawing/2016/SVG/main" r:embed="rId5"/>
                </a:ext>
              </a:extLst>
            </a:blip>
            <a:stretch>
              <a:fillRect r="-43861"/>
            </a:stretch>
          </a:blipFill>
          <a:ln cap="rnd">
            <a:noFill/>
            <a:prstDash val="solid"/>
            <a:round/>
          </a:ln>
        </p:spPr>
        <p:txBody>
          <a:bodyPr/>
          <a:lstStyle/>
          <a:p>
            <a:endParaRPr lang="en-US"/>
          </a:p>
        </p:txBody>
      </p:sp>
      <p:sp>
        <p:nvSpPr>
          <p:cNvPr id="8" name="Freeform 8"/>
          <p:cNvSpPr/>
          <p:nvPr/>
        </p:nvSpPr>
        <p:spPr>
          <a:xfrm>
            <a:off x="1454504" y="7200900"/>
            <a:ext cx="5822374" cy="575310"/>
          </a:xfrm>
          <a:custGeom>
            <a:avLst/>
            <a:gdLst/>
            <a:ahLst/>
            <a:cxnLst/>
            <a:rect l="l" t="t" r="r" b="b"/>
            <a:pathLst>
              <a:path w="3854522" h="575310">
                <a:moveTo>
                  <a:pt x="0" y="0"/>
                </a:moveTo>
                <a:lnTo>
                  <a:pt x="3854522" y="0"/>
                </a:lnTo>
                <a:lnTo>
                  <a:pt x="3854522" y="575310"/>
                </a:lnTo>
                <a:lnTo>
                  <a:pt x="0" y="575310"/>
                </a:lnTo>
                <a:lnTo>
                  <a:pt x="0" y="0"/>
                </a:lnTo>
                <a:close/>
              </a:path>
            </a:pathLst>
          </a:custGeom>
          <a:blipFill>
            <a:blip>
              <a:extLst>
                <a:ext uri="{96DAC541-7B7A-43D3-8B79-37D633B846F1}">
                  <asvg:svgBlip xmlns:asvg="http://schemas.microsoft.com/office/drawing/2016/SVG/main" r:embed="rId5"/>
                </a:ext>
              </a:extLst>
            </a:blip>
            <a:stretch>
              <a:fillRect r="-43861"/>
            </a:stretch>
          </a:blipFill>
          <a:ln cap="rnd">
            <a:noFill/>
            <a:prstDash val="solid"/>
            <a:round/>
          </a:ln>
        </p:spPr>
        <p:txBody>
          <a:bodyPr/>
          <a:lstStyle/>
          <a:p>
            <a:endParaRPr lang="en-US"/>
          </a:p>
        </p:txBody>
      </p:sp>
      <p:sp>
        <p:nvSpPr>
          <p:cNvPr id="10" name="TextBox 10"/>
          <p:cNvSpPr txBox="1"/>
          <p:nvPr/>
        </p:nvSpPr>
        <p:spPr>
          <a:xfrm>
            <a:off x="1471710" y="862632"/>
            <a:ext cx="6148290" cy="1897955"/>
          </a:xfrm>
          <a:prstGeom prst="rect">
            <a:avLst/>
          </a:prstGeom>
        </p:spPr>
        <p:txBody>
          <a:bodyPr wrap="square" lIns="0" tIns="0" rIns="0" bIns="0" rtlCol="0" anchor="t">
            <a:spAutoFit/>
          </a:bodyPr>
          <a:lstStyle/>
          <a:p>
            <a:pPr algn="l"/>
            <a:r>
              <a:rPr lang="en-US" sz="6200" b="1" dirty="0">
                <a:solidFill>
                  <a:srgbClr val="043927"/>
                </a:solidFill>
                <a:latin typeface="Glacial Indifference Bold"/>
                <a:ea typeface="Glacial Indifference Bold"/>
                <a:cs typeface="Glacial Indifference Bold"/>
                <a:sym typeface="Glacial Indifference Bold"/>
              </a:rPr>
              <a:t>NEED CLUB BANKING HELP?</a:t>
            </a:r>
          </a:p>
        </p:txBody>
      </p:sp>
      <p:sp>
        <p:nvSpPr>
          <p:cNvPr id="11" name="TextBox 11"/>
          <p:cNvSpPr txBox="1"/>
          <p:nvPr/>
        </p:nvSpPr>
        <p:spPr>
          <a:xfrm>
            <a:off x="1454504" y="6616152"/>
            <a:ext cx="2355496" cy="384721"/>
          </a:xfrm>
          <a:prstGeom prst="rect">
            <a:avLst/>
          </a:prstGeom>
        </p:spPr>
        <p:txBody>
          <a:bodyPr wrap="square" lIns="0" tIns="0" rIns="0" bIns="0" rtlCol="0" anchor="t">
            <a:spAutoFit/>
          </a:bodyPr>
          <a:lstStyle/>
          <a:p>
            <a:pPr algn="l">
              <a:lnSpc>
                <a:spcPts val="3000"/>
              </a:lnSpc>
            </a:pPr>
            <a:r>
              <a:rPr lang="en-US" sz="2800" dirty="0">
                <a:solidFill>
                  <a:srgbClr val="212429"/>
                </a:solidFill>
                <a:latin typeface="Glacial Indifference"/>
                <a:ea typeface="Glacial Indifference"/>
                <a:cs typeface="Glacial Indifference"/>
                <a:sym typeface="Glacial Indifference"/>
              </a:rPr>
              <a:t>Ask us!  </a:t>
            </a:r>
          </a:p>
        </p:txBody>
      </p:sp>
      <p:sp>
        <p:nvSpPr>
          <p:cNvPr id="12" name="TextBox 12"/>
          <p:cNvSpPr txBox="1"/>
          <p:nvPr/>
        </p:nvSpPr>
        <p:spPr>
          <a:xfrm>
            <a:off x="1693488" y="7343260"/>
            <a:ext cx="3498713" cy="269304"/>
          </a:xfrm>
          <a:prstGeom prst="rect">
            <a:avLst/>
          </a:prstGeom>
        </p:spPr>
        <p:txBody>
          <a:bodyPr lIns="0" tIns="0" rIns="0" bIns="0" rtlCol="0" anchor="t">
            <a:spAutoFit/>
          </a:bodyPr>
          <a:lstStyle/>
          <a:p>
            <a:pPr algn="l">
              <a:lnSpc>
                <a:spcPts val="2100"/>
              </a:lnSpc>
            </a:pPr>
            <a:r>
              <a:rPr lang="en-US" sz="2000" dirty="0">
                <a:solidFill>
                  <a:srgbClr val="FFFFFF"/>
                </a:solidFill>
                <a:latin typeface="Glacial Indifference"/>
                <a:ea typeface="Glacial Indifference"/>
                <a:cs typeface="Glacial Indifference"/>
                <a:sym typeface="Glacial Indifference"/>
              </a:rPr>
              <a:t>Phone: (916) 278-2231</a:t>
            </a:r>
          </a:p>
        </p:txBody>
      </p:sp>
      <p:sp>
        <p:nvSpPr>
          <p:cNvPr id="13" name="TextBox 13"/>
          <p:cNvSpPr txBox="1"/>
          <p:nvPr/>
        </p:nvSpPr>
        <p:spPr>
          <a:xfrm>
            <a:off x="1693488" y="8068549"/>
            <a:ext cx="3498713" cy="269304"/>
          </a:xfrm>
          <a:prstGeom prst="rect">
            <a:avLst/>
          </a:prstGeom>
        </p:spPr>
        <p:txBody>
          <a:bodyPr lIns="0" tIns="0" rIns="0" bIns="0" rtlCol="0" anchor="t">
            <a:spAutoFit/>
          </a:bodyPr>
          <a:lstStyle/>
          <a:p>
            <a:pPr algn="l">
              <a:lnSpc>
                <a:spcPts val="2100"/>
              </a:lnSpc>
            </a:pPr>
            <a:r>
              <a:rPr lang="en-US" sz="2000" dirty="0">
                <a:solidFill>
                  <a:srgbClr val="FFFFFF"/>
                </a:solidFill>
                <a:latin typeface="Glacial Indifference"/>
                <a:ea typeface="Glacial Indifference"/>
                <a:cs typeface="Glacial Indifference"/>
                <a:sym typeface="Glacial Indifference"/>
              </a:rPr>
              <a:t>Email: asiaccounting@csus.edu</a:t>
            </a:r>
          </a:p>
        </p:txBody>
      </p:sp>
      <p:sp>
        <p:nvSpPr>
          <p:cNvPr id="14" name="TextBox 14"/>
          <p:cNvSpPr txBox="1"/>
          <p:nvPr/>
        </p:nvSpPr>
        <p:spPr>
          <a:xfrm>
            <a:off x="1656617" y="8734202"/>
            <a:ext cx="5263546" cy="269304"/>
          </a:xfrm>
          <a:prstGeom prst="rect">
            <a:avLst/>
          </a:prstGeom>
        </p:spPr>
        <p:txBody>
          <a:bodyPr wrap="square" lIns="0" tIns="0" rIns="0" bIns="0" rtlCol="0" anchor="t">
            <a:spAutoFit/>
          </a:bodyPr>
          <a:lstStyle/>
          <a:p>
            <a:pPr algn="l">
              <a:lnSpc>
                <a:spcPts val="2100"/>
              </a:lnSpc>
            </a:pPr>
            <a:r>
              <a:rPr lang="en-US" sz="2000" dirty="0">
                <a:solidFill>
                  <a:srgbClr val="FFFFFF"/>
                </a:solidFill>
                <a:latin typeface="Glacial Indifference"/>
                <a:ea typeface="Glacial Indifference"/>
                <a:cs typeface="Glacial Indifference"/>
                <a:sym typeface="Glacial Indifference"/>
              </a:rPr>
              <a:t>Office: University Union; 3</a:t>
            </a:r>
            <a:r>
              <a:rPr lang="en-US" sz="2000" baseline="30000" dirty="0">
                <a:solidFill>
                  <a:srgbClr val="FFFFFF"/>
                </a:solidFill>
                <a:latin typeface="Glacial Indifference"/>
                <a:ea typeface="Glacial Indifference"/>
                <a:cs typeface="Glacial Indifference"/>
                <a:sym typeface="Glacial Indifference"/>
              </a:rPr>
              <a:t>rd</a:t>
            </a:r>
            <a:r>
              <a:rPr lang="en-US" sz="2000" dirty="0">
                <a:solidFill>
                  <a:srgbClr val="FFFFFF"/>
                </a:solidFill>
                <a:latin typeface="Glacial Indifference"/>
                <a:ea typeface="Glacial Indifference"/>
                <a:cs typeface="Glacial Indifference"/>
                <a:sym typeface="Glacial Indifference"/>
              </a:rPr>
              <a:t> floor, Room 3230</a:t>
            </a:r>
          </a:p>
        </p:txBody>
      </p:sp>
      <p:pic>
        <p:nvPicPr>
          <p:cNvPr id="16" name="Picture 15">
            <a:extLst>
              <a:ext uri="{FF2B5EF4-FFF2-40B4-BE49-F238E27FC236}">
                <a16:creationId xmlns:a16="http://schemas.microsoft.com/office/drawing/2014/main" id="{E81EE4E4-DDE1-DE27-7084-70315DD436EE}"/>
              </a:ext>
            </a:extLst>
          </p:cNvPr>
          <p:cNvPicPr>
            <a:picLocks noChangeAspect="1"/>
          </p:cNvPicPr>
          <p:nvPr/>
        </p:nvPicPr>
        <p:blipFill>
          <a:blip r:embed="rId6"/>
          <a:stretch>
            <a:fillRect/>
          </a:stretch>
        </p:blipFill>
        <p:spPr>
          <a:xfrm>
            <a:off x="1455955" y="3387286"/>
            <a:ext cx="1991089" cy="1975452"/>
          </a:xfrm>
          <a:prstGeom prst="rect">
            <a:avLst/>
          </a:prstGeom>
        </p:spPr>
      </p:pic>
      <p:sp>
        <p:nvSpPr>
          <p:cNvPr id="17" name="Freeform 6">
            <a:extLst>
              <a:ext uri="{FF2B5EF4-FFF2-40B4-BE49-F238E27FC236}">
                <a16:creationId xmlns:a16="http://schemas.microsoft.com/office/drawing/2014/main" id="{4C55D8CB-E151-6FBC-5F53-BC81D97538DC}"/>
              </a:ext>
            </a:extLst>
          </p:cNvPr>
          <p:cNvSpPr/>
          <p:nvPr/>
        </p:nvSpPr>
        <p:spPr>
          <a:xfrm>
            <a:off x="1471710" y="5551791"/>
            <a:ext cx="5822374" cy="575310"/>
          </a:xfrm>
          <a:custGeom>
            <a:avLst/>
            <a:gdLst/>
            <a:ahLst/>
            <a:cxnLst/>
            <a:rect l="l" t="t" r="r" b="b"/>
            <a:pathLst>
              <a:path w="3854522" h="575310">
                <a:moveTo>
                  <a:pt x="0" y="0"/>
                </a:moveTo>
                <a:lnTo>
                  <a:pt x="3854522" y="0"/>
                </a:lnTo>
                <a:lnTo>
                  <a:pt x="3854522" y="575310"/>
                </a:lnTo>
                <a:lnTo>
                  <a:pt x="0" y="575310"/>
                </a:lnTo>
                <a:lnTo>
                  <a:pt x="0" y="0"/>
                </a:lnTo>
                <a:close/>
              </a:path>
            </a:pathLst>
          </a:custGeom>
          <a:blipFill>
            <a:blip>
              <a:extLst>
                <a:ext uri="{96DAC541-7B7A-43D3-8B79-37D633B846F1}">
                  <asvg:svgBlip xmlns:asvg="http://schemas.microsoft.com/office/drawing/2016/SVG/main" r:embed="rId5"/>
                </a:ext>
              </a:extLst>
            </a:blip>
            <a:stretch>
              <a:fillRect r="-43861"/>
            </a:stretch>
          </a:blipFill>
          <a:ln cap="rnd">
            <a:noFill/>
            <a:prstDash val="solid"/>
            <a:round/>
          </a:ln>
        </p:spPr>
        <p:txBody>
          <a:bodyPr/>
          <a:lstStyle/>
          <a:p>
            <a:endParaRPr lang="en-US"/>
          </a:p>
        </p:txBody>
      </p:sp>
      <p:sp>
        <p:nvSpPr>
          <p:cNvPr id="19" name="TextBox 14">
            <a:extLst>
              <a:ext uri="{FF2B5EF4-FFF2-40B4-BE49-F238E27FC236}">
                <a16:creationId xmlns:a16="http://schemas.microsoft.com/office/drawing/2014/main" id="{1D196D11-6DEE-0DD5-841C-21A4318C281D}"/>
              </a:ext>
            </a:extLst>
          </p:cNvPr>
          <p:cNvSpPr txBox="1"/>
          <p:nvPr/>
        </p:nvSpPr>
        <p:spPr>
          <a:xfrm>
            <a:off x="1688571" y="5704794"/>
            <a:ext cx="5278294" cy="269304"/>
          </a:xfrm>
          <a:prstGeom prst="rect">
            <a:avLst/>
          </a:prstGeom>
        </p:spPr>
        <p:txBody>
          <a:bodyPr wrap="square" lIns="0" tIns="0" rIns="0" bIns="0" rtlCol="0" anchor="t">
            <a:spAutoFit/>
          </a:bodyPr>
          <a:lstStyle/>
          <a:p>
            <a:pPr algn="l">
              <a:lnSpc>
                <a:spcPts val="2100"/>
              </a:lnSpc>
            </a:pPr>
            <a:r>
              <a:rPr lang="en-US" sz="2000" dirty="0">
                <a:solidFill>
                  <a:srgbClr val="FFFFFF"/>
                </a:solidFill>
                <a:latin typeface="Glacial Indifference"/>
                <a:ea typeface="Glacial Indifference"/>
                <a:cs typeface="Glacial Indifference"/>
                <a:sym typeface="Glacial Indifference"/>
              </a:rPr>
              <a:t>Website: www.asi.csus.edu/accounting-services</a:t>
            </a:r>
          </a:p>
        </p:txBody>
      </p:sp>
      <p:sp>
        <p:nvSpPr>
          <p:cNvPr id="21" name="TextBox 11">
            <a:extLst>
              <a:ext uri="{FF2B5EF4-FFF2-40B4-BE49-F238E27FC236}">
                <a16:creationId xmlns:a16="http://schemas.microsoft.com/office/drawing/2014/main" id="{4DECA243-C470-5DA5-19CE-7016643E6319}"/>
              </a:ext>
            </a:extLst>
          </p:cNvPr>
          <p:cNvSpPr txBox="1"/>
          <p:nvPr/>
        </p:nvSpPr>
        <p:spPr>
          <a:xfrm>
            <a:off x="3810000" y="3339935"/>
            <a:ext cx="12496800" cy="2154436"/>
          </a:xfrm>
          <a:prstGeom prst="rect">
            <a:avLst/>
          </a:prstGeom>
        </p:spPr>
        <p:txBody>
          <a:bodyPr wrap="square" lIns="0" tIns="0" rIns="0" bIns="0" rtlCol="0" anchor="t">
            <a:spAutoFit/>
          </a:bodyPr>
          <a:lstStyle/>
          <a:p>
            <a:r>
              <a:rPr lang="en-US" sz="2800" dirty="0">
                <a:solidFill>
                  <a:srgbClr val="212429"/>
                </a:solidFill>
                <a:latin typeface="Glacial Indifference"/>
                <a:ea typeface="Glacial Indifference"/>
                <a:cs typeface="Glacial Indifference"/>
                <a:sym typeface="Glacial Indifference"/>
              </a:rPr>
              <a:t>Please explore our website!  </a:t>
            </a:r>
          </a:p>
          <a:p>
            <a:r>
              <a:rPr lang="en-US" sz="2800" dirty="0">
                <a:solidFill>
                  <a:srgbClr val="212429"/>
                </a:solidFill>
                <a:latin typeface="Glacial Indifference"/>
                <a:ea typeface="Glacial Indifference"/>
                <a:cs typeface="Glacial Indifference"/>
                <a:sym typeface="Glacial Indifference"/>
              </a:rPr>
              <a:t>There are many resources available to you, including videos, links to the CAF and Jotform Check Request, information on DOC grant, list of required supporting documentation for check requests, and a Frequently Asked Questions (FAQ) section.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02EBC06A-D42F-8867-60E3-76556B2806D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9EBD82-DD3E-549B-015B-35DF3A38654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6E35C277-ABE4-DE88-0803-0D72C6098F56}"/>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98BD740-9F44-5177-4ACB-4FC5228A1512}"/>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6A16751F-7D09-A219-3837-49ACD33510BD}"/>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0" name="TextBox 10">
            <a:extLst>
              <a:ext uri="{FF2B5EF4-FFF2-40B4-BE49-F238E27FC236}">
                <a16:creationId xmlns:a16="http://schemas.microsoft.com/office/drawing/2014/main" id="{0F593F78-CA49-11A2-73E3-B00340E17E98}"/>
              </a:ext>
            </a:extLst>
          </p:cNvPr>
          <p:cNvSpPr txBox="1"/>
          <p:nvPr/>
        </p:nvSpPr>
        <p:spPr>
          <a:xfrm>
            <a:off x="6679455" y="4666446"/>
            <a:ext cx="4929090" cy="954107"/>
          </a:xfrm>
          <a:prstGeom prst="rect">
            <a:avLst/>
          </a:prstGeom>
        </p:spPr>
        <p:txBody>
          <a:bodyPr wrap="square" lIns="0" tIns="0" rIns="0" bIns="0" rtlCol="0" anchor="t">
            <a:spAutoFit/>
          </a:bodyPr>
          <a:lstStyle/>
          <a:p>
            <a:pPr algn="l"/>
            <a:r>
              <a:rPr lang="en-US" sz="6200" b="1" dirty="0">
                <a:solidFill>
                  <a:srgbClr val="043927"/>
                </a:solidFill>
                <a:latin typeface="Glacial Indifference Bold"/>
                <a:ea typeface="Glacial Indifference Bold"/>
                <a:cs typeface="Glacial Indifference Bold"/>
                <a:sym typeface="Glacial Indifference Bold"/>
              </a:rPr>
              <a:t>QUESTIONS?</a:t>
            </a:r>
          </a:p>
        </p:txBody>
      </p:sp>
    </p:spTree>
    <p:extLst>
      <p:ext uri="{BB962C8B-B14F-4D97-AF65-F5344CB8AC3E}">
        <p14:creationId xmlns:p14="http://schemas.microsoft.com/office/powerpoint/2010/main" val="3661912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308FAD31-FA3A-C612-FA7F-F7A6CEDC9D5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A375F14-589B-23C6-AD48-6831DBAFA13C}"/>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C5774CE-D0B2-E23E-CE17-4583C861A6AD}"/>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E3755E1-D19F-B76B-3284-D2E23EB0BAA1}"/>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D50506AE-9AFE-1FA3-5A7C-E87E98697A59}"/>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09FE0CC8-E5E5-B466-3BAF-F3365B989C8C}"/>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024BFDE6-3D4E-D7C1-A278-AB95F65DCC24}"/>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0F4A6114-255B-D5B0-1AC3-06939D64665E}"/>
              </a:ext>
            </a:extLst>
          </p:cNvPr>
          <p:cNvSpPr/>
          <p:nvPr/>
        </p:nvSpPr>
        <p:spPr>
          <a:xfrm rot="2700000">
            <a:off x="17578206" y="4433706"/>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F26DA168-F051-FE4A-7350-021666F83A62}"/>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FA718B32-E3F5-3DA7-3E34-CBADE483D796}"/>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080B503E-CF1F-87DB-9747-EA013580A779}"/>
              </a:ext>
            </a:extLst>
          </p:cNvPr>
          <p:cNvSpPr txBox="1"/>
          <p:nvPr/>
        </p:nvSpPr>
        <p:spPr>
          <a:xfrm>
            <a:off x="8931786" y="3293619"/>
            <a:ext cx="8230198" cy="5601533"/>
          </a:xfrm>
          <a:prstGeom prst="rect">
            <a:avLst/>
          </a:prstGeom>
        </p:spPr>
        <p:txBody>
          <a:bodyPr wrap="square" lIns="0" tIns="0" rIns="0" bIns="0" rtlCol="0" anchor="t">
            <a:spAutoFit/>
          </a:bodyPr>
          <a:lstStyle/>
          <a:p>
            <a:pPr algn="l"/>
            <a:r>
              <a:rPr lang="en-US" sz="2800" dirty="0">
                <a:solidFill>
                  <a:srgbClr val="212429"/>
                </a:solidFill>
                <a:latin typeface="Glacial Indifference"/>
                <a:ea typeface="Glacial Indifference"/>
                <a:cs typeface="Glacial Indifference"/>
                <a:sym typeface="Glacial Indifference"/>
              </a:rPr>
              <a:t>The treasurer or president will enter the CSUS email addresses of:</a:t>
            </a:r>
          </a:p>
          <a:p>
            <a:pPr lvl="1"/>
            <a:r>
              <a:rPr lang="en-US" sz="2800" dirty="0">
                <a:solidFill>
                  <a:srgbClr val="212429"/>
                </a:solidFill>
                <a:latin typeface="Glacial Indifference"/>
                <a:ea typeface="Glacial Indifference"/>
                <a:cs typeface="Glacial Indifference"/>
                <a:sym typeface="Glacial Indifference"/>
              </a:rPr>
              <a:t>-treasurer</a:t>
            </a:r>
          </a:p>
          <a:p>
            <a:pPr lvl="1"/>
            <a:r>
              <a:rPr lang="en-US" sz="2800" dirty="0">
                <a:solidFill>
                  <a:srgbClr val="212429"/>
                </a:solidFill>
                <a:latin typeface="Glacial Indifference"/>
                <a:ea typeface="Glacial Indifference"/>
                <a:cs typeface="Glacial Indifference"/>
                <a:sym typeface="Glacial Indifference"/>
              </a:rPr>
              <a:t>-president</a:t>
            </a:r>
          </a:p>
          <a:p>
            <a:pPr lvl="1"/>
            <a:r>
              <a:rPr lang="en-US" sz="2800" dirty="0">
                <a:solidFill>
                  <a:srgbClr val="212429"/>
                </a:solidFill>
                <a:latin typeface="Glacial Indifference"/>
                <a:ea typeface="Glacial Indifference"/>
                <a:cs typeface="Glacial Indifference"/>
                <a:sym typeface="Glacial Indifference"/>
              </a:rPr>
              <a:t>-optional: any additional club officers that will have authorization to transact club business; they </a:t>
            </a:r>
            <a:r>
              <a:rPr lang="en-US" sz="2800" b="1" u="sng" dirty="0">
                <a:solidFill>
                  <a:srgbClr val="212429"/>
                </a:solidFill>
                <a:latin typeface="Glacial Indifference"/>
                <a:ea typeface="Glacial Indifference"/>
                <a:cs typeface="Glacial Indifference"/>
                <a:sym typeface="Glacial Indifference"/>
              </a:rPr>
              <a:t>must</a:t>
            </a:r>
            <a:r>
              <a:rPr lang="en-US" sz="2800" dirty="0">
                <a:solidFill>
                  <a:srgbClr val="212429"/>
                </a:solidFill>
                <a:latin typeface="Glacial Indifference"/>
                <a:ea typeface="Glacial Indifference"/>
                <a:cs typeface="Glacial Indifference"/>
                <a:sym typeface="Glacial Indifference"/>
              </a:rPr>
              <a:t> be on your approved club registration</a:t>
            </a:r>
          </a:p>
          <a:p>
            <a:pPr lvl="1"/>
            <a:r>
              <a:rPr lang="en-US" sz="2800" dirty="0">
                <a:solidFill>
                  <a:srgbClr val="212429"/>
                </a:solidFill>
                <a:latin typeface="Glacial Indifference"/>
                <a:ea typeface="Glacial Indifference"/>
                <a:cs typeface="Glacial Indifference"/>
                <a:sym typeface="Glacial Indifference"/>
              </a:rPr>
              <a:t>-faculty/staff advisor</a:t>
            </a:r>
          </a:p>
          <a:p>
            <a:pPr algn="l"/>
            <a:endParaRPr lang="en-US" sz="2800" dirty="0">
              <a:solidFill>
                <a:srgbClr val="212429"/>
              </a:solidFill>
              <a:latin typeface="Glacial Indifference"/>
              <a:ea typeface="Glacial Indifference"/>
              <a:cs typeface="Glacial Indifference"/>
              <a:sym typeface="Glacial Indifference"/>
            </a:endParaRPr>
          </a:p>
          <a:p>
            <a:pPr algn="l"/>
            <a:endParaRPr lang="en-US" sz="2800" dirty="0">
              <a:solidFill>
                <a:srgbClr val="212429"/>
              </a:solidFill>
              <a:latin typeface="Glacial Indifference"/>
              <a:ea typeface="Glacial Indifference"/>
              <a:cs typeface="Glacial Indifference"/>
              <a:sym typeface="Glacial Indifference"/>
            </a:endParaRPr>
          </a:p>
          <a:p>
            <a:pPr algn="l"/>
            <a:r>
              <a:rPr lang="en-US" sz="2800" dirty="0">
                <a:solidFill>
                  <a:srgbClr val="212429"/>
                </a:solidFill>
                <a:latin typeface="Glacial Indifference"/>
                <a:ea typeface="Glacial Indifference"/>
                <a:cs typeface="Glacial Indifference"/>
                <a:sym typeface="Glacial Indifference"/>
              </a:rPr>
              <a:t>Note: Ensure each email address is entered in the correct role (treasurer, president, faculty/staff advisor).</a:t>
            </a:r>
          </a:p>
        </p:txBody>
      </p:sp>
      <p:pic>
        <p:nvPicPr>
          <p:cNvPr id="22" name="Picture 21">
            <a:extLst>
              <a:ext uri="{FF2B5EF4-FFF2-40B4-BE49-F238E27FC236}">
                <a16:creationId xmlns:a16="http://schemas.microsoft.com/office/drawing/2014/main" id="{4F98E34D-280A-4F71-5EFB-EF17146B5EFE}"/>
              </a:ext>
            </a:extLst>
          </p:cNvPr>
          <p:cNvPicPr>
            <a:picLocks noChangeAspect="1"/>
          </p:cNvPicPr>
          <p:nvPr/>
        </p:nvPicPr>
        <p:blipFill>
          <a:blip r:embed="rId6"/>
          <a:stretch>
            <a:fillRect/>
          </a:stretch>
        </p:blipFill>
        <p:spPr>
          <a:xfrm>
            <a:off x="1091084" y="2652467"/>
            <a:ext cx="7239000" cy="6563237"/>
          </a:xfrm>
          <a:prstGeom prst="rect">
            <a:avLst/>
          </a:prstGeom>
        </p:spPr>
      </p:pic>
    </p:spTree>
    <p:extLst>
      <p:ext uri="{BB962C8B-B14F-4D97-AF65-F5344CB8AC3E}">
        <p14:creationId xmlns:p14="http://schemas.microsoft.com/office/powerpoint/2010/main" val="49349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23">
                                            <p:txEl>
                                              <p:pRg st="7" end="7"/>
                                            </p:txEl>
                                          </p:spTgt>
                                        </p:tgtEl>
                                        <p:attrNameLst>
                                          <p:attrName>style.visibility</p:attrName>
                                        </p:attrNameLst>
                                      </p:cBhvr>
                                      <p:to>
                                        <p:strVal val="visible"/>
                                      </p:to>
                                    </p:set>
                                    <p:anim calcmode="lin" valueType="num">
                                      <p:cBhvr>
                                        <p:cTn id="23" dur="500" fill="hold"/>
                                        <p:tgtEl>
                                          <p:spTgt spid="23">
                                            <p:txEl>
                                              <p:pRg st="7" end="7"/>
                                            </p:txEl>
                                          </p:spTgt>
                                        </p:tgtEl>
                                        <p:attrNameLst>
                                          <p:attrName>ppt_w</p:attrName>
                                        </p:attrNameLst>
                                      </p:cBhvr>
                                      <p:tavLst>
                                        <p:tav tm="0">
                                          <p:val>
                                            <p:fltVal val="0"/>
                                          </p:val>
                                        </p:tav>
                                        <p:tav tm="100000">
                                          <p:val>
                                            <p:strVal val="#ppt_w"/>
                                          </p:val>
                                        </p:tav>
                                      </p:tavLst>
                                    </p:anim>
                                    <p:anim calcmode="lin" valueType="num">
                                      <p:cBhvr>
                                        <p:cTn id="24" dur="500" fill="hold"/>
                                        <p:tgtEl>
                                          <p:spTgt spid="23">
                                            <p:txEl>
                                              <p:pRg st="7" end="7"/>
                                            </p:txEl>
                                          </p:spTgt>
                                        </p:tgtEl>
                                        <p:attrNameLst>
                                          <p:attrName>ppt_h</p:attrName>
                                        </p:attrNameLst>
                                      </p:cBhvr>
                                      <p:tavLst>
                                        <p:tav tm="0">
                                          <p:val>
                                            <p:fltVal val="0"/>
                                          </p:val>
                                        </p:tav>
                                        <p:tav tm="100000">
                                          <p:val>
                                            <p:strVal val="#ppt_h"/>
                                          </p:val>
                                        </p:tav>
                                      </p:tavLst>
                                    </p:anim>
                                    <p:animEffect transition="in" filter="fade">
                                      <p:cBhvr>
                                        <p:cTn id="25" dur="500"/>
                                        <p:tgtEl>
                                          <p:spTgt spid="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1F890C10-6577-F947-EEE8-048A9D4D90D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580004-B1A1-309F-CF30-B061F4DDFB2F}"/>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5DBEA15-AF85-9F8B-A010-78A92183BDE5}"/>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496B4C30-C482-EECE-713E-D16C75677CB1}"/>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16B27D76-A715-3A39-1753-68789DDCF0B4}"/>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5CF7DA2C-40BF-8C6C-1D8A-A505A1E6680F}"/>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39635052-CE1B-E586-C0DA-C496E12B1AAB}"/>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9720D5B6-A748-D004-0415-D0838C9E05EC}"/>
              </a:ext>
            </a:extLst>
          </p:cNvPr>
          <p:cNvSpPr/>
          <p:nvPr/>
        </p:nvSpPr>
        <p:spPr>
          <a:xfrm rot="2700000">
            <a:off x="11939406" y="6144159"/>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E1396B73-FE4D-1852-5A05-295040CB8761}"/>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7B3F1721-E345-2E09-E342-9AD0AE6DA39A}"/>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368FEBBB-038C-C881-32CD-C3E6999A47B0}"/>
              </a:ext>
            </a:extLst>
          </p:cNvPr>
          <p:cNvSpPr txBox="1"/>
          <p:nvPr/>
        </p:nvSpPr>
        <p:spPr>
          <a:xfrm>
            <a:off x="8179014" y="3543300"/>
            <a:ext cx="8434140" cy="4739759"/>
          </a:xfrm>
          <a:prstGeom prst="rect">
            <a:avLst/>
          </a:prstGeom>
        </p:spPr>
        <p:txBody>
          <a:bodyPr wrap="square" lIns="0" tIns="0" rIns="0" bIns="0" rtlCol="0" anchor="t">
            <a:spAutoFit/>
          </a:bodyPr>
          <a:lstStyle/>
          <a:p>
            <a:pPr algn="l"/>
            <a:r>
              <a:rPr lang="en-US" sz="2800" dirty="0">
                <a:solidFill>
                  <a:srgbClr val="212429"/>
                </a:solidFill>
                <a:latin typeface="Glacial Indifference"/>
                <a:ea typeface="Glacial Indifference"/>
                <a:cs typeface="Glacial Indifference"/>
                <a:sym typeface="Glacial Indifference"/>
              </a:rPr>
              <a:t>Add your organization/club name to the “Document Name” for visibility.</a:t>
            </a:r>
          </a:p>
          <a:p>
            <a:pPr algn="l"/>
            <a:endParaRPr lang="en-US" sz="2800" dirty="0">
              <a:solidFill>
                <a:srgbClr val="212429"/>
              </a:solidFill>
              <a:latin typeface="Glacial Indifference"/>
              <a:ea typeface="Glacial Indifference"/>
              <a:cs typeface="Glacial Indifference"/>
              <a:sym typeface="Glacial Indifference"/>
            </a:endParaRPr>
          </a:p>
          <a:p>
            <a:pPr algn="l"/>
            <a:r>
              <a:rPr lang="en-US" sz="2800" dirty="0">
                <a:solidFill>
                  <a:srgbClr val="212429"/>
                </a:solidFill>
                <a:latin typeface="Glacial Indifference"/>
                <a:ea typeface="Glacial Indifference"/>
                <a:cs typeface="Glacial Indifference"/>
                <a:sym typeface="Glacial Indifference"/>
              </a:rPr>
              <a:t>Personalize the “Message” so that the people receiving the form will understand what the form is for. </a:t>
            </a:r>
          </a:p>
          <a:p>
            <a:pPr algn="l"/>
            <a:endParaRPr lang="en-US" sz="2800" dirty="0">
              <a:solidFill>
                <a:srgbClr val="212429"/>
              </a:solidFill>
              <a:latin typeface="Glacial Indifference"/>
              <a:ea typeface="Glacial Indifference"/>
              <a:cs typeface="Glacial Indifference"/>
              <a:sym typeface="Glacial Indifference"/>
            </a:endParaRPr>
          </a:p>
          <a:p>
            <a:pPr algn="l"/>
            <a:endParaRPr lang="en-US" sz="2800" dirty="0">
              <a:solidFill>
                <a:srgbClr val="212429"/>
              </a:solidFill>
              <a:latin typeface="Glacial Indifference"/>
              <a:ea typeface="Glacial Indifference"/>
              <a:cs typeface="Glacial Indifference"/>
              <a:sym typeface="Glacial Indifference"/>
            </a:endParaRPr>
          </a:p>
          <a:p>
            <a:pPr algn="l"/>
            <a:endParaRPr lang="en-US" sz="2800" dirty="0">
              <a:solidFill>
                <a:srgbClr val="212429"/>
              </a:solidFill>
              <a:latin typeface="Glacial Indifference"/>
              <a:ea typeface="Glacial Indifference"/>
              <a:cs typeface="Glacial Indifference"/>
              <a:sym typeface="Glacial Indifference"/>
            </a:endParaRPr>
          </a:p>
          <a:p>
            <a:r>
              <a:rPr lang="en-US" sz="2800" dirty="0">
                <a:solidFill>
                  <a:srgbClr val="212429"/>
                </a:solidFill>
                <a:latin typeface="Glacial Indifference"/>
                <a:ea typeface="Glacial Indifference"/>
                <a:cs typeface="Glacial Indifference"/>
                <a:sym typeface="Glacial Indifference"/>
              </a:rPr>
              <a:t>After the form is submitted, the form will route to each listed email address (will go to treasurer first) to review and sign the agreement via Adobe Acrobat Sign.</a:t>
            </a:r>
          </a:p>
        </p:txBody>
      </p:sp>
      <p:pic>
        <p:nvPicPr>
          <p:cNvPr id="10" name="Picture 9">
            <a:extLst>
              <a:ext uri="{FF2B5EF4-FFF2-40B4-BE49-F238E27FC236}">
                <a16:creationId xmlns:a16="http://schemas.microsoft.com/office/drawing/2014/main" id="{1220022D-2B2F-D566-5873-3C6E32F4757D}"/>
              </a:ext>
            </a:extLst>
          </p:cNvPr>
          <p:cNvPicPr>
            <a:picLocks noChangeAspect="1"/>
          </p:cNvPicPr>
          <p:nvPr/>
        </p:nvPicPr>
        <p:blipFill>
          <a:blip r:embed="rId6"/>
          <a:stretch>
            <a:fillRect/>
          </a:stretch>
        </p:blipFill>
        <p:spPr>
          <a:xfrm>
            <a:off x="1028700" y="3238500"/>
            <a:ext cx="6266404" cy="5706904"/>
          </a:xfrm>
          <a:prstGeom prst="rect">
            <a:avLst/>
          </a:prstGeom>
        </p:spPr>
      </p:pic>
    </p:spTree>
    <p:extLst>
      <p:ext uri="{BB962C8B-B14F-4D97-AF65-F5344CB8AC3E}">
        <p14:creationId xmlns:p14="http://schemas.microsoft.com/office/powerpoint/2010/main" val="315266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4B581"/>
        </a:solidFill>
        <a:effectLst/>
      </p:bgPr>
    </p:bg>
    <p:spTree>
      <p:nvGrpSpPr>
        <p:cNvPr id="1" name="">
          <a:extLst>
            <a:ext uri="{FF2B5EF4-FFF2-40B4-BE49-F238E27FC236}">
              <a16:creationId xmlns:a16="http://schemas.microsoft.com/office/drawing/2014/main" id="{2A166B92-C37E-B838-7449-EE7CBA5BB8A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4C1C3BD-3EB1-CCEF-D236-4BF24F86A2F9}"/>
              </a:ext>
            </a:extLst>
          </p:cNvPr>
          <p:cNvSpPr/>
          <p:nvPr/>
        </p:nvSpPr>
        <p:spPr>
          <a:xfrm>
            <a:off x="17161984" y="-832526"/>
            <a:ext cx="2252032" cy="2252032"/>
          </a:xfrm>
          <a:custGeom>
            <a:avLst/>
            <a:gdLst/>
            <a:ahLst/>
            <a:cxnLst/>
            <a:rect l="l" t="t" r="r" b="b"/>
            <a:pathLst>
              <a:path w="2252032" h="2252032">
                <a:moveTo>
                  <a:pt x="0" y="0"/>
                </a:moveTo>
                <a:lnTo>
                  <a:pt x="2252032" y="0"/>
                </a:lnTo>
                <a:lnTo>
                  <a:pt x="2252032" y="2252033"/>
                </a:lnTo>
                <a:lnTo>
                  <a:pt x="0" y="22520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4D32BE95-CFBF-6CE0-E8E8-5EB4D87905A8}"/>
              </a:ext>
            </a:extLst>
          </p:cNvPr>
          <p:cNvSpPr/>
          <p:nvPr/>
        </p:nvSpPr>
        <p:spPr>
          <a:xfrm>
            <a:off x="205138" y="9258300"/>
            <a:ext cx="823562" cy="823562"/>
          </a:xfrm>
          <a:custGeom>
            <a:avLst/>
            <a:gdLst/>
            <a:ahLst/>
            <a:cxnLst/>
            <a:rect l="l" t="t" r="r" b="b"/>
            <a:pathLst>
              <a:path w="823562" h="823562">
                <a:moveTo>
                  <a:pt x="0" y="0"/>
                </a:moveTo>
                <a:lnTo>
                  <a:pt x="823562" y="0"/>
                </a:lnTo>
                <a:lnTo>
                  <a:pt x="823562" y="823562"/>
                </a:lnTo>
                <a:lnTo>
                  <a:pt x="0" y="82356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2C001498-C9F2-6211-51BF-9A32CE64A920}"/>
              </a:ext>
            </a:extLst>
          </p:cNvPr>
          <p:cNvSpPr/>
          <p:nvPr/>
        </p:nvSpPr>
        <p:spPr>
          <a:xfrm>
            <a:off x="16788060" y="654776"/>
            <a:ext cx="373924" cy="373924"/>
          </a:xfrm>
          <a:custGeom>
            <a:avLst/>
            <a:gdLst/>
            <a:ahLst/>
            <a:cxnLst/>
            <a:rect l="l" t="t" r="r" b="b"/>
            <a:pathLst>
              <a:path w="373924" h="373924">
                <a:moveTo>
                  <a:pt x="0" y="0"/>
                </a:moveTo>
                <a:lnTo>
                  <a:pt x="373924" y="0"/>
                </a:lnTo>
                <a:lnTo>
                  <a:pt x="373924" y="373924"/>
                </a:lnTo>
                <a:lnTo>
                  <a:pt x="0" y="3739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5B2F4115-4ACB-3201-2532-F707A85E48AF}"/>
              </a:ext>
            </a:extLst>
          </p:cNvPr>
          <p:cNvSpPr/>
          <p:nvPr/>
        </p:nvSpPr>
        <p:spPr>
          <a:xfrm>
            <a:off x="1112420" y="9739778"/>
            <a:ext cx="342084" cy="342084"/>
          </a:xfrm>
          <a:custGeom>
            <a:avLst/>
            <a:gdLst/>
            <a:ahLst/>
            <a:cxnLst/>
            <a:rect l="l" t="t" r="r" b="b"/>
            <a:pathLst>
              <a:path w="342084" h="342084">
                <a:moveTo>
                  <a:pt x="0" y="0"/>
                </a:moveTo>
                <a:lnTo>
                  <a:pt x="342084" y="0"/>
                </a:lnTo>
                <a:lnTo>
                  <a:pt x="342084" y="342084"/>
                </a:lnTo>
                <a:lnTo>
                  <a:pt x="0" y="342084"/>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a:extLst>
              <a:ext uri="{FF2B5EF4-FFF2-40B4-BE49-F238E27FC236}">
                <a16:creationId xmlns:a16="http://schemas.microsoft.com/office/drawing/2014/main" id="{0E6307CB-39EA-BF4F-32AF-2A01F3924D43}"/>
              </a:ext>
            </a:extLst>
          </p:cNvPr>
          <p:cNvSpPr/>
          <p:nvPr/>
        </p:nvSpPr>
        <p:spPr>
          <a:xfrm rot="2700000">
            <a:off x="1150226" y="1293470"/>
            <a:ext cx="252072" cy="252072"/>
          </a:xfrm>
          <a:custGeom>
            <a:avLst/>
            <a:gdLst/>
            <a:ahLst/>
            <a:cxnLst/>
            <a:rect l="l" t="t" r="r" b="b"/>
            <a:pathLst>
              <a:path w="252072" h="252072">
                <a:moveTo>
                  <a:pt x="0" y="0"/>
                </a:moveTo>
                <a:lnTo>
                  <a:pt x="252071" y="0"/>
                </a:lnTo>
                <a:lnTo>
                  <a:pt x="252071" y="252072"/>
                </a:lnTo>
                <a:lnTo>
                  <a:pt x="0" y="2520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CEE2B5A7-78F9-A5DF-43F0-44B867338574}"/>
              </a:ext>
            </a:extLst>
          </p:cNvPr>
          <p:cNvSpPr/>
          <p:nvPr/>
        </p:nvSpPr>
        <p:spPr>
          <a:xfrm rot="2700000">
            <a:off x="9017964" y="422638"/>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D0AA270F-491A-C77B-9B91-C29A1DF2F27D}"/>
              </a:ext>
            </a:extLst>
          </p:cNvPr>
          <p:cNvSpPr/>
          <p:nvPr/>
        </p:nvSpPr>
        <p:spPr>
          <a:xfrm rot="2700000">
            <a:off x="14301607" y="3498204"/>
            <a:ext cx="252072" cy="252072"/>
          </a:xfrm>
          <a:custGeom>
            <a:avLst/>
            <a:gdLst/>
            <a:ahLst/>
            <a:cxnLst/>
            <a:rect l="l" t="t" r="r" b="b"/>
            <a:pathLst>
              <a:path w="252072" h="252072">
                <a:moveTo>
                  <a:pt x="0" y="0"/>
                </a:moveTo>
                <a:lnTo>
                  <a:pt x="252072" y="0"/>
                </a:lnTo>
                <a:lnTo>
                  <a:pt x="252072" y="252071"/>
                </a:lnTo>
                <a:lnTo>
                  <a:pt x="0" y="2520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884A3F44-6078-7C4E-0222-781C6F99E726}"/>
              </a:ext>
            </a:extLst>
          </p:cNvPr>
          <p:cNvSpPr txBox="1"/>
          <p:nvPr/>
        </p:nvSpPr>
        <p:spPr>
          <a:xfrm>
            <a:off x="3207327" y="754512"/>
            <a:ext cx="11873346" cy="1897955"/>
          </a:xfrm>
          <a:prstGeom prst="rect">
            <a:avLst/>
          </a:prstGeom>
        </p:spPr>
        <p:txBody>
          <a:bodyPr wrap="square" lIns="0" tIns="0" rIns="0" bIns="0" rtlCol="0" anchor="t">
            <a:spAutoFit/>
          </a:bodyPr>
          <a:lstStyle/>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COMPLETING THE </a:t>
            </a:r>
          </a:p>
          <a:p>
            <a:pPr algn="ctr">
              <a:lnSpc>
                <a:spcPts val="7440"/>
              </a:lnSpc>
            </a:pPr>
            <a:r>
              <a:rPr lang="en-US" sz="6200" b="1" dirty="0">
                <a:solidFill>
                  <a:srgbClr val="043927"/>
                </a:solidFill>
                <a:latin typeface="Glacial Indifference Bold"/>
                <a:ea typeface="Glacial Indifference Bold"/>
                <a:cs typeface="Glacial Indifference Bold"/>
                <a:sym typeface="Glacial Indifference Bold"/>
              </a:rPr>
              <a:t>CLUB ACCOUNTING FORM (CAF)</a:t>
            </a:r>
          </a:p>
        </p:txBody>
      </p:sp>
      <p:sp>
        <p:nvSpPr>
          <p:cNvPr id="21" name="TextBox 21">
            <a:extLst>
              <a:ext uri="{FF2B5EF4-FFF2-40B4-BE49-F238E27FC236}">
                <a16:creationId xmlns:a16="http://schemas.microsoft.com/office/drawing/2014/main" id="{1A3D8721-7FBA-F99C-C889-E9289385A050}"/>
              </a:ext>
            </a:extLst>
          </p:cNvPr>
          <p:cNvSpPr txBox="1"/>
          <p:nvPr/>
        </p:nvSpPr>
        <p:spPr>
          <a:xfrm>
            <a:off x="2030969" y="2652467"/>
            <a:ext cx="7795634" cy="320601"/>
          </a:xfrm>
          <a:prstGeom prst="rect">
            <a:avLst/>
          </a:prstGeom>
        </p:spPr>
        <p:txBody>
          <a:bodyPr lIns="0" tIns="0" rIns="0" bIns="0" rtlCol="0" anchor="t">
            <a:spAutoFit/>
          </a:bodyPr>
          <a:lstStyle/>
          <a:p>
            <a:pPr algn="l">
              <a:lnSpc>
                <a:spcPts val="2520"/>
              </a:lnSpc>
            </a:pPr>
            <a:endParaRPr lang="en-US" sz="2100" dirty="0">
              <a:solidFill>
                <a:srgbClr val="212429"/>
              </a:solidFill>
              <a:latin typeface="Glacial Indifference"/>
              <a:ea typeface="Glacial Indifference"/>
              <a:cs typeface="Glacial Indifference"/>
              <a:sym typeface="Glacial Indifference"/>
            </a:endParaRPr>
          </a:p>
        </p:txBody>
      </p:sp>
      <p:sp>
        <p:nvSpPr>
          <p:cNvPr id="23" name="TextBox 23">
            <a:extLst>
              <a:ext uri="{FF2B5EF4-FFF2-40B4-BE49-F238E27FC236}">
                <a16:creationId xmlns:a16="http://schemas.microsoft.com/office/drawing/2014/main" id="{8A5C3C31-49D9-C560-9353-3E7DB98EE2D8}"/>
              </a:ext>
            </a:extLst>
          </p:cNvPr>
          <p:cNvSpPr txBox="1"/>
          <p:nvPr/>
        </p:nvSpPr>
        <p:spPr>
          <a:xfrm>
            <a:off x="1702242" y="3823818"/>
            <a:ext cx="7620000" cy="4308872"/>
          </a:xfrm>
          <a:prstGeom prst="rect">
            <a:avLst/>
          </a:prstGeom>
        </p:spPr>
        <p:txBody>
          <a:bodyPr wrap="square" lIns="0" tIns="0" rIns="0" bIns="0" rtlCol="0" anchor="t">
            <a:spAutoFit/>
          </a:bodyPr>
          <a:lstStyle/>
          <a:p>
            <a:pPr algn="l"/>
            <a:r>
              <a:rPr lang="en-US" sz="2800" dirty="0">
                <a:solidFill>
                  <a:srgbClr val="212429"/>
                </a:solidFill>
                <a:latin typeface="Glacial Indifference"/>
                <a:ea typeface="Glacial Indifference"/>
                <a:cs typeface="Glacial Indifference"/>
                <a:sym typeface="Glacial Indifference"/>
              </a:rPr>
              <a:t>The form will go to the treasurer first to fill out the form. </a:t>
            </a:r>
          </a:p>
          <a:p>
            <a:pPr algn="l"/>
            <a:endParaRPr lang="en-US" sz="2800" dirty="0">
              <a:solidFill>
                <a:srgbClr val="212429"/>
              </a:solidFill>
              <a:latin typeface="Glacial Indifference"/>
              <a:ea typeface="Glacial Indifference"/>
              <a:cs typeface="Glacial Indifference"/>
              <a:sym typeface="Glacial Indifference"/>
            </a:endParaRPr>
          </a:p>
          <a:p>
            <a:pPr algn="l"/>
            <a:r>
              <a:rPr lang="en-US" sz="2800" dirty="0">
                <a:solidFill>
                  <a:srgbClr val="212429"/>
                </a:solidFill>
                <a:latin typeface="Glacial Indifference"/>
                <a:ea typeface="Glacial Indifference"/>
                <a:cs typeface="Glacial Indifference"/>
                <a:sym typeface="Glacial Indifference"/>
              </a:rPr>
              <a:t>The treasurer will enter:</a:t>
            </a:r>
          </a:p>
          <a:p>
            <a:pPr marL="457200" indent="-457200" algn="l">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the club’s official full name</a:t>
            </a:r>
          </a:p>
          <a:p>
            <a:pPr lvl="1"/>
            <a:r>
              <a:rPr lang="en-US" sz="2800" dirty="0">
                <a:solidFill>
                  <a:srgbClr val="212429"/>
                </a:solidFill>
                <a:latin typeface="Glacial Indifference"/>
                <a:ea typeface="Glacial Indifference"/>
                <a:cs typeface="Glacial Indifference"/>
                <a:sym typeface="Glacial Indifference"/>
              </a:rPr>
              <a:t>Note: acronyms are not accepted</a:t>
            </a:r>
          </a:p>
          <a:p>
            <a:pPr marL="457200" indent="-457200" algn="l">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if applicable, the club’s former name if the name was recently changed</a:t>
            </a:r>
          </a:p>
          <a:p>
            <a:pPr marL="457200" indent="-457200" algn="l">
              <a:buFont typeface="Wingdings" panose="05000000000000000000" pitchFamily="2" charset="2"/>
              <a:buChar char="Ø"/>
            </a:pPr>
            <a:r>
              <a:rPr lang="en-US" sz="2800" dirty="0">
                <a:solidFill>
                  <a:srgbClr val="212429"/>
                </a:solidFill>
                <a:latin typeface="Glacial Indifference"/>
                <a:ea typeface="Glacial Indifference"/>
                <a:cs typeface="Glacial Indifference"/>
                <a:sym typeface="Glacial Indifference"/>
              </a:rPr>
              <a:t>their full name, email address, and telephone number</a:t>
            </a:r>
          </a:p>
        </p:txBody>
      </p:sp>
      <p:pic>
        <p:nvPicPr>
          <p:cNvPr id="10" name="Picture 9">
            <a:extLst>
              <a:ext uri="{FF2B5EF4-FFF2-40B4-BE49-F238E27FC236}">
                <a16:creationId xmlns:a16="http://schemas.microsoft.com/office/drawing/2014/main" id="{4C85AE7D-18F0-5B1B-137B-6510A73C7960}"/>
              </a:ext>
            </a:extLst>
          </p:cNvPr>
          <p:cNvPicPr>
            <a:picLocks noChangeAspect="1"/>
          </p:cNvPicPr>
          <p:nvPr/>
        </p:nvPicPr>
        <p:blipFill>
          <a:blip r:embed="rId6"/>
          <a:stretch>
            <a:fillRect/>
          </a:stretch>
        </p:blipFill>
        <p:spPr>
          <a:xfrm>
            <a:off x="9525000" y="4903027"/>
            <a:ext cx="8053548" cy="3471936"/>
          </a:xfrm>
          <a:prstGeom prst="rect">
            <a:avLst/>
          </a:prstGeom>
        </p:spPr>
      </p:pic>
    </p:spTree>
    <p:extLst>
      <p:ext uri="{BB962C8B-B14F-4D97-AF65-F5344CB8AC3E}">
        <p14:creationId xmlns:p14="http://schemas.microsoft.com/office/powerpoint/2010/main" val="261704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3">
                                            <p:txEl>
                                              <p:pRg st="4" end="4"/>
                                            </p:txEl>
                                          </p:spTgt>
                                        </p:tgtEl>
                                        <p:attrNameLst>
                                          <p:attrName>style.visibility</p:attrName>
                                        </p:attrNameLst>
                                      </p:cBhvr>
                                      <p:to>
                                        <p:strVal val="visible"/>
                                      </p:to>
                                    </p:set>
                                    <p:anim calcmode="lin" valueType="num">
                                      <p:cBhvr>
                                        <p:cTn id="11" dur="500" fill="hold"/>
                                        <p:tgtEl>
                                          <p:spTgt spid="23">
                                            <p:txEl>
                                              <p:pRg st="4" end="4"/>
                                            </p:txEl>
                                          </p:spTgt>
                                        </p:tgtEl>
                                        <p:attrNameLst>
                                          <p:attrName>ppt_w</p:attrName>
                                        </p:attrNameLst>
                                      </p:cBhvr>
                                      <p:tavLst>
                                        <p:tav tm="0">
                                          <p:val>
                                            <p:fltVal val="0"/>
                                          </p:val>
                                        </p:tav>
                                        <p:tav tm="100000">
                                          <p:val>
                                            <p:strVal val="#ppt_w"/>
                                          </p:val>
                                        </p:tav>
                                      </p:tavLst>
                                    </p:anim>
                                    <p:anim calcmode="lin" valueType="num">
                                      <p:cBhvr>
                                        <p:cTn id="12" dur="500" fill="hold"/>
                                        <p:tgtEl>
                                          <p:spTgt spid="23">
                                            <p:txEl>
                                              <p:pRg st="4" end="4"/>
                                            </p:txEl>
                                          </p:spTgt>
                                        </p:tgtEl>
                                        <p:attrNameLst>
                                          <p:attrName>ppt_h</p:attrName>
                                        </p:attrNameLst>
                                      </p:cBhvr>
                                      <p:tavLst>
                                        <p:tav tm="0">
                                          <p:val>
                                            <p:fltVal val="0"/>
                                          </p:val>
                                        </p:tav>
                                        <p:tav tm="100000">
                                          <p:val>
                                            <p:strVal val="#ppt_h"/>
                                          </p:val>
                                        </p:tav>
                                      </p:tavLst>
                                    </p:anim>
                                    <p:animEffect transition="in" filter="fade">
                                      <p:cBhvr>
                                        <p:cTn id="13" dur="500"/>
                                        <p:tgtEl>
                                          <p:spTgt spid="2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range Experience">
  <a:themeElements>
    <a:clrScheme name="Orange Experience">
      <a:dk1>
        <a:srgbClr val="131313"/>
      </a:dk1>
      <a:lt1>
        <a:sysClr val="window" lastClr="FFFFFF"/>
      </a:lt1>
      <a:dk2>
        <a:srgbClr val="444742"/>
      </a:dk2>
      <a:lt2>
        <a:srgbClr val="EDECE9"/>
      </a:lt2>
      <a:accent1>
        <a:srgbClr val="ED6845"/>
      </a:accent1>
      <a:accent2>
        <a:srgbClr val="F48A56"/>
      </a:accent2>
      <a:accent3>
        <a:srgbClr val="9FA295"/>
      </a:accent3>
      <a:accent4>
        <a:srgbClr val="5B6E74"/>
      </a:accent4>
      <a:accent5>
        <a:srgbClr val="6E7868"/>
      </a:accent5>
      <a:accent6>
        <a:srgbClr val="A1AAAA"/>
      </a:accent6>
      <a:hlink>
        <a:srgbClr val="F05814"/>
      </a:hlink>
      <a:folHlink>
        <a:srgbClr val="E99401"/>
      </a:folHlink>
    </a:clrScheme>
    <a:fontScheme name="Custom 40">
      <a:majorFont>
        <a:latin typeface="Oswald SemiBold"/>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range experience" id="{9BAA8FFB-1EEF-49AC-B7FF-0F37799585E9}" vid="{6523F788-A6E6-47B0-B3C7-625411BE5A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3133</TotalTime>
  <Words>7917</Words>
  <Application>Microsoft Office PowerPoint</Application>
  <PresentationFormat>Custom</PresentationFormat>
  <Paragraphs>815</Paragraphs>
  <Slides>68</Slides>
  <Notes>68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Univers Condensed Light</vt:lpstr>
      <vt:lpstr>Glacial Indifference Bold</vt:lpstr>
      <vt:lpstr>Courier New</vt:lpstr>
      <vt:lpstr>Arial</vt:lpstr>
      <vt:lpstr>Glacial Indifference</vt:lpstr>
      <vt:lpstr>Wingdings</vt:lpstr>
      <vt:lpstr>Oswald SemiBold</vt:lpstr>
      <vt:lpstr>Calibri</vt:lpstr>
      <vt:lpstr>Orange Experience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and Pink Illustrative Finance Company Presentation</dc:title>
  <dc:creator>ASI Accounting Student 1</dc:creator>
  <cp:lastModifiedBy>Ton, Julie N</cp:lastModifiedBy>
  <cp:revision>350</cp:revision>
  <cp:lastPrinted>2026-08-24T23:23:26Z</cp:lastPrinted>
  <dcterms:created xsi:type="dcterms:W3CDTF">2006-08-16T00:00:00Z</dcterms:created>
  <dcterms:modified xsi:type="dcterms:W3CDTF">2026-08-25T16:47:16Z</dcterms:modified>
  <dc:identifier>DAGuqVi3Avg</dc:identifier>
</cp:coreProperties>
</file>