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8"/>
  </p:notesMasterIdLst>
  <p:handoutMasterIdLst>
    <p:handoutMasterId r:id="rId29"/>
  </p:handoutMasterIdLst>
  <p:sldIdLst>
    <p:sldId id="256" r:id="rId2"/>
    <p:sldId id="285" r:id="rId3"/>
    <p:sldId id="258" r:id="rId4"/>
    <p:sldId id="257" r:id="rId5"/>
    <p:sldId id="287" r:id="rId6"/>
    <p:sldId id="288" r:id="rId7"/>
    <p:sldId id="260" r:id="rId8"/>
    <p:sldId id="262" r:id="rId9"/>
    <p:sldId id="277" r:id="rId10"/>
    <p:sldId id="280" r:id="rId11"/>
    <p:sldId id="278" r:id="rId12"/>
    <p:sldId id="279" r:id="rId13"/>
    <p:sldId id="281" r:id="rId14"/>
    <p:sldId id="261" r:id="rId15"/>
    <p:sldId id="264" r:id="rId16"/>
    <p:sldId id="272" r:id="rId17"/>
    <p:sldId id="283" r:id="rId18"/>
    <p:sldId id="273" r:id="rId19"/>
    <p:sldId id="282" r:id="rId20"/>
    <p:sldId id="284" r:id="rId21"/>
    <p:sldId id="259" r:id="rId22"/>
    <p:sldId id="268" r:id="rId23"/>
    <p:sldId id="290" r:id="rId24"/>
    <p:sldId id="267" r:id="rId25"/>
    <p:sldId id="270" r:id="rId26"/>
    <p:sldId id="28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i-ogeo, ASI" initials="AA" lastIdx="5" clrIdx="0">
    <p:extLst>
      <p:ext uri="{19B8F6BF-5375-455C-9EA6-DF929625EA0E}">
        <p15:presenceInfo xmlns:p15="http://schemas.microsoft.com/office/powerpoint/2012/main" userId="S-1-5-21-6361574-1898399280-860360866-238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550A724-EF80-4983-8BBB-B95363EDDD2A}" type="datetimeFigureOut">
              <a:rPr lang="en-US" smtClean="0"/>
              <a:pPr/>
              <a:t>3/4/2020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368AA8-CD53-4AC8-B722-F4F79400D79F}" type="slidenum">
              <a:rPr lang="en-US" smtClean="0"/>
              <a:pPr/>
              <a:t>‹#›</a:t>
            </a:fld>
            <a:endParaRPr lang="en-US"/>
          </a:p>
        </p:txBody>
      </p:sp>
    </p:spTree>
    <p:extLst>
      <p:ext uri="{BB962C8B-B14F-4D97-AF65-F5344CB8AC3E}">
        <p14:creationId xmlns:p14="http://schemas.microsoft.com/office/powerpoint/2010/main" val="1980986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7BAB93-AB24-49B5-8B85-DC3D380C0A8B}" type="datetimeFigureOut">
              <a:rPr lang="en-US" smtClean="0"/>
              <a:pPr/>
              <a:t>3/4/2020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D4F679-1ED2-4B39-AB99-B19DD09C5E73}" type="slidenum">
              <a:rPr lang="en-US" smtClean="0"/>
              <a:pPr/>
              <a:t>‹#›</a:t>
            </a:fld>
            <a:endParaRPr lang="en-US"/>
          </a:p>
        </p:txBody>
      </p:sp>
    </p:spTree>
    <p:extLst>
      <p:ext uri="{BB962C8B-B14F-4D97-AF65-F5344CB8AC3E}">
        <p14:creationId xmlns:p14="http://schemas.microsoft.com/office/powerpoint/2010/main" val="258235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4F679-1ED2-4B39-AB99-B19DD09C5E73}" type="slidenum">
              <a:rPr lang="en-US" smtClean="0"/>
              <a:pPr/>
              <a:t>1</a:t>
            </a:fld>
            <a:endParaRPr lang="en-US"/>
          </a:p>
        </p:txBody>
      </p:sp>
    </p:spTree>
    <p:extLst>
      <p:ext uri="{BB962C8B-B14F-4D97-AF65-F5344CB8AC3E}">
        <p14:creationId xmlns:p14="http://schemas.microsoft.com/office/powerpoint/2010/main" val="303124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4F679-1ED2-4B39-AB99-B19DD09C5E73}" type="slidenum">
              <a:rPr lang="en-US" smtClean="0"/>
              <a:pPr/>
              <a:t>6</a:t>
            </a:fld>
            <a:endParaRPr lang="en-US"/>
          </a:p>
        </p:txBody>
      </p:sp>
    </p:spTree>
    <p:extLst>
      <p:ext uri="{BB962C8B-B14F-4D97-AF65-F5344CB8AC3E}">
        <p14:creationId xmlns:p14="http://schemas.microsoft.com/office/powerpoint/2010/main" val="228870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4F679-1ED2-4B39-AB99-B19DD09C5E73}" type="slidenum">
              <a:rPr lang="en-US" smtClean="0"/>
              <a:pPr/>
              <a:t>15</a:t>
            </a:fld>
            <a:endParaRPr lang="en-US"/>
          </a:p>
        </p:txBody>
      </p:sp>
    </p:spTree>
    <p:extLst>
      <p:ext uri="{BB962C8B-B14F-4D97-AF65-F5344CB8AC3E}">
        <p14:creationId xmlns:p14="http://schemas.microsoft.com/office/powerpoint/2010/main" val="14169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1803248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4083214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9888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4215911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0558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1799212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2694694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2378975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188388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243C-05C9-420B-90A0-7FC63ADE7D4F}"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3457733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9B243C-05C9-420B-90A0-7FC63ADE7D4F}"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3266255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9B243C-05C9-420B-90A0-7FC63ADE7D4F}"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4224139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9B243C-05C9-420B-90A0-7FC63ADE7D4F}"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48106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243C-05C9-420B-90A0-7FC63ADE7D4F}"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351734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B243C-05C9-420B-90A0-7FC63ADE7D4F}"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2110233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B243C-05C9-420B-90A0-7FC63ADE7D4F}"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61C68-D466-4B4D-931E-B5CC43EA9B15}" type="slidenum">
              <a:rPr lang="en-US" smtClean="0"/>
              <a:pPr/>
              <a:t>‹#›</a:t>
            </a:fld>
            <a:endParaRPr lang="en-US"/>
          </a:p>
        </p:txBody>
      </p:sp>
    </p:spTree>
    <p:extLst>
      <p:ext uri="{BB962C8B-B14F-4D97-AF65-F5344CB8AC3E}">
        <p14:creationId xmlns:p14="http://schemas.microsoft.com/office/powerpoint/2010/main" val="3790117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9B243C-05C9-420B-90A0-7FC63ADE7D4F}" type="datetimeFigureOut">
              <a:rPr lang="en-US" smtClean="0"/>
              <a:pPr/>
              <a:t>3/4/2020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9F61C68-D466-4B4D-931E-B5CC43EA9B15}" type="slidenum">
              <a:rPr lang="en-US" smtClean="0"/>
              <a:pPr/>
              <a:t>‹#›</a:t>
            </a:fld>
            <a:endParaRPr lang="en-US"/>
          </a:p>
        </p:txBody>
      </p:sp>
    </p:spTree>
    <p:extLst>
      <p:ext uri="{BB962C8B-B14F-4D97-AF65-F5344CB8AC3E}">
        <p14:creationId xmlns:p14="http://schemas.microsoft.com/office/powerpoint/2010/main" val="413944155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si.csus.edu/sites/main/files/file-attachments/independent_candidate_endorsement_form_2020.pdf?15813519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si.csus.edu/sites/main/files/file-attachments/presidential_ticket_-_campaign_expenditure_form_0.pdf?1581354285" TargetMode="External"/><Relationship Id="rId2" Type="http://schemas.openxmlformats.org/officeDocument/2006/relationships/hyperlink" Target="https://asi.csus.edu/sites/main/files/file-attachments/independent_candidate_-_campaign_expenditure_report_0.pdf?158135430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sus.presence.io/form/asi-elections-complaint-form-202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sus.presence.io/form/asi-elections-appeals-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socb-1ajZAhUL-mMKHQwqDqMQjRwIBw&amp;url=http://www.northridge.org/love-handles-getting-grip-relationships-week-3/commitment/&amp;psig=AOvVaw1RAMjID_Gd603EX8qMk4Sk&amp;ust=1518809906942124"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si.csus.edu/"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andra.Gallardo@csu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i.csus.edu/running-office" TargetMode="External"/><Relationship Id="rId2" Type="http://schemas.openxmlformats.org/officeDocument/2006/relationships/hyperlink" Target="https://csus.presence.io/form/2020-candidate-election-application-for-asi-independent-candida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i.csus.edu/sites/main/files/file-attachments/final_revision_to_elections_code_december_4_2019.pdf?157965267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sus.edu/umanual/student/stu-0125.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6248400" cy="867848"/>
          </a:xfrm>
        </p:spPr>
        <p:txBody>
          <a:bodyPr>
            <a:noAutofit/>
          </a:bodyPr>
          <a:lstStyle/>
          <a:p>
            <a:pPr algn="ctr"/>
            <a:r>
              <a:rPr lang="en-US" dirty="0" smtClean="0">
                <a:solidFill>
                  <a:schemeClr val="tx1"/>
                </a:solidFill>
                <a:latin typeface="Britannic Bold" panose="020B0903060703020204" pitchFamily="34" charset="0"/>
                <a:cs typeface="Times New Roman" panose="02020603050405020304" pitchFamily="18" charset="0"/>
              </a:rPr>
              <a:t>Student Government </a:t>
            </a:r>
            <a:r>
              <a:rPr lang="en-US" dirty="0">
                <a:solidFill>
                  <a:schemeClr val="tx1"/>
                </a:solidFill>
                <a:latin typeface="Britannic Bold" panose="020B0903060703020204" pitchFamily="34" charset="0"/>
                <a:cs typeface="Times New Roman" panose="02020603050405020304" pitchFamily="18" charset="0"/>
              </a:rPr>
              <a:t>E</a:t>
            </a:r>
            <a:r>
              <a:rPr lang="en-US" dirty="0" smtClean="0">
                <a:solidFill>
                  <a:schemeClr val="tx1"/>
                </a:solidFill>
                <a:latin typeface="Britannic Bold" panose="020B0903060703020204" pitchFamily="34" charset="0"/>
                <a:cs typeface="Times New Roman" panose="02020603050405020304" pitchFamily="18" charset="0"/>
              </a:rPr>
              <a:t>lections Spring 2020</a:t>
            </a:r>
            <a:br>
              <a:rPr lang="en-US" dirty="0" smtClean="0">
                <a:solidFill>
                  <a:schemeClr val="tx1"/>
                </a:solidFill>
                <a:latin typeface="Britannic Bold" panose="020B0903060703020204" pitchFamily="34" charset="0"/>
                <a:cs typeface="Times New Roman" panose="02020603050405020304" pitchFamily="18" charset="0"/>
              </a:rPr>
            </a:br>
            <a:r>
              <a:rPr lang="en-US" dirty="0" smtClean="0">
                <a:solidFill>
                  <a:schemeClr val="tx1"/>
                </a:solidFill>
                <a:latin typeface="Britannic Bold" panose="020B0903060703020204" pitchFamily="34" charset="0"/>
                <a:cs typeface="Times New Roman" panose="02020603050405020304" pitchFamily="18" charset="0"/>
              </a:rPr>
              <a:t>Mandatory </a:t>
            </a:r>
            <a:r>
              <a:rPr lang="en-US" dirty="0">
                <a:solidFill>
                  <a:schemeClr val="tx1"/>
                </a:solidFill>
                <a:latin typeface="Britannic Bold" panose="020B0903060703020204" pitchFamily="34" charset="0"/>
                <a:cs typeface="Times New Roman" panose="02020603050405020304" pitchFamily="18" charset="0"/>
              </a:rPr>
              <a:t>C</a:t>
            </a:r>
            <a:r>
              <a:rPr lang="en-US" dirty="0" smtClean="0">
                <a:solidFill>
                  <a:schemeClr val="tx1"/>
                </a:solidFill>
                <a:latin typeface="Britannic Bold" panose="020B0903060703020204" pitchFamily="34" charset="0"/>
                <a:cs typeface="Times New Roman" panose="02020603050405020304" pitchFamily="18" charset="0"/>
              </a:rPr>
              <a:t>andidate Workshop</a:t>
            </a:r>
            <a:endParaRPr lang="en-US" dirty="0">
              <a:solidFill>
                <a:schemeClr val="tx1"/>
              </a:solidFill>
              <a:latin typeface="Britannic Bold" panose="020B0903060703020204" pitchFamily="34" charset="0"/>
              <a:cs typeface="Times New Roman" panose="02020603050405020304" pitchFamily="18" charset="0"/>
            </a:endParaRPr>
          </a:p>
        </p:txBody>
      </p:sp>
      <p:sp>
        <p:nvSpPr>
          <p:cNvPr id="3" name="Subtitle 2"/>
          <p:cNvSpPr>
            <a:spLocks noGrp="1"/>
          </p:cNvSpPr>
          <p:nvPr>
            <p:ph type="body" sz="half" idx="2"/>
          </p:nvPr>
        </p:nvSpPr>
        <p:spPr>
          <a:xfrm>
            <a:off x="369443" y="5867400"/>
            <a:ext cx="6347714" cy="674024"/>
          </a:xfrm>
        </p:spPr>
        <p:txBody>
          <a:bodyPr>
            <a:normAutofit/>
          </a:bodyPr>
          <a:lstStyle/>
          <a:p>
            <a:pPr algn="ctr"/>
            <a:r>
              <a:rPr lang="en-US" sz="2400" dirty="0" smtClean="0">
                <a:latin typeface="Britannic Bold" panose="020B0903060703020204" pitchFamily="34" charset="0"/>
                <a:cs typeface="Times New Roman" panose="02020603050405020304" pitchFamily="18" charset="0"/>
              </a:rPr>
              <a:t>Associated Students, Inc.</a:t>
            </a:r>
            <a:endParaRPr lang="en-US" sz="2400" dirty="0">
              <a:latin typeface="Britannic Bold" panose="020B0903060703020204" pitchFamily="34"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 r="872"/>
          <a:stretch/>
        </p:blipFill>
        <p:spPr>
          <a:xfrm>
            <a:off x="609599" y="914400"/>
            <a:ext cx="6242115" cy="2895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47630"/>
            <a:ext cx="4495801" cy="1320800"/>
          </a:xfrm>
        </p:spPr>
        <p:txBody>
          <a:bodyPr>
            <a:normAutofit/>
          </a:bodyPr>
          <a:lstStyle/>
          <a:p>
            <a:r>
              <a:rPr lang="en-US" dirty="0" smtClean="0">
                <a:solidFill>
                  <a:srgbClr val="C00000"/>
                </a:solidFill>
                <a:latin typeface="Britannic Bold" panose="020B0903060703020204" pitchFamily="34" charset="0"/>
                <a:cs typeface="Times New Roman" panose="02020603050405020304" pitchFamily="18" charset="0"/>
              </a:rPr>
              <a:t>STEP 3: Campaigning </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371600"/>
            <a:ext cx="6781800" cy="4953000"/>
          </a:xfrm>
        </p:spPr>
        <p:txBody>
          <a:bodyPr>
            <a:normAutofit/>
          </a:bodyPr>
          <a:lstStyle/>
          <a:p>
            <a:pPr marL="457200" lvl="1" indent="0">
              <a:buNone/>
            </a:pPr>
            <a:endParaRPr lang="en-US" sz="2000" dirty="0" smtClean="0">
              <a:solidFill>
                <a:srgbClr val="C00000"/>
              </a:solidFill>
              <a:latin typeface="Corbel" panose="020B0503020204020204" pitchFamily="34" charset="0"/>
              <a:cs typeface="Times New Roman" panose="02020603050405020304" pitchFamily="18" charset="0"/>
            </a:endParaRPr>
          </a:p>
          <a:p>
            <a:pPr marL="457200" lvl="1" indent="0">
              <a:buNone/>
            </a:pPr>
            <a:r>
              <a:rPr lang="en-US" sz="2000" dirty="0" smtClean="0">
                <a:solidFill>
                  <a:srgbClr val="C00000"/>
                </a:solidFill>
                <a:latin typeface="Corbel" panose="020B0503020204020204" pitchFamily="34" charset="0"/>
                <a:cs typeface="Times New Roman" panose="02020603050405020304" pitchFamily="18" charset="0"/>
              </a:rPr>
              <a:t>Web &amp; Social Media</a:t>
            </a:r>
          </a:p>
          <a:p>
            <a:pPr lvl="1">
              <a:buFont typeface="Arial" pitchFamily="34" charset="0"/>
              <a:buChar char="•"/>
            </a:pP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World Wide Web (WWW), Internet, computer network or computer program may be used if they do not impede the educational process as outlined by Sacramento State, California Education Code or violate the ASI Elections Code.</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Cost associated with set-up of a candidate’s campaign website, including, but not limited to, domain service, hosting service, SSL certificate and professional labor costs must be included on the Campaign Expenditure Form.</a:t>
            </a:r>
          </a:p>
          <a:p>
            <a:pPr lvl="1">
              <a:buFont typeface="Arial" pitchFamily="34" charset="0"/>
              <a:buChar char="•"/>
            </a:pPr>
            <a:endParaRPr lang="en-US" sz="2000" dirty="0" smtClean="0"/>
          </a:p>
          <a:p>
            <a:pPr lvl="1">
              <a:buFont typeface="Arial" pitchFamily="34" charset="0"/>
              <a:buChar char="•"/>
            </a:pPr>
            <a:endParaRPr lang="en-US" sz="2000" dirty="0" smtClean="0"/>
          </a:p>
          <a:p>
            <a:pPr lvl="1">
              <a:buNone/>
            </a:pPr>
            <a:endParaRPr lang="en-US" sz="2000" dirty="0" smtClean="0"/>
          </a:p>
          <a:p>
            <a:pPr>
              <a:buFont typeface="Wingdings" pitchFamily="2" charset="2"/>
              <a:buChar char="ü"/>
            </a:pPr>
            <a:endParaRPr lang="en-US" sz="2400" dirty="0" smtClean="0"/>
          </a:p>
          <a:p>
            <a:pPr>
              <a:buNone/>
            </a:pPr>
            <a:endParaRPr lang="en-US" sz="2400" dirty="0" smtClean="0"/>
          </a:p>
          <a:p>
            <a:pPr algn="ctr">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457200"/>
            <a:ext cx="2454665" cy="1663457"/>
          </a:xfrm>
          <a:prstGeom prst="rect">
            <a:avLst/>
          </a:prstGeom>
        </p:spPr>
      </p:pic>
    </p:spTree>
    <p:extLst>
      <p:ext uri="{BB962C8B-B14F-4D97-AF65-F5344CB8AC3E}">
        <p14:creationId xmlns:p14="http://schemas.microsoft.com/office/powerpoint/2010/main" val="41808711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914400"/>
          </a:xfrm>
        </p:spPr>
        <p:txBody>
          <a:bodyPr>
            <a:normAutofit/>
          </a:bodyPr>
          <a:lstStyle/>
          <a:p>
            <a:r>
              <a:rPr lang="en-US" dirty="0" smtClean="0">
                <a:solidFill>
                  <a:srgbClr val="C00000"/>
                </a:solidFill>
                <a:latin typeface="Britannic Bold" panose="020B0903060703020204" pitchFamily="34" charset="0"/>
                <a:cs typeface="Times New Roman" panose="02020603050405020304" pitchFamily="18" charset="0"/>
              </a:rPr>
              <a:t>STEP 3: Campaigning </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219200"/>
            <a:ext cx="6553200" cy="5105400"/>
          </a:xfrm>
        </p:spPr>
        <p:txBody>
          <a:bodyPr>
            <a:normAutofit fontScale="92500" lnSpcReduction="10000"/>
          </a:bodyPr>
          <a:lstStyle/>
          <a:p>
            <a:pPr marL="457200" lvl="1" indent="0">
              <a:buNone/>
            </a:pPr>
            <a:r>
              <a:rPr lang="en-US" sz="2400" dirty="0" smtClean="0">
                <a:solidFill>
                  <a:srgbClr val="FF0000"/>
                </a:solidFill>
                <a:latin typeface="Corbel" panose="020B0503020204020204" pitchFamily="34" charset="0"/>
                <a:cs typeface="Times New Roman" panose="02020603050405020304" pitchFamily="18" charset="0"/>
              </a:rPr>
              <a:t>Candidate Endorsement Letter(s)</a:t>
            </a: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Before a candidate can claim an endorsement from any individual or organization they must turn in a </a:t>
            </a:r>
            <a:r>
              <a:rPr lang="en-US" sz="2400" b="1" u="sng" dirty="0" smtClean="0">
                <a:latin typeface="Corbel" panose="020B0503020204020204" pitchFamily="34" charset="0"/>
                <a:cs typeface="Times New Roman" panose="02020603050405020304" pitchFamily="18" charset="0"/>
                <a:hlinkClick r:id="rId2"/>
              </a:rPr>
              <a:t>signed Candidate Endorsement Letter</a:t>
            </a:r>
            <a:r>
              <a:rPr lang="en-US" sz="2400" dirty="0" smtClean="0">
                <a:latin typeface="Corbel" panose="020B0503020204020204" pitchFamily="34" charset="0"/>
                <a:cs typeface="Times New Roman" panose="02020603050405020304" pitchFamily="18" charset="0"/>
                <a:hlinkClick r:id="rId2"/>
              </a:rPr>
              <a:t> </a:t>
            </a:r>
            <a:r>
              <a:rPr lang="en-US" sz="2400" dirty="0" smtClean="0">
                <a:latin typeface="Corbel" panose="020B0503020204020204" pitchFamily="34" charset="0"/>
                <a:cs typeface="Times New Roman" panose="02020603050405020304" pitchFamily="18" charset="0"/>
              </a:rPr>
              <a:t>on behalf of their endorser.</a:t>
            </a:r>
            <a:r>
              <a:rPr lang="en-US" sz="2400" b="1" dirty="0" smtClean="0">
                <a:latin typeface="Corbel" panose="020B0503020204020204" pitchFamily="34" charset="0"/>
                <a:cs typeface="Times New Roman" panose="02020603050405020304" pitchFamily="18" charset="0"/>
              </a:rPr>
              <a:t>  </a:t>
            </a:r>
          </a:p>
          <a:p>
            <a:pPr lvl="1">
              <a:buFont typeface="Wingdings" panose="05000000000000000000" pitchFamily="2" charset="2"/>
              <a:buChar char="v"/>
            </a:pPr>
            <a:endParaRPr lang="en-US" sz="2400" b="1"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Candidate Endorsement Letter(s) must be turned in to the ASI Government Office (UU Room 3250) no later than </a:t>
            </a:r>
            <a:r>
              <a:rPr lang="en-US" sz="2400" b="1" u="sng" dirty="0" smtClean="0">
                <a:latin typeface="Corbel" panose="020B0503020204020204" pitchFamily="34" charset="0"/>
                <a:cs typeface="Times New Roman" panose="02020603050405020304" pitchFamily="18" charset="0"/>
              </a:rPr>
              <a:t>12:00pm on Friday, April 10</a:t>
            </a:r>
            <a:r>
              <a:rPr lang="en-US" sz="2400" b="1" u="sng" baseline="30000" dirty="0" smtClean="0">
                <a:latin typeface="Corbel" panose="020B0503020204020204" pitchFamily="34" charset="0"/>
                <a:cs typeface="Times New Roman" panose="02020603050405020304" pitchFamily="18" charset="0"/>
              </a:rPr>
              <a:t>th</a:t>
            </a:r>
            <a:r>
              <a:rPr lang="en-US" sz="2400" b="1" u="sng" dirty="0" smtClean="0">
                <a:latin typeface="Corbel" panose="020B0503020204020204" pitchFamily="34" charset="0"/>
                <a:cs typeface="Times New Roman" panose="02020603050405020304" pitchFamily="18" charset="0"/>
              </a:rPr>
              <a:t>.</a:t>
            </a:r>
          </a:p>
          <a:p>
            <a:pPr lvl="1">
              <a:buFont typeface="Wingdings" panose="05000000000000000000" pitchFamily="2" charset="2"/>
              <a:buChar char="v"/>
            </a:pPr>
            <a:endParaRPr lang="en-US" sz="2400" b="1" u="sng"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Candidates may request a list of their </a:t>
            </a:r>
            <a:r>
              <a:rPr lang="en-US" sz="2400" b="1" dirty="0" smtClean="0">
                <a:latin typeface="Corbel" panose="020B0503020204020204" pitchFamily="34" charset="0"/>
                <a:cs typeface="Times New Roman" panose="02020603050405020304" pitchFamily="18" charset="0"/>
              </a:rPr>
              <a:t>Endorsement Letter(s) </a:t>
            </a:r>
            <a:r>
              <a:rPr lang="en-US" sz="2400" dirty="0" smtClean="0">
                <a:latin typeface="Corbel" panose="020B0503020204020204" pitchFamily="34" charset="0"/>
                <a:cs typeface="Times New Roman" panose="02020603050405020304" pitchFamily="18" charset="0"/>
              </a:rPr>
              <a:t>after the submission deadline from the ASI Government Office. </a:t>
            </a:r>
          </a:p>
          <a:p>
            <a:pPr lvl="1">
              <a:buFont typeface="Arial" pitchFamily="34" charset="0"/>
              <a:buChar char="•"/>
            </a:pPr>
            <a:endParaRPr lang="en-US" sz="2000" dirty="0" smtClean="0"/>
          </a:p>
          <a:p>
            <a:pPr lvl="1">
              <a:buFont typeface="Arial" pitchFamily="34" charset="0"/>
              <a:buChar char="•"/>
            </a:pPr>
            <a:endParaRPr lang="en-US" sz="2000" dirty="0" smtClean="0"/>
          </a:p>
          <a:p>
            <a:pPr lvl="1">
              <a:buNone/>
            </a:pPr>
            <a:endParaRPr lang="en-US" sz="2000" dirty="0" smtClean="0"/>
          </a:p>
          <a:p>
            <a:pPr>
              <a:buFont typeface="Wingdings" pitchFamily="2" charset="2"/>
              <a:buChar char="ü"/>
            </a:pPr>
            <a:endParaRPr lang="en-US" sz="2400" dirty="0" smtClean="0"/>
          </a:p>
          <a:p>
            <a:pPr>
              <a:buNone/>
            </a:pPr>
            <a:endParaRPr lang="en-US" sz="2400" dirty="0" smtClean="0"/>
          </a:p>
          <a:p>
            <a:pPr algn="ctr">
              <a:buNone/>
            </a:pPr>
            <a:endParaRPr lang="en-US" sz="2400" dirty="0"/>
          </a:p>
        </p:txBody>
      </p:sp>
    </p:spTree>
    <p:extLst>
      <p:ext uri="{BB962C8B-B14F-4D97-AF65-F5344CB8AC3E}">
        <p14:creationId xmlns:p14="http://schemas.microsoft.com/office/powerpoint/2010/main" val="35821867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335" y="647700"/>
            <a:ext cx="5410201" cy="685800"/>
          </a:xfrm>
        </p:spPr>
        <p:txBody>
          <a:bodyPr>
            <a:normAutofit/>
          </a:bodyPr>
          <a:lstStyle/>
          <a:p>
            <a:r>
              <a:rPr lang="en-US" dirty="0" smtClean="0">
                <a:solidFill>
                  <a:srgbClr val="C00000"/>
                </a:solidFill>
                <a:latin typeface="Britannic Bold" panose="020B0903060703020204" pitchFamily="34" charset="0"/>
                <a:cs typeface="Times New Roman" panose="02020603050405020304" pitchFamily="18" charset="0"/>
              </a:rPr>
              <a:t>STEP 4: ELECTION DAYS </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480312" y="1600200"/>
            <a:ext cx="6477000" cy="4495800"/>
          </a:xfrm>
        </p:spPr>
        <p:txBody>
          <a:bodyPr>
            <a:normAutofit fontScale="77500" lnSpcReduction="20000"/>
          </a:bodyPr>
          <a:lstStyle/>
          <a:p>
            <a:pPr marL="457200" lvl="1" indent="0">
              <a:buNone/>
            </a:pPr>
            <a:r>
              <a:rPr lang="en-US" sz="2400" dirty="0" smtClean="0">
                <a:solidFill>
                  <a:schemeClr val="tx1"/>
                </a:solidFill>
                <a:latin typeface="Corbel" panose="020B0503020204020204" pitchFamily="34" charset="0"/>
                <a:cs typeface="Times New Roman" panose="02020603050405020304" pitchFamily="18" charset="0"/>
              </a:rPr>
              <a:t>Eligible voters will be able to vote on</a:t>
            </a:r>
          </a:p>
          <a:p>
            <a:pPr marL="457200" lvl="1" indent="0">
              <a:buNone/>
            </a:pPr>
            <a:r>
              <a:rPr lang="en-US" sz="2400" b="1" dirty="0" smtClean="0">
                <a:solidFill>
                  <a:srgbClr val="C00000"/>
                </a:solidFill>
                <a:latin typeface="Corbel" panose="020B0503020204020204" pitchFamily="34" charset="0"/>
                <a:cs typeface="Times New Roman" panose="02020603050405020304" pitchFamily="18" charset="0"/>
              </a:rPr>
              <a:t>Wednesday, April 15 and Thursday, April 16. </a:t>
            </a:r>
          </a:p>
          <a:p>
            <a:pPr marL="457200" lvl="1" indent="0">
              <a:buNone/>
            </a:pP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Online voting will be available beginning 8:00am,</a:t>
            </a:r>
          </a:p>
          <a:p>
            <a:pPr marL="457200" lvl="1" indent="0">
              <a:buNone/>
            </a:pPr>
            <a:r>
              <a:rPr lang="en-US" sz="2400" dirty="0" smtClean="0">
                <a:latin typeface="Corbel" panose="020B0503020204020204" pitchFamily="34" charset="0"/>
                <a:cs typeface="Times New Roman" panose="02020603050405020304" pitchFamily="18" charset="0"/>
              </a:rPr>
              <a:t>      April 15 through 7:30pm, April 16.  </a:t>
            </a:r>
          </a:p>
          <a:p>
            <a:pPr lvl="1">
              <a:buFont typeface="Wingdings" panose="05000000000000000000" pitchFamily="2" charset="2"/>
              <a:buChar char="v"/>
            </a:pPr>
            <a:endParaRPr lang="en-US" sz="2400"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On campus voting location is:</a:t>
            </a:r>
          </a:p>
          <a:p>
            <a:pPr lvl="2">
              <a:buFont typeface="Wingdings" panose="05000000000000000000" pitchFamily="2" charset="2"/>
              <a:buChar char="v"/>
            </a:pPr>
            <a:r>
              <a:rPr lang="en-US" sz="2000" dirty="0" smtClean="0">
                <a:solidFill>
                  <a:srgbClr val="C00000"/>
                </a:solidFill>
                <a:latin typeface="Corbel" panose="020B0503020204020204" pitchFamily="34" charset="0"/>
                <a:cs typeface="Times New Roman" panose="02020603050405020304" pitchFamily="18" charset="0"/>
              </a:rPr>
              <a:t>University Union Walkway towards Library Quad on April 15 &amp; 16 from 8:00am to 7:30pm daily.</a:t>
            </a:r>
            <a:endParaRPr lang="en-US" sz="2000"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No campaigning is allowed within 50 feet of the ASI polling location.</a:t>
            </a:r>
          </a:p>
          <a:p>
            <a:pPr marL="457200" lvl="1" indent="0">
              <a:buNone/>
            </a:pPr>
            <a:endParaRPr lang="en-US" sz="2400"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No campaigning is allowed within any ASI department. </a:t>
            </a:r>
          </a:p>
          <a:p>
            <a:pPr lvl="1">
              <a:buFont typeface="Arial" pitchFamily="34" charset="0"/>
              <a:buChar char="•"/>
            </a:pPr>
            <a:endParaRPr lang="en-US" sz="2000" dirty="0" smtClean="0">
              <a:latin typeface="Times New Roman" panose="02020603050405020304" pitchFamily="18" charset="0"/>
              <a:cs typeface="Times New Roman" panose="02020603050405020304" pitchFamily="18" charset="0"/>
            </a:endParaRPr>
          </a:p>
          <a:p>
            <a:pPr lvl="1">
              <a:buFont typeface="Arial" pitchFamily="34" charset="0"/>
              <a:buChar char="•"/>
            </a:pPr>
            <a:endParaRPr lang="en-US" sz="2000" dirty="0" smtClean="0">
              <a:latin typeface="Times New Roman" panose="02020603050405020304" pitchFamily="18" charset="0"/>
              <a:cs typeface="Times New Roman" panose="02020603050405020304" pitchFamily="18" charset="0"/>
            </a:endParaRPr>
          </a:p>
          <a:p>
            <a:pPr lvl="1">
              <a:buNone/>
            </a:pPr>
            <a:endParaRPr lang="en-US" sz="2000" dirty="0" smtClean="0">
              <a:latin typeface="Times New Roman" panose="02020603050405020304" pitchFamily="18" charset="0"/>
              <a:cs typeface="Times New Roman" panose="02020603050405020304" pitchFamily="18" charset="0"/>
            </a:endParaRPr>
          </a:p>
          <a:p>
            <a:pPr>
              <a:buFont typeface="Wingdings" pitchFamily="2" charset="2"/>
              <a:buChar char="ü"/>
            </a:pPr>
            <a:endParaRPr lang="en-US" sz="2400" dirty="0" smtClean="0">
              <a:latin typeface="Times New Roman" panose="02020603050405020304" pitchFamily="18" charset="0"/>
              <a:cs typeface="Times New Roman" panose="02020603050405020304" pitchFamily="18" charset="0"/>
            </a:endParaRPr>
          </a:p>
          <a:p>
            <a:pPr>
              <a:buNone/>
            </a:pPr>
            <a:endParaRPr lang="en-US" sz="2400" dirty="0" smtClean="0">
              <a:latin typeface="Times New Roman" panose="02020603050405020304" pitchFamily="18" charset="0"/>
              <a:cs typeface="Times New Roman" panose="02020603050405020304" pitchFamily="18" charset="0"/>
            </a:endParaRPr>
          </a:p>
          <a:p>
            <a:pPr algn="ctr">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8441" y="503604"/>
            <a:ext cx="908871" cy="9058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03604"/>
            <a:ext cx="832671" cy="829896"/>
          </a:xfrm>
          <a:prstGeom prst="rect">
            <a:avLst/>
          </a:prstGeom>
        </p:spPr>
      </p:pic>
    </p:spTree>
    <p:extLst>
      <p:ext uri="{BB962C8B-B14F-4D97-AF65-F5344CB8AC3E}">
        <p14:creationId xmlns:p14="http://schemas.microsoft.com/office/powerpoint/2010/main" val="20518637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47713" cy="1066800"/>
          </a:xfrm>
        </p:spPr>
        <p:txBody>
          <a:bodyPr>
            <a:normAutofit fontScale="90000"/>
          </a:bodyPr>
          <a:lstStyle/>
          <a:p>
            <a:r>
              <a:rPr lang="en-US" dirty="0" smtClean="0">
                <a:solidFill>
                  <a:srgbClr val="C00000"/>
                </a:solidFill>
                <a:latin typeface="Britannic Bold" panose="020B0903060703020204" pitchFamily="34" charset="0"/>
                <a:cs typeface="Times New Roman" panose="02020603050405020304" pitchFamily="18" charset="0"/>
              </a:rPr>
              <a:t>STEP 4: ELECTION RESULTS PARTY</a:t>
            </a:r>
            <a:r>
              <a:rPr lang="en-US" dirty="0" smtClean="0">
                <a:solidFill>
                  <a:srgbClr val="C00000"/>
                </a:solidFill>
                <a:latin typeface="Britannic Bold" panose="020B0903060703020204" pitchFamily="34" charset="0"/>
              </a:rPr>
              <a:t> </a:t>
            </a:r>
            <a:endParaRPr lang="en-US" dirty="0">
              <a:solidFill>
                <a:srgbClr val="C00000"/>
              </a:solidFill>
              <a:latin typeface="Britannic Bold" panose="020B0903060703020204" pitchFamily="34" charset="0"/>
            </a:endParaRPr>
          </a:p>
        </p:txBody>
      </p:sp>
      <p:sp>
        <p:nvSpPr>
          <p:cNvPr id="3" name="Content Placeholder 2"/>
          <p:cNvSpPr>
            <a:spLocks noGrp="1"/>
          </p:cNvSpPr>
          <p:nvPr>
            <p:ph idx="1"/>
          </p:nvPr>
        </p:nvSpPr>
        <p:spPr>
          <a:xfrm>
            <a:off x="304800" y="1752600"/>
            <a:ext cx="7086600" cy="4572000"/>
          </a:xfrm>
        </p:spPr>
        <p:txBody>
          <a:bodyPr>
            <a:normAutofit/>
          </a:bodyPr>
          <a:lstStyle/>
          <a:p>
            <a:pPr marL="457200" lvl="1" indent="0">
              <a:buNone/>
            </a:pPr>
            <a:r>
              <a:rPr lang="en-US" sz="2400" b="1" dirty="0" smtClean="0">
                <a:solidFill>
                  <a:srgbClr val="C00000"/>
                </a:solidFill>
                <a:latin typeface="Corbel" panose="020B0503020204020204" pitchFamily="34" charset="0"/>
                <a:cs typeface="Times New Roman" panose="02020603050405020304" pitchFamily="18" charset="0"/>
              </a:rPr>
              <a:t>ASI hosted Elections Results Party</a:t>
            </a:r>
          </a:p>
          <a:p>
            <a:pPr lvl="1">
              <a:buFont typeface="Arial" pitchFamily="34" charset="0"/>
              <a:buChar char="•"/>
            </a:pPr>
            <a:endParaRPr lang="en-US" sz="2000" dirty="0">
              <a:latin typeface="Corbel" panose="020B0503020204020204" pitchFamily="34" charset="0"/>
              <a:cs typeface="Times New Roman" panose="02020603050405020304" pitchFamily="18" charset="0"/>
            </a:endParaRPr>
          </a:p>
          <a:p>
            <a:pPr lvl="1">
              <a:buFont typeface="Arial" pitchFamily="34" charset="0"/>
              <a:buChar char="•"/>
            </a:pPr>
            <a:r>
              <a:rPr lang="en-US" sz="2400" dirty="0" smtClean="0">
                <a:latin typeface="Corbel" panose="020B0503020204020204" pitchFamily="34" charset="0"/>
                <a:cs typeface="Times New Roman" panose="02020603050405020304" pitchFamily="18" charset="0"/>
              </a:rPr>
              <a:t>Thursday, April 16</a:t>
            </a:r>
            <a:r>
              <a:rPr lang="en-US" sz="2400" baseline="30000" dirty="0" smtClean="0">
                <a:latin typeface="Corbel" panose="020B0503020204020204" pitchFamily="34" charset="0"/>
                <a:cs typeface="Times New Roman" panose="02020603050405020304" pitchFamily="18" charset="0"/>
              </a:rPr>
              <a:t>th</a:t>
            </a:r>
            <a:r>
              <a:rPr lang="en-US" sz="2400" dirty="0" smtClean="0">
                <a:latin typeface="Corbel" panose="020B0503020204020204" pitchFamily="34" charset="0"/>
                <a:cs typeface="Times New Roman" panose="02020603050405020304" pitchFamily="18" charset="0"/>
              </a:rPr>
              <a:t>, 7:30pm</a:t>
            </a:r>
          </a:p>
          <a:p>
            <a:pPr lvl="1">
              <a:buFont typeface="Arial" pitchFamily="34" charset="0"/>
              <a:buChar char="•"/>
            </a:pPr>
            <a:r>
              <a:rPr lang="en-US" sz="2400" dirty="0" smtClean="0">
                <a:latin typeface="Corbel" panose="020B0503020204020204" pitchFamily="34" charset="0"/>
                <a:cs typeface="Times New Roman" panose="02020603050405020304" pitchFamily="18" charset="0"/>
              </a:rPr>
              <a:t>Located in the Global Lounge</a:t>
            </a:r>
          </a:p>
          <a:p>
            <a:pPr lvl="1">
              <a:buFont typeface="Arial" pitchFamily="34" charset="0"/>
              <a:buChar char="•"/>
            </a:pPr>
            <a:r>
              <a:rPr lang="en-US" sz="2400" dirty="0" smtClean="0">
                <a:latin typeface="Corbel" panose="020B0503020204020204" pitchFamily="34" charset="0"/>
                <a:cs typeface="Times New Roman" panose="02020603050405020304" pitchFamily="18" charset="0"/>
              </a:rPr>
              <a:t>Food, games, relax with fellow candidates!</a:t>
            </a:r>
          </a:p>
          <a:p>
            <a:pPr lvl="1">
              <a:buFont typeface="Arial" pitchFamily="34" charset="0"/>
              <a:buChar char="•"/>
            </a:pPr>
            <a:r>
              <a:rPr lang="en-US" sz="2400" dirty="0" smtClean="0">
                <a:latin typeface="Corbel" panose="020B0503020204020204" pitchFamily="34" charset="0"/>
                <a:cs typeface="Times New Roman" panose="02020603050405020304" pitchFamily="18" charset="0"/>
              </a:rPr>
              <a:t>Friends and family are welcome.</a:t>
            </a:r>
          </a:p>
          <a:p>
            <a:pPr lvl="1">
              <a:buFont typeface="Arial" pitchFamily="34" charset="0"/>
              <a:buChar char="•"/>
            </a:pPr>
            <a:r>
              <a:rPr lang="en-US" sz="2400" b="1" dirty="0" smtClean="0">
                <a:latin typeface="Corbel" panose="020B0503020204020204" pitchFamily="34" charset="0"/>
                <a:cs typeface="Times New Roman" panose="02020603050405020304" pitchFamily="18" charset="0"/>
              </a:rPr>
              <a:t>Results announced by the ASI President @ 8:15pm.</a:t>
            </a:r>
          </a:p>
          <a:p>
            <a:pPr lvl="1">
              <a:buFont typeface="Arial" pitchFamily="34" charset="0"/>
              <a:buChar char="•"/>
            </a:pPr>
            <a:endParaRPr lang="en-US" sz="2000" dirty="0" smtClean="0"/>
          </a:p>
          <a:p>
            <a:pPr lvl="1">
              <a:buFont typeface="Arial" pitchFamily="34" charset="0"/>
              <a:buChar char="•"/>
            </a:pPr>
            <a:endParaRPr lang="en-US" sz="2000" dirty="0" smtClean="0"/>
          </a:p>
          <a:p>
            <a:pPr lvl="1">
              <a:buNone/>
            </a:pPr>
            <a:endParaRPr lang="en-US" sz="2000" dirty="0" smtClean="0"/>
          </a:p>
          <a:p>
            <a:pPr>
              <a:buFont typeface="Wingdings" pitchFamily="2" charset="2"/>
              <a:buChar char="ü"/>
            </a:pPr>
            <a:endParaRPr lang="en-US" sz="2400" dirty="0" smtClean="0"/>
          </a:p>
          <a:p>
            <a:pPr>
              <a:buNone/>
            </a:pPr>
            <a:endParaRPr lang="en-US" sz="2400" dirty="0" smtClean="0"/>
          </a:p>
          <a:p>
            <a:pPr algn="ctr">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447800"/>
            <a:ext cx="1507613" cy="1752600"/>
          </a:xfrm>
          <a:prstGeom prst="rect">
            <a:avLst/>
          </a:prstGeom>
        </p:spPr>
      </p:pic>
    </p:spTree>
    <p:extLst>
      <p:ext uri="{BB962C8B-B14F-4D97-AF65-F5344CB8AC3E}">
        <p14:creationId xmlns:p14="http://schemas.microsoft.com/office/powerpoint/2010/main" val="342330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066800"/>
          </a:xfrm>
        </p:spPr>
        <p:txBody>
          <a:bodyPr>
            <a:noAutofit/>
          </a:bodyPr>
          <a:lstStyle/>
          <a:p>
            <a:r>
              <a:rPr lang="en-US" sz="2800" dirty="0" smtClean="0">
                <a:solidFill>
                  <a:srgbClr val="C00000"/>
                </a:solidFill>
                <a:latin typeface="Britannic Bold" panose="020B0903060703020204" pitchFamily="34" charset="0"/>
                <a:cs typeface="Times New Roman" panose="02020603050405020304" pitchFamily="18" charset="0"/>
              </a:rPr>
              <a:t>STEP 5: CAMPAIGN EXPENDITURE </a:t>
            </a:r>
            <a:br>
              <a:rPr lang="en-US" sz="2800" dirty="0" smtClean="0">
                <a:solidFill>
                  <a:srgbClr val="C00000"/>
                </a:solidFill>
                <a:latin typeface="Britannic Bold" panose="020B0903060703020204" pitchFamily="34" charset="0"/>
                <a:cs typeface="Times New Roman" panose="02020603050405020304" pitchFamily="18" charset="0"/>
              </a:rPr>
            </a:br>
            <a:r>
              <a:rPr lang="en-US" sz="2800" dirty="0" smtClean="0">
                <a:solidFill>
                  <a:srgbClr val="C00000"/>
                </a:solidFill>
                <a:latin typeface="Britannic Bold" panose="020B0903060703020204" pitchFamily="34" charset="0"/>
                <a:cs typeface="Times New Roman" panose="02020603050405020304" pitchFamily="18" charset="0"/>
              </a:rPr>
              <a:t>FORM</a:t>
            </a:r>
            <a:endParaRPr lang="en-US" sz="2800"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584717" y="1600200"/>
            <a:ext cx="6019802" cy="4724400"/>
          </a:xfrm>
        </p:spPr>
        <p:txBody>
          <a:bodyPr>
            <a:normAutofit fontScale="25000" lnSpcReduction="20000"/>
          </a:bodyPr>
          <a:lstStyle/>
          <a:p>
            <a:pPr>
              <a:buFont typeface="Wingdings" panose="05000000000000000000" pitchFamily="2" charset="2"/>
              <a:buChar char="v"/>
            </a:pPr>
            <a:r>
              <a:rPr lang="en-US" sz="5600" dirty="0">
                <a:latin typeface="Corbel" panose="020B0503020204020204" pitchFamily="34" charset="0"/>
                <a:cs typeface="Times New Roman" panose="02020603050405020304" pitchFamily="18" charset="0"/>
              </a:rPr>
              <a:t>Must submit the </a:t>
            </a:r>
            <a:r>
              <a:rPr lang="en-US" sz="5600" b="1" dirty="0">
                <a:solidFill>
                  <a:srgbClr val="FF0000"/>
                </a:solidFill>
                <a:latin typeface="Corbel" panose="020B0503020204020204" pitchFamily="34" charset="0"/>
                <a:cs typeface="Times New Roman" panose="02020603050405020304" pitchFamily="18" charset="0"/>
                <a:hlinkClick r:id="rId2"/>
              </a:rPr>
              <a:t>Campaign Expenditure </a:t>
            </a:r>
            <a:r>
              <a:rPr lang="en-US" sz="5600" b="1" dirty="0" smtClean="0">
                <a:solidFill>
                  <a:srgbClr val="FF0000"/>
                </a:solidFill>
                <a:latin typeface="Corbel" panose="020B0503020204020204" pitchFamily="34" charset="0"/>
                <a:cs typeface="Times New Roman" panose="02020603050405020304" pitchFamily="18" charset="0"/>
                <a:hlinkClick r:id="rId2"/>
              </a:rPr>
              <a:t>Form</a:t>
            </a:r>
            <a:r>
              <a:rPr lang="en-US" sz="5600" dirty="0" smtClean="0">
                <a:latin typeface="Corbel" panose="020B0503020204020204" pitchFamily="34" charset="0"/>
                <a:cs typeface="Times New Roman" panose="02020603050405020304" pitchFamily="18" charset="0"/>
              </a:rPr>
              <a:t>, </a:t>
            </a:r>
            <a:r>
              <a:rPr lang="en-US" sz="5600" b="1" u="sng" dirty="0" smtClean="0">
                <a:solidFill>
                  <a:srgbClr val="FF0000"/>
                </a:solidFill>
                <a:latin typeface="Corbel" panose="020B0503020204020204" pitchFamily="34" charset="0"/>
                <a:cs typeface="Times New Roman" panose="02020603050405020304" pitchFamily="18" charset="0"/>
              </a:rPr>
              <a:t>even </a:t>
            </a:r>
            <a:r>
              <a:rPr lang="en-US" sz="5600" b="1" u="sng" dirty="0">
                <a:solidFill>
                  <a:srgbClr val="FF0000"/>
                </a:solidFill>
                <a:latin typeface="Corbel" panose="020B0503020204020204" pitchFamily="34" charset="0"/>
                <a:cs typeface="Times New Roman" panose="02020603050405020304" pitchFamily="18" charset="0"/>
              </a:rPr>
              <a:t>if no money is </a:t>
            </a:r>
            <a:r>
              <a:rPr lang="en-US" sz="5600" b="1" u="sng" dirty="0" smtClean="0">
                <a:solidFill>
                  <a:srgbClr val="FF0000"/>
                </a:solidFill>
                <a:latin typeface="Corbel" panose="020B0503020204020204" pitchFamily="34" charset="0"/>
                <a:cs typeface="Times New Roman" panose="02020603050405020304" pitchFamily="18" charset="0"/>
              </a:rPr>
              <a:t>spent by the deadline.</a:t>
            </a:r>
            <a:endParaRPr lang="en-US" sz="5600" dirty="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5600" dirty="0" smtClean="0">
                <a:latin typeface="Corbel" panose="020B0503020204020204" pitchFamily="34" charset="0"/>
                <a:cs typeface="Times New Roman" panose="02020603050405020304" pitchFamily="18" charset="0"/>
              </a:rPr>
              <a:t>Maximum spending limit is $350 for independent candidates, $500 for Presidential Tickets.</a:t>
            </a:r>
          </a:p>
          <a:p>
            <a:pPr lvl="1">
              <a:buFont typeface="Wingdings" panose="05000000000000000000" pitchFamily="2" charset="2"/>
              <a:buChar char="v"/>
            </a:pPr>
            <a:r>
              <a:rPr lang="en-US" sz="5600" dirty="0" smtClean="0">
                <a:latin typeface="Corbel" panose="020B0503020204020204" pitchFamily="34" charset="0"/>
                <a:cs typeface="Times New Roman" panose="02020603050405020304" pitchFamily="18" charset="0"/>
              </a:rPr>
              <a:t>Includes </a:t>
            </a:r>
            <a:r>
              <a:rPr lang="en-US" sz="5600" dirty="0">
                <a:latin typeface="Corbel" panose="020B0503020204020204" pitchFamily="34" charset="0"/>
                <a:cs typeface="Times New Roman" panose="02020603050405020304" pitchFamily="18" charset="0"/>
              </a:rPr>
              <a:t>all purchases, contributions, gifts, discounts and/or </a:t>
            </a:r>
            <a:r>
              <a:rPr lang="en-US" sz="5600" dirty="0" smtClean="0">
                <a:latin typeface="Corbel" panose="020B0503020204020204" pitchFamily="34" charset="0"/>
                <a:cs typeface="Times New Roman" panose="02020603050405020304" pitchFamily="18" charset="0"/>
              </a:rPr>
              <a:t>donations.</a:t>
            </a:r>
          </a:p>
          <a:p>
            <a:pPr>
              <a:buFont typeface="Wingdings" panose="05000000000000000000" pitchFamily="2" charset="2"/>
              <a:buChar char="v"/>
            </a:pPr>
            <a:r>
              <a:rPr lang="en-US" sz="5600" b="1" u="sng" dirty="0" smtClean="0">
                <a:latin typeface="Corbel" panose="020B0503020204020204" pitchFamily="34" charset="0"/>
                <a:cs typeface="Times New Roman" panose="02020603050405020304" pitchFamily="18" charset="0"/>
              </a:rPr>
              <a:t>Receipts</a:t>
            </a:r>
            <a:r>
              <a:rPr lang="en-US" sz="5600" dirty="0" smtClean="0">
                <a:latin typeface="Corbel" panose="020B0503020204020204" pitchFamily="34" charset="0"/>
                <a:cs typeface="Times New Roman" panose="02020603050405020304" pitchFamily="18" charset="0"/>
              </a:rPr>
              <a:t> of all items purchased </a:t>
            </a:r>
            <a:r>
              <a:rPr lang="en-US" sz="5600" b="1" u="sng" dirty="0" smtClean="0">
                <a:latin typeface="Corbel" panose="020B0503020204020204" pitchFamily="34" charset="0"/>
                <a:cs typeface="Times New Roman" panose="02020603050405020304" pitchFamily="18" charset="0"/>
              </a:rPr>
              <a:t>must</a:t>
            </a:r>
            <a:r>
              <a:rPr lang="en-US" sz="5600" dirty="0" smtClean="0">
                <a:latin typeface="Corbel" panose="020B0503020204020204" pitchFamily="34" charset="0"/>
                <a:cs typeface="Times New Roman" panose="02020603050405020304" pitchFamily="18" charset="0"/>
              </a:rPr>
              <a:t> be included.</a:t>
            </a:r>
          </a:p>
          <a:p>
            <a:pPr>
              <a:buFont typeface="Wingdings" panose="05000000000000000000" pitchFamily="2" charset="2"/>
              <a:buChar char="v"/>
            </a:pPr>
            <a:r>
              <a:rPr lang="en-US" sz="5600" dirty="0" smtClean="0">
                <a:latin typeface="Corbel" panose="020B0503020204020204" pitchFamily="34" charset="0"/>
                <a:cs typeface="Times New Roman" panose="02020603050405020304" pitchFamily="18" charset="0"/>
              </a:rPr>
              <a:t>Independent Candidate: </a:t>
            </a:r>
            <a:r>
              <a:rPr lang="en-US" sz="5600" b="1" dirty="0" smtClean="0">
                <a:latin typeface="Corbel" panose="020B0503020204020204" pitchFamily="34" charset="0"/>
                <a:cs typeface="Times New Roman" panose="02020603050405020304" pitchFamily="18" charset="0"/>
              </a:rPr>
              <a:t>No more than $50 in gifted, donated, discounted or rented materials will be accepted</a:t>
            </a:r>
            <a:r>
              <a:rPr lang="en-US" sz="5600" dirty="0" smtClean="0">
                <a:latin typeface="Corbel" panose="020B0503020204020204" pitchFamily="34" charset="0"/>
                <a:cs typeface="Times New Roman" panose="02020603050405020304" pitchFamily="18" charset="0"/>
              </a:rPr>
              <a:t>; must be disclosed via the </a:t>
            </a:r>
            <a:r>
              <a:rPr lang="en-US" sz="5600" b="1" dirty="0" smtClean="0">
                <a:latin typeface="Corbel" panose="020B0503020204020204" pitchFamily="34" charset="0"/>
                <a:cs typeface="Times New Roman" panose="02020603050405020304" pitchFamily="18" charset="0"/>
                <a:hlinkClick r:id="rId2"/>
              </a:rPr>
              <a:t>Donation Disclosure Form</a:t>
            </a:r>
            <a:r>
              <a:rPr lang="en-US" sz="5600" b="1" dirty="0" smtClean="0">
                <a:latin typeface="Corbel" panose="020B0503020204020204" pitchFamily="34" charset="0"/>
                <a:cs typeface="Times New Roman" panose="02020603050405020304" pitchFamily="18" charset="0"/>
              </a:rPr>
              <a:t>, </a:t>
            </a:r>
            <a:r>
              <a:rPr lang="en-US" sz="5600" dirty="0" smtClean="0">
                <a:latin typeface="Corbel" panose="020B0503020204020204" pitchFamily="34" charset="0"/>
                <a:cs typeface="Times New Roman" panose="02020603050405020304" pitchFamily="18" charset="0"/>
              </a:rPr>
              <a:t>which is included in the Campaign Expenditure Form.</a:t>
            </a:r>
          </a:p>
          <a:p>
            <a:pPr>
              <a:buFont typeface="Wingdings" panose="05000000000000000000" pitchFamily="2" charset="2"/>
              <a:buChar char="v"/>
            </a:pPr>
            <a:r>
              <a:rPr lang="en-US" sz="5600" dirty="0" smtClean="0">
                <a:latin typeface="Corbel" panose="020B0503020204020204" pitchFamily="34" charset="0"/>
                <a:cs typeface="Times New Roman" panose="02020603050405020304" pitchFamily="18" charset="0"/>
              </a:rPr>
              <a:t>Presidential Ticket</a:t>
            </a:r>
            <a:r>
              <a:rPr lang="en-US" sz="5600" dirty="0">
                <a:latin typeface="Corbel" panose="020B0503020204020204" pitchFamily="34" charset="0"/>
                <a:cs typeface="Times New Roman" panose="02020603050405020304" pitchFamily="18" charset="0"/>
              </a:rPr>
              <a:t>: </a:t>
            </a:r>
            <a:r>
              <a:rPr lang="en-US" sz="5600" b="1" dirty="0">
                <a:latin typeface="Corbel" panose="020B0503020204020204" pitchFamily="34" charset="0"/>
                <a:cs typeface="Times New Roman" panose="02020603050405020304" pitchFamily="18" charset="0"/>
              </a:rPr>
              <a:t>No more than </a:t>
            </a:r>
            <a:r>
              <a:rPr lang="en-US" sz="5600" b="1" dirty="0" smtClean="0">
                <a:latin typeface="Corbel" panose="020B0503020204020204" pitchFamily="34" charset="0"/>
                <a:cs typeface="Times New Roman" panose="02020603050405020304" pitchFamily="18" charset="0"/>
              </a:rPr>
              <a:t>$75 </a:t>
            </a:r>
            <a:r>
              <a:rPr lang="en-US" sz="5600" b="1" dirty="0">
                <a:latin typeface="Corbel" panose="020B0503020204020204" pitchFamily="34" charset="0"/>
                <a:cs typeface="Times New Roman" panose="02020603050405020304" pitchFamily="18" charset="0"/>
              </a:rPr>
              <a:t>in gifted, donated, discounted or rented materials will be accepted</a:t>
            </a:r>
            <a:r>
              <a:rPr lang="en-US" sz="5600" dirty="0">
                <a:latin typeface="Corbel" panose="020B0503020204020204" pitchFamily="34" charset="0"/>
                <a:cs typeface="Times New Roman" panose="02020603050405020304" pitchFamily="18" charset="0"/>
              </a:rPr>
              <a:t>; must be disclosed via the </a:t>
            </a:r>
            <a:r>
              <a:rPr lang="en-US" sz="5600" b="1" dirty="0">
                <a:latin typeface="Corbel" panose="020B0503020204020204" pitchFamily="34" charset="0"/>
                <a:cs typeface="Times New Roman" panose="02020603050405020304" pitchFamily="18" charset="0"/>
                <a:hlinkClick r:id="rId3"/>
              </a:rPr>
              <a:t>Donation Disclosure Form</a:t>
            </a:r>
            <a:r>
              <a:rPr lang="en-US" sz="5600" b="1" dirty="0">
                <a:latin typeface="Corbel" panose="020B0503020204020204" pitchFamily="34" charset="0"/>
                <a:cs typeface="Times New Roman" panose="02020603050405020304" pitchFamily="18" charset="0"/>
              </a:rPr>
              <a:t>, </a:t>
            </a:r>
            <a:r>
              <a:rPr lang="en-US" sz="5600" dirty="0">
                <a:latin typeface="Corbel" panose="020B0503020204020204" pitchFamily="34" charset="0"/>
                <a:cs typeface="Times New Roman" panose="02020603050405020304" pitchFamily="18" charset="0"/>
              </a:rPr>
              <a:t>which is included in the Campaign Expenditure Form</a:t>
            </a:r>
            <a:r>
              <a:rPr lang="en-US" sz="5600" dirty="0" smtClean="0">
                <a:latin typeface="Corbel" panose="020B0503020204020204" pitchFamily="34" charset="0"/>
                <a:cs typeface="Times New Roman" panose="02020603050405020304" pitchFamily="18" charset="0"/>
              </a:rPr>
              <a:t>.</a:t>
            </a:r>
          </a:p>
          <a:p>
            <a:pPr>
              <a:buFont typeface="Wingdings" panose="05000000000000000000" pitchFamily="2" charset="2"/>
              <a:buChar char="v"/>
            </a:pPr>
            <a:r>
              <a:rPr lang="en-US" sz="5600" b="1" dirty="0" smtClean="0">
                <a:latin typeface="Corbel" panose="020B0503020204020204" pitchFamily="34" charset="0"/>
                <a:cs typeface="Times New Roman" panose="02020603050405020304" pitchFamily="18" charset="0"/>
              </a:rPr>
              <a:t>Every</a:t>
            </a:r>
            <a:r>
              <a:rPr lang="en-US" sz="5600" dirty="0" smtClean="0">
                <a:latin typeface="Corbel" panose="020B0503020204020204" pitchFamily="34" charset="0"/>
                <a:cs typeface="Times New Roman" panose="02020603050405020304" pitchFamily="18" charset="0"/>
              </a:rPr>
              <a:t> candidate must </a:t>
            </a:r>
            <a:r>
              <a:rPr lang="en-US" sz="5600" b="1" dirty="0" smtClean="0">
                <a:latin typeface="Corbel" panose="020B0503020204020204" pitchFamily="34" charset="0"/>
                <a:cs typeface="Times New Roman" panose="02020603050405020304" pitchFamily="18" charset="0"/>
              </a:rPr>
              <a:t>personally</a:t>
            </a:r>
            <a:r>
              <a:rPr lang="en-US" sz="5600" dirty="0" smtClean="0">
                <a:latin typeface="Corbel" panose="020B0503020204020204" pitchFamily="34" charset="0"/>
                <a:cs typeface="Times New Roman" panose="02020603050405020304" pitchFamily="18" charset="0"/>
              </a:rPr>
              <a:t> turn in their Campaign Expenditure Form </a:t>
            </a:r>
            <a:r>
              <a:rPr lang="en-US" sz="5600" b="1" dirty="0" smtClean="0">
                <a:latin typeface="Corbel" panose="020B0503020204020204" pitchFamily="34" charset="0"/>
                <a:cs typeface="Times New Roman" panose="02020603050405020304" pitchFamily="18" charset="0"/>
              </a:rPr>
              <a:t>even if nothing was spent or donated </a:t>
            </a:r>
            <a:r>
              <a:rPr lang="en-US" sz="5600" dirty="0" smtClean="0">
                <a:latin typeface="Corbel" panose="020B0503020204020204" pitchFamily="34" charset="0"/>
                <a:cs typeface="Times New Roman" panose="02020603050405020304" pitchFamily="18" charset="0"/>
              </a:rPr>
              <a:t>no later than </a:t>
            </a:r>
            <a:r>
              <a:rPr lang="en-US" sz="5600" b="1" dirty="0" smtClean="0">
                <a:latin typeface="Corbel" panose="020B0503020204020204" pitchFamily="34" charset="0"/>
                <a:cs typeface="Times New Roman" panose="02020603050405020304" pitchFamily="18" charset="0"/>
              </a:rPr>
              <a:t>Monday, April 20th, 4:00 p.m. in the ASI Government Office, University Union 3</a:t>
            </a:r>
            <a:r>
              <a:rPr lang="en-US" sz="5600" b="1" baseline="30000" dirty="0" smtClean="0">
                <a:latin typeface="Corbel" panose="020B0503020204020204" pitchFamily="34" charset="0"/>
                <a:cs typeface="Times New Roman" panose="02020603050405020304" pitchFamily="18" charset="0"/>
              </a:rPr>
              <a:t>rd.</a:t>
            </a:r>
            <a:endParaRPr lang="en-US" sz="5600" b="1"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5600" b="1" dirty="0" smtClean="0">
                <a:solidFill>
                  <a:schemeClr val="accent5"/>
                </a:solidFill>
                <a:latin typeface="Corbel" panose="020B0503020204020204" pitchFamily="34" charset="0"/>
                <a:cs typeface="Times New Roman" panose="02020603050405020304" pitchFamily="18" charset="0"/>
              </a:rPr>
              <a:t>Presidential Tickets must turn in their form together at the same time</a:t>
            </a:r>
            <a:r>
              <a:rPr lang="en-US" sz="5600" dirty="0" smtClean="0">
                <a:solidFill>
                  <a:schemeClr val="accent5"/>
                </a:solidFill>
                <a:latin typeface="Corbel" panose="020B0503020204020204" pitchFamily="34" charset="0"/>
                <a:cs typeface="Times New Roman" panose="02020603050405020304" pitchFamily="18" charset="0"/>
              </a:rPr>
              <a:t>.</a:t>
            </a:r>
          </a:p>
          <a:p>
            <a:pPr>
              <a:buFont typeface="Wingdings" panose="05000000000000000000" pitchFamily="2" charset="2"/>
              <a:buChar char="v"/>
            </a:pPr>
            <a:r>
              <a:rPr lang="en-US" sz="5600" b="1" dirty="0" smtClean="0">
                <a:solidFill>
                  <a:srgbClr val="C00000"/>
                </a:solidFill>
                <a:latin typeface="Corbel" panose="020B0503020204020204" pitchFamily="34" charset="0"/>
                <a:cs typeface="Times New Roman" panose="02020603050405020304" pitchFamily="18" charset="0"/>
              </a:rPr>
              <a:t>Failure to submit Campaign Expenditure Form </a:t>
            </a:r>
            <a:r>
              <a:rPr lang="en-US" sz="5600" b="1" u="sng" dirty="0" smtClean="0">
                <a:solidFill>
                  <a:srgbClr val="C00000"/>
                </a:solidFill>
                <a:latin typeface="Corbel" panose="020B0503020204020204" pitchFamily="34" charset="0"/>
                <a:cs typeface="Times New Roman" panose="02020603050405020304" pitchFamily="18" charset="0"/>
              </a:rPr>
              <a:t>will</a:t>
            </a:r>
            <a:r>
              <a:rPr lang="en-US" sz="5600" b="1" dirty="0" smtClean="0">
                <a:solidFill>
                  <a:srgbClr val="C00000"/>
                </a:solidFill>
                <a:latin typeface="Corbel" panose="020B0503020204020204" pitchFamily="34" charset="0"/>
                <a:cs typeface="Times New Roman" panose="02020603050405020304" pitchFamily="18" charset="0"/>
              </a:rPr>
              <a:t> result in disqualification.</a:t>
            </a:r>
            <a:endParaRPr lang="en-US" sz="5600" dirty="0" smtClean="0">
              <a:solidFill>
                <a:srgbClr val="C00000"/>
              </a:solidFill>
              <a:latin typeface="Corbel" panose="020B0503020204020204" pitchFamily="34" charset="0"/>
              <a:cs typeface="Times New Roman" panose="02020603050405020304" pitchFamily="18" charset="0"/>
            </a:endParaRPr>
          </a:p>
          <a:p>
            <a:pPr>
              <a:buNone/>
            </a:pPr>
            <a:endParaRPr lang="en-US" sz="2400" dirty="0" smtClean="0"/>
          </a:p>
          <a:p>
            <a:pPr algn="ctr">
              <a:buNone/>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347713" cy="762000"/>
          </a:xfrm>
        </p:spPr>
        <p:txBody>
          <a:bodyPr/>
          <a:lstStyle/>
          <a:p>
            <a:r>
              <a:rPr lang="en-US" dirty="0" smtClean="0">
                <a:solidFill>
                  <a:srgbClr val="C00000"/>
                </a:solidFill>
                <a:latin typeface="Britannic Bold" panose="020B0903060703020204" pitchFamily="34" charset="0"/>
                <a:cs typeface="Times New Roman" panose="02020603050405020304" pitchFamily="18" charset="0"/>
              </a:rPr>
              <a:t>Step 6: Elections Complaints</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600200"/>
            <a:ext cx="6576313" cy="4876800"/>
          </a:xfrm>
        </p:spPr>
        <p:txBody>
          <a:bodyPr>
            <a:normAutofit fontScale="55000" lnSpcReduction="20000"/>
          </a:bodyPr>
          <a:lstStyle/>
          <a:p>
            <a:pPr marL="0" indent="0">
              <a:buNone/>
            </a:pPr>
            <a:r>
              <a:rPr lang="en-US" sz="4400" b="1" dirty="0" smtClean="0">
                <a:solidFill>
                  <a:srgbClr val="C00000"/>
                </a:solidFill>
                <a:latin typeface="Corbel" panose="020B0503020204020204" pitchFamily="34" charset="0"/>
                <a:cs typeface="Times New Roman" panose="02020603050405020304" pitchFamily="18" charset="0"/>
              </a:rPr>
              <a:t>Ideally, no complaints will need to be filed; however:</a:t>
            </a:r>
          </a:p>
          <a:p>
            <a:pPr marL="0" indent="0">
              <a:buNone/>
            </a:pPr>
            <a:endParaRPr lang="en-US" sz="2900" dirty="0" smtClean="0">
              <a:solidFill>
                <a:srgbClr val="FF0000"/>
              </a:solidFill>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900" dirty="0" smtClean="0">
                <a:latin typeface="Corbel" panose="020B0503020204020204" pitchFamily="34" charset="0"/>
                <a:cs typeface="Times New Roman" panose="02020603050405020304" pitchFamily="18" charset="0"/>
              </a:rPr>
              <a:t>A </a:t>
            </a:r>
            <a:r>
              <a:rPr lang="en-US" sz="2900" dirty="0">
                <a:latin typeface="Corbel" panose="020B0503020204020204" pitchFamily="34" charset="0"/>
                <a:cs typeface="Times New Roman" panose="02020603050405020304" pitchFamily="18" charset="0"/>
              </a:rPr>
              <a:t>complaint may be filed for a violation of any provision of the ASI </a:t>
            </a:r>
            <a:r>
              <a:rPr lang="en-US" sz="2900" dirty="0" smtClean="0">
                <a:latin typeface="Corbel" panose="020B0503020204020204" pitchFamily="34" charset="0"/>
                <a:cs typeface="Times New Roman" panose="02020603050405020304" pitchFamily="18" charset="0"/>
              </a:rPr>
              <a:t>Elections </a:t>
            </a:r>
            <a:r>
              <a:rPr lang="en-US" sz="2900" dirty="0">
                <a:latin typeface="Corbel" panose="020B0503020204020204" pitchFamily="34" charset="0"/>
                <a:cs typeface="Times New Roman" panose="02020603050405020304" pitchFamily="18" charset="0"/>
              </a:rPr>
              <a:t>Code or the ASI Bylaws. A complaint may also be filed on any other grounds that allege that one or more candidates or ballot measures in an election was unfairly aided or </a:t>
            </a:r>
            <a:r>
              <a:rPr lang="en-US" sz="2900" dirty="0" smtClean="0">
                <a:latin typeface="Corbel" panose="020B0503020204020204" pitchFamily="34" charset="0"/>
                <a:cs typeface="Times New Roman" panose="02020603050405020304" pitchFamily="18" charset="0"/>
              </a:rPr>
              <a:t>hindered.</a:t>
            </a:r>
            <a:endParaRPr lang="en-US" sz="2900" dirty="0">
              <a:latin typeface="Corbel" panose="020B0503020204020204" pitchFamily="34" charset="0"/>
              <a:cs typeface="Times New Roman" panose="02020603050405020304" pitchFamily="18" charset="0"/>
            </a:endParaRPr>
          </a:p>
          <a:p>
            <a:pPr>
              <a:buFont typeface="Wingdings" panose="05000000000000000000" pitchFamily="2" charset="2"/>
              <a:buChar char="v"/>
            </a:pPr>
            <a:endParaRPr lang="en-US" sz="29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900" dirty="0" smtClean="0">
                <a:latin typeface="Corbel" panose="020B0503020204020204" pitchFamily="34" charset="0"/>
                <a:cs typeface="Times New Roman" panose="02020603050405020304" pitchFamily="18" charset="0"/>
              </a:rPr>
              <a:t>Any eligible voter may file a complaint.</a:t>
            </a:r>
          </a:p>
          <a:p>
            <a:pPr>
              <a:buFont typeface="Wingdings" panose="05000000000000000000" pitchFamily="2" charset="2"/>
              <a:buChar char="v"/>
            </a:pPr>
            <a:endParaRPr lang="en-US" sz="2900" dirty="0" smtClean="0">
              <a:latin typeface="Corbel" panose="020B0503020204020204" pitchFamily="34" charset="0"/>
              <a:cs typeface="Times New Roman" panose="02020603050405020304" pitchFamily="18" charset="0"/>
            </a:endParaRPr>
          </a:p>
          <a:p>
            <a:pPr lvl="0">
              <a:buClr>
                <a:srgbClr val="A5B592"/>
              </a:buClr>
              <a:buFont typeface="Wingdings" panose="05000000000000000000" pitchFamily="2" charset="2"/>
              <a:buChar char="v"/>
            </a:pPr>
            <a:r>
              <a:rPr lang="en-US" sz="2900" dirty="0">
                <a:latin typeface="Corbel" panose="020B0503020204020204" pitchFamily="34" charset="0"/>
                <a:cs typeface="Times New Roman" panose="02020603050405020304" pitchFamily="18" charset="0"/>
              </a:rPr>
              <a:t>C</a:t>
            </a:r>
            <a:r>
              <a:rPr lang="en-US" sz="2900" dirty="0" smtClean="0">
                <a:latin typeface="Corbel" panose="020B0503020204020204" pitchFamily="34" charset="0"/>
                <a:cs typeface="Times New Roman" panose="02020603050405020304" pitchFamily="18" charset="0"/>
              </a:rPr>
              <a:t>omplaints for suspected collective </a:t>
            </a:r>
            <a:r>
              <a:rPr lang="en-US" sz="2900" dirty="0">
                <a:latin typeface="Corbel" panose="020B0503020204020204" pitchFamily="34" charset="0"/>
                <a:cs typeface="Times New Roman" panose="02020603050405020304" pitchFamily="18" charset="0"/>
              </a:rPr>
              <a:t>candidates (e.g. “slates</a:t>
            </a:r>
            <a:r>
              <a:rPr lang="en-US" sz="2900" dirty="0" smtClean="0">
                <a:latin typeface="Corbel" panose="020B0503020204020204" pitchFamily="34" charset="0"/>
                <a:cs typeface="Times New Roman" panose="02020603050405020304" pitchFamily="18" charset="0"/>
              </a:rPr>
              <a:t>”, “teams”) </a:t>
            </a:r>
            <a:r>
              <a:rPr lang="en-US" sz="2900" dirty="0">
                <a:latin typeface="Corbel" panose="020B0503020204020204" pitchFamily="34" charset="0"/>
                <a:cs typeface="Times New Roman" panose="02020603050405020304" pitchFamily="18" charset="0"/>
              </a:rPr>
              <a:t>that </a:t>
            </a:r>
            <a:r>
              <a:rPr lang="en-US" sz="2900" dirty="0" smtClean="0">
                <a:latin typeface="Corbel" panose="020B0503020204020204" pitchFamily="34" charset="0"/>
                <a:cs typeface="Times New Roman" panose="02020603050405020304" pitchFamily="18" charset="0"/>
              </a:rPr>
              <a:t>may </a:t>
            </a:r>
            <a:r>
              <a:rPr lang="en-US" sz="2900" dirty="0">
                <a:latin typeface="Corbel" panose="020B0503020204020204" pitchFamily="34" charset="0"/>
                <a:cs typeface="Times New Roman" panose="02020603050405020304" pitchFamily="18" charset="0"/>
              </a:rPr>
              <a:t>be heard:</a:t>
            </a:r>
          </a:p>
          <a:p>
            <a:pPr lvl="1">
              <a:buClr>
                <a:srgbClr val="A5B592"/>
              </a:buClr>
              <a:buFont typeface="Wingdings" panose="05000000000000000000" pitchFamily="2" charset="2"/>
              <a:buChar char="v"/>
            </a:pPr>
            <a:r>
              <a:rPr lang="en-US" sz="2900" dirty="0">
                <a:latin typeface="Corbel" panose="020B0503020204020204" pitchFamily="34" charset="0"/>
                <a:cs typeface="Times New Roman" panose="02020603050405020304" pitchFamily="18" charset="0"/>
              </a:rPr>
              <a:t>Combining financial </a:t>
            </a:r>
            <a:r>
              <a:rPr lang="en-US" sz="2900" dirty="0" smtClean="0">
                <a:latin typeface="Corbel" panose="020B0503020204020204" pitchFamily="34" charset="0"/>
                <a:cs typeface="Times New Roman" panose="02020603050405020304" pitchFamily="18" charset="0"/>
              </a:rPr>
              <a:t>resources.</a:t>
            </a:r>
          </a:p>
          <a:p>
            <a:pPr lvl="1">
              <a:buClr>
                <a:srgbClr val="A5B592"/>
              </a:buClr>
              <a:buFont typeface="Wingdings" panose="05000000000000000000" pitchFamily="2" charset="2"/>
              <a:buChar char="v"/>
            </a:pPr>
            <a:r>
              <a:rPr lang="en-US" sz="2900" dirty="0">
                <a:latin typeface="Corbel" panose="020B0503020204020204" pitchFamily="34" charset="0"/>
                <a:ea typeface="Calibri" panose="020F0502020204030204" pitchFamily="34" charset="0"/>
              </a:rPr>
              <a:t>Collective campaigning, i.e. running under a collective platform, name, logo, slogan and/or individually endorsing another candidate</a:t>
            </a:r>
            <a:r>
              <a:rPr lang="en-US" sz="2900" dirty="0" smtClean="0">
                <a:latin typeface="Corbel" panose="020B0503020204020204" pitchFamily="34" charset="0"/>
                <a:ea typeface="Calibri" panose="020F0502020204030204" pitchFamily="34" charset="0"/>
              </a:rPr>
              <a:t>.</a:t>
            </a:r>
          </a:p>
          <a:p>
            <a:pPr lvl="1">
              <a:buClr>
                <a:srgbClr val="A5B592"/>
              </a:buClr>
              <a:buFont typeface="Wingdings" panose="05000000000000000000" pitchFamily="2" charset="2"/>
              <a:buChar char="v"/>
            </a:pPr>
            <a:endParaRPr lang="en-US" sz="2900" dirty="0" smtClean="0">
              <a:solidFill>
                <a:srgbClr val="444D26"/>
              </a:solidFill>
              <a:latin typeface="Corbel" panose="020B0503020204020204" pitchFamily="34" charset="0"/>
              <a:cs typeface="Times New Roman" panose="02020603050405020304" pitchFamily="18" charset="0"/>
            </a:endParaRPr>
          </a:p>
          <a:p>
            <a:pPr>
              <a:buFont typeface="Wingdings" pitchFamily="2" charset="2"/>
              <a:buChar char="Ø"/>
            </a:pPr>
            <a:endParaRPr 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347713" cy="802336"/>
          </a:xfrm>
        </p:spPr>
        <p:txBody>
          <a:bodyPr>
            <a:noAutofit/>
          </a:bodyPr>
          <a:lstStyle/>
          <a:p>
            <a:r>
              <a:rPr lang="en-US" sz="2800" dirty="0" smtClean="0">
                <a:solidFill>
                  <a:srgbClr val="C00000"/>
                </a:solidFill>
                <a:latin typeface="Britannic Bold" panose="020B0903060703020204" pitchFamily="34" charset="0"/>
                <a:cs typeface="Times New Roman" panose="02020603050405020304" pitchFamily="18" charset="0"/>
              </a:rPr>
              <a:t>STEP 6: Filing an Elections Complaint</a:t>
            </a:r>
            <a:endParaRPr lang="en-US" sz="2800"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240156" y="1828800"/>
            <a:ext cx="7086600" cy="3215336"/>
          </a:xfrm>
        </p:spPr>
        <p:txBody>
          <a:bodyPr>
            <a:normAutofit/>
          </a:bodyPr>
          <a:lstStyle/>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May be filed up to 5 business days after the last day of elections, which is </a:t>
            </a:r>
            <a:r>
              <a:rPr lang="en-US" sz="2000" b="1" dirty="0" smtClean="0">
                <a:solidFill>
                  <a:srgbClr val="C00000"/>
                </a:solidFill>
                <a:latin typeface="Corbel" panose="020B0503020204020204" pitchFamily="34" charset="0"/>
                <a:cs typeface="Times New Roman" panose="02020603050405020304" pitchFamily="18" charset="0"/>
              </a:rPr>
              <a:t>Thursday, April 23</a:t>
            </a:r>
            <a:r>
              <a:rPr lang="en-US" sz="2000" b="1" baseline="30000" dirty="0" smtClean="0">
                <a:solidFill>
                  <a:srgbClr val="C00000"/>
                </a:solidFill>
                <a:latin typeface="Corbel" panose="020B0503020204020204" pitchFamily="34" charset="0"/>
                <a:cs typeface="Times New Roman" panose="02020603050405020304" pitchFamily="18" charset="0"/>
              </a:rPr>
              <a:t>rd</a:t>
            </a:r>
            <a:r>
              <a:rPr lang="en-US" sz="2000" b="1" dirty="0" smtClean="0">
                <a:solidFill>
                  <a:srgbClr val="C00000"/>
                </a:solidFill>
                <a:latin typeface="Corbel" panose="020B0503020204020204" pitchFamily="34" charset="0"/>
                <a:cs typeface="Times New Roman" panose="02020603050405020304" pitchFamily="18" charset="0"/>
              </a:rPr>
              <a:t>, 4:00pm</a:t>
            </a:r>
            <a:r>
              <a:rPr lang="en-US" sz="2000" dirty="0" smtClean="0">
                <a:latin typeface="Corbel" panose="020B0503020204020204" pitchFamily="34" charset="0"/>
                <a:cs typeface="Times New Roman" panose="02020603050405020304" pitchFamily="18" charset="0"/>
              </a:rPr>
              <a:t>, via Presence (</a:t>
            </a:r>
            <a:r>
              <a:rPr lang="en-US" sz="2000" dirty="0" err="1" smtClean="0">
                <a:latin typeface="Corbel" panose="020B0503020204020204" pitchFamily="34" charset="0"/>
                <a:cs typeface="Times New Roman" panose="02020603050405020304" pitchFamily="18" charset="0"/>
              </a:rPr>
              <a:t>HornetHub</a:t>
            </a:r>
            <a:r>
              <a:rPr lang="en-US" sz="2000" dirty="0" smtClean="0">
                <a:latin typeface="Corbel" panose="020B0503020204020204" pitchFamily="34" charset="0"/>
                <a:cs typeface="Times New Roman" panose="02020603050405020304" pitchFamily="18" charset="0"/>
              </a:rPr>
              <a:t>); </a:t>
            </a:r>
            <a:r>
              <a:rPr lang="en-US" sz="2000" dirty="0">
                <a:latin typeface="Corbel" panose="020B0503020204020204" pitchFamily="34" charset="0"/>
                <a:cs typeface="Times New Roman" panose="02020603050405020304" pitchFamily="18" charset="0"/>
              </a:rPr>
              <a:t>link on ASI </a:t>
            </a:r>
            <a:r>
              <a:rPr lang="en-US" sz="2000" dirty="0" smtClean="0">
                <a:latin typeface="Corbel" panose="020B0503020204020204" pitchFamily="34" charset="0"/>
                <a:cs typeface="Times New Roman" panose="02020603050405020304" pitchFamily="18" charset="0"/>
              </a:rPr>
              <a:t>Elections/Running </a:t>
            </a:r>
            <a:r>
              <a:rPr lang="en-US" sz="2000" dirty="0">
                <a:latin typeface="Corbel" panose="020B0503020204020204" pitchFamily="34" charset="0"/>
                <a:cs typeface="Times New Roman" panose="02020603050405020304" pitchFamily="18" charset="0"/>
              </a:rPr>
              <a:t>F</a:t>
            </a:r>
            <a:r>
              <a:rPr lang="en-US" sz="2000" dirty="0" smtClean="0">
                <a:latin typeface="Corbel" panose="020B0503020204020204" pitchFamily="34" charset="0"/>
                <a:cs typeface="Times New Roman" panose="02020603050405020304" pitchFamily="18" charset="0"/>
              </a:rPr>
              <a:t>or </a:t>
            </a:r>
            <a:r>
              <a:rPr lang="en-US" sz="2000" dirty="0">
                <a:latin typeface="Corbel" panose="020B0503020204020204" pitchFamily="34" charset="0"/>
                <a:cs typeface="Times New Roman" panose="02020603050405020304" pitchFamily="18" charset="0"/>
              </a:rPr>
              <a:t>O</a:t>
            </a:r>
            <a:r>
              <a:rPr lang="en-US" sz="2000" dirty="0" smtClean="0">
                <a:latin typeface="Corbel" panose="020B0503020204020204" pitchFamily="34" charset="0"/>
                <a:cs typeface="Times New Roman" panose="02020603050405020304" pitchFamily="18" charset="0"/>
              </a:rPr>
              <a:t>ffice page.</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Must be submitted on an official </a:t>
            </a:r>
            <a:r>
              <a:rPr lang="en-US" sz="2000" dirty="0" smtClean="0">
                <a:solidFill>
                  <a:srgbClr val="FF0000"/>
                </a:solidFill>
                <a:latin typeface="Corbel" panose="020B0503020204020204" pitchFamily="34" charset="0"/>
                <a:cs typeface="Times New Roman" panose="02020603050405020304" pitchFamily="18" charset="0"/>
                <a:hlinkClick r:id="rId2"/>
              </a:rPr>
              <a:t>Elections Complaint Form</a:t>
            </a:r>
            <a:endParaRPr lang="en-US" sz="2000" dirty="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a:t>
            </a:r>
            <a:r>
              <a:rPr lang="en-US" sz="2000" dirty="0">
                <a:latin typeface="Corbel" panose="020B0503020204020204" pitchFamily="34" charset="0"/>
                <a:cs typeface="Times New Roman" panose="02020603050405020304" pitchFamily="18" charset="0"/>
              </a:rPr>
              <a:t>25 </a:t>
            </a:r>
            <a:r>
              <a:rPr lang="en-US" sz="2000" dirty="0" smtClean="0">
                <a:latin typeface="Corbel" panose="020B0503020204020204" pitchFamily="34" charset="0"/>
                <a:cs typeface="Times New Roman" panose="02020603050405020304" pitchFamily="18" charset="0"/>
              </a:rPr>
              <a:t>(</a:t>
            </a:r>
            <a:r>
              <a:rPr lang="en-US" sz="2000" b="1" dirty="0" smtClean="0">
                <a:latin typeface="Corbel" panose="020B0503020204020204" pitchFamily="34" charset="0"/>
                <a:cs typeface="Times New Roman" panose="02020603050405020304" pitchFamily="18" charset="0"/>
              </a:rPr>
              <a:t>refundable</a:t>
            </a:r>
            <a:r>
              <a:rPr lang="en-US" sz="2000" dirty="0">
                <a:latin typeface="Corbel" panose="020B0503020204020204" pitchFamily="34" charset="0"/>
                <a:cs typeface="Times New Roman" panose="02020603050405020304" pitchFamily="18" charset="0"/>
              </a:rPr>
              <a:t>) deposit </a:t>
            </a:r>
            <a:r>
              <a:rPr lang="en-US" sz="2000" u="sng" dirty="0" smtClean="0">
                <a:latin typeface="Corbel" panose="020B0503020204020204" pitchFamily="34" charset="0"/>
                <a:cs typeface="Times New Roman" panose="02020603050405020304" pitchFamily="18" charset="0"/>
              </a:rPr>
              <a:t>per</a:t>
            </a:r>
            <a:r>
              <a:rPr lang="en-US" sz="2000" dirty="0" smtClean="0">
                <a:latin typeface="Corbel" panose="020B0503020204020204" pitchFamily="34" charset="0"/>
                <a:cs typeface="Times New Roman" panose="02020603050405020304" pitchFamily="18" charset="0"/>
              </a:rPr>
              <a:t> complaint filed must be made at the ASI Government Office</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Once a complaint is received, prescribed process and timeline begins.</a:t>
            </a:r>
            <a:endParaRPr lang="en-US" sz="2000" dirty="0">
              <a:latin typeface="Corbel" panose="020B050302020402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419600"/>
            <a:ext cx="2619375" cy="1743075"/>
          </a:xfrm>
          <a:prstGeom prst="rect">
            <a:avLst/>
          </a:prstGeom>
        </p:spPr>
      </p:pic>
    </p:spTree>
    <p:extLst>
      <p:ext uri="{BB962C8B-B14F-4D97-AF65-F5344CB8AC3E}">
        <p14:creationId xmlns:p14="http://schemas.microsoft.com/office/powerpoint/2010/main" val="39298219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33362"/>
            <a:ext cx="6347713" cy="1320800"/>
          </a:xfrm>
        </p:spPr>
        <p:txBody>
          <a:bodyPr>
            <a:noAutofit/>
          </a:bodyPr>
          <a:lstStyle/>
          <a:p>
            <a:r>
              <a:rPr lang="en-US" sz="3200" dirty="0" smtClean="0">
                <a:solidFill>
                  <a:srgbClr val="C00000"/>
                </a:solidFill>
                <a:latin typeface="Britannic Bold" panose="020B0903060703020204" pitchFamily="34" charset="0"/>
                <a:cs typeface="Times New Roman" panose="02020603050405020304" pitchFamily="18" charset="0"/>
              </a:rPr>
              <a:t>STEP 6: Elections Complaint 	HEARING(S)</a:t>
            </a:r>
            <a:endParaRPr lang="en-US" sz="3200"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676400"/>
            <a:ext cx="5257800" cy="4876800"/>
          </a:xfrm>
        </p:spPr>
        <p:txBody>
          <a:bodyPr>
            <a:normAutofit/>
          </a:bodyPr>
          <a:lstStyle/>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The Elections Complaint Committee determines if the complaint has merit and if a Fair Hearing will be conducted; the complainant and defendant will be notified of the Hearing.</a:t>
            </a:r>
          </a:p>
          <a:p>
            <a:pPr>
              <a:buFont typeface="Wingdings" panose="05000000000000000000" pitchFamily="2" charset="2"/>
              <a:buChar char="v"/>
            </a:pPr>
            <a:endParaRPr lang="en-US" sz="20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000" b="1" dirty="0" smtClean="0">
                <a:solidFill>
                  <a:schemeClr val="accent5"/>
                </a:solidFill>
                <a:latin typeface="Corbel" panose="020B0503020204020204" pitchFamily="34" charset="0"/>
                <a:cs typeface="Times New Roman" panose="02020603050405020304" pitchFamily="18" charset="0"/>
              </a:rPr>
              <a:t>The Fair Hearing Plan </a:t>
            </a:r>
            <a:r>
              <a:rPr lang="en-US" sz="2000" dirty="0" smtClean="0">
                <a:latin typeface="Corbel" panose="020B0503020204020204" pitchFamily="34" charset="0"/>
                <a:cs typeface="Times New Roman" panose="02020603050405020304" pitchFamily="18" charset="0"/>
              </a:rPr>
              <a:t>(ASI Elections Code, Appendix I) governs the hearing and disposition of complaints; parties should prepare for the Hearing.</a:t>
            </a:r>
          </a:p>
          <a:p>
            <a:pPr>
              <a:buFont typeface="Wingdings" panose="05000000000000000000" pitchFamily="2" charset="2"/>
              <a:buChar char="v"/>
            </a:pPr>
            <a:endParaRPr lang="en-US" sz="20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Decisions of the Elections Complaint Committee will be made public by the ASI Executive Director.</a:t>
            </a:r>
            <a:endParaRPr lang="en-US" sz="2000" dirty="0">
              <a:latin typeface="Corbel" panose="020B050302020402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10200" y="2743200"/>
            <a:ext cx="1945731" cy="1266825"/>
          </a:xfrm>
          <a:prstGeom prst="rect">
            <a:avLst/>
          </a:prstGeom>
        </p:spPr>
      </p:pic>
    </p:spTree>
    <p:extLst>
      <p:ext uri="{BB962C8B-B14F-4D97-AF65-F5344CB8AC3E}">
        <p14:creationId xmlns:p14="http://schemas.microsoft.com/office/powerpoint/2010/main" val="3765790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743" y="609600"/>
            <a:ext cx="6347713" cy="609600"/>
          </a:xfrm>
        </p:spPr>
        <p:txBody>
          <a:bodyPr>
            <a:normAutofit/>
          </a:bodyPr>
          <a:lstStyle/>
          <a:p>
            <a:r>
              <a:rPr lang="en-US" sz="2800" dirty="0" smtClean="0">
                <a:solidFill>
                  <a:srgbClr val="C00000"/>
                </a:solidFill>
                <a:latin typeface="Britannic Bold" panose="020B0903060703020204" pitchFamily="34" charset="0"/>
                <a:cs typeface="Times New Roman" panose="02020603050405020304" pitchFamily="18" charset="0"/>
              </a:rPr>
              <a:t>STEP 7: APPEALS OF EC</a:t>
            </a:r>
            <a:r>
              <a:rPr lang="en-US" sz="2800" dirty="0">
                <a:solidFill>
                  <a:srgbClr val="C00000"/>
                </a:solidFill>
                <a:latin typeface="Britannic Bold" panose="020B0903060703020204" pitchFamily="34" charset="0"/>
                <a:cs typeface="Times New Roman" panose="02020603050405020304" pitchFamily="18" charset="0"/>
              </a:rPr>
              <a:t>C</a:t>
            </a:r>
            <a:r>
              <a:rPr lang="en-US" sz="2800" dirty="0" smtClean="0">
                <a:solidFill>
                  <a:srgbClr val="C00000"/>
                </a:solidFill>
                <a:latin typeface="Britannic Bold" panose="020B0903060703020204" pitchFamily="34" charset="0"/>
                <a:cs typeface="Times New Roman" panose="02020603050405020304" pitchFamily="18" charset="0"/>
              </a:rPr>
              <a:t> DECISION</a:t>
            </a:r>
            <a:endParaRPr lang="en-US" sz="2800"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76200" y="1752600"/>
            <a:ext cx="7162800" cy="3124200"/>
          </a:xfrm>
        </p:spPr>
        <p:txBody>
          <a:bodyPr>
            <a:normAutofit/>
          </a:bodyPr>
          <a:lstStyle/>
          <a:p>
            <a:pPr>
              <a:buFont typeface="Wingdings" panose="05000000000000000000" pitchFamily="2" charset="2"/>
              <a:buChar char="v"/>
            </a:pPr>
            <a:r>
              <a:rPr lang="en-US" sz="2000" dirty="0">
                <a:latin typeface="Corbel" panose="020B0503020204020204" pitchFamily="34" charset="0"/>
                <a:cs typeface="Times New Roman" panose="02020603050405020304" pitchFamily="18" charset="0"/>
              </a:rPr>
              <a:t>All decisions of the Elections Complaint Committee are final unless appealed in accordance </a:t>
            </a:r>
            <a:r>
              <a:rPr lang="en-US" sz="2000" dirty="0" smtClean="0">
                <a:latin typeface="Corbel" panose="020B0503020204020204" pitchFamily="34" charset="0"/>
                <a:cs typeface="Times New Roman" panose="02020603050405020304" pitchFamily="18" charset="0"/>
              </a:rPr>
              <a:t>with the </a:t>
            </a:r>
            <a:r>
              <a:rPr lang="en-US" sz="2000" dirty="0">
                <a:latin typeface="Corbel" panose="020B0503020204020204" pitchFamily="34" charset="0"/>
                <a:cs typeface="Times New Roman" panose="02020603050405020304" pitchFamily="18" charset="0"/>
              </a:rPr>
              <a:t>ASI </a:t>
            </a:r>
            <a:r>
              <a:rPr lang="en-US" sz="2000" dirty="0" smtClean="0">
                <a:latin typeface="Corbel" panose="020B0503020204020204" pitchFamily="34" charset="0"/>
                <a:cs typeface="Times New Roman" panose="02020603050405020304" pitchFamily="18" charset="0"/>
              </a:rPr>
              <a:t>Elections </a:t>
            </a:r>
            <a:r>
              <a:rPr lang="en-US" sz="2000" dirty="0">
                <a:latin typeface="Corbel" panose="020B0503020204020204" pitchFamily="34" charset="0"/>
                <a:cs typeface="Times New Roman" panose="02020603050405020304" pitchFamily="18" charset="0"/>
              </a:rPr>
              <a:t>Code Article </a:t>
            </a:r>
            <a:r>
              <a:rPr lang="en-US" sz="2000" dirty="0" smtClean="0">
                <a:latin typeface="Corbel" panose="020B0503020204020204" pitchFamily="34" charset="0"/>
                <a:cs typeface="Times New Roman" panose="02020603050405020304" pitchFamily="18" charset="0"/>
              </a:rPr>
              <a:t>XI.</a:t>
            </a:r>
          </a:p>
          <a:p>
            <a:pPr>
              <a:buFont typeface="Wingdings" panose="05000000000000000000" pitchFamily="2" charset="2"/>
              <a:buChar char="v"/>
            </a:pPr>
            <a:endParaRPr lang="en-US" sz="2000" dirty="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The appeal must be based on the ECC’s failure to administer a due process according to the Elections Code; </a:t>
            </a:r>
            <a:r>
              <a:rPr lang="en-US" sz="2000" b="1" u="sng" dirty="0" smtClean="0">
                <a:latin typeface="Corbel" panose="020B0503020204020204" pitchFamily="34" charset="0"/>
                <a:cs typeface="Times New Roman" panose="02020603050405020304" pitchFamily="18" charset="0"/>
              </a:rPr>
              <a:t>they will not re-hear the complaint.</a:t>
            </a:r>
            <a:endParaRPr lang="en-US" sz="2000" dirty="0" smtClean="0">
              <a:latin typeface="Corbel" panose="020B0503020204020204" pitchFamily="34" charset="0"/>
              <a:cs typeface="Times New Roman" panose="02020603050405020304" pitchFamily="18" charset="0"/>
            </a:endParaRPr>
          </a:p>
          <a:p>
            <a:pPr>
              <a:buFont typeface="Wingdings" pitchFamily="2" charset="2"/>
              <a:buChar char="Ø"/>
            </a:pPr>
            <a:endParaRPr lang="en-US" sz="2800" dirty="0" smtClean="0"/>
          </a:p>
        </p:txBody>
      </p:sp>
      <p:pic>
        <p:nvPicPr>
          <p:cNvPr id="4" name="Picture 3"/>
          <p:cNvPicPr>
            <a:picLocks noChangeAspect="1"/>
          </p:cNvPicPr>
          <p:nvPr/>
        </p:nvPicPr>
        <p:blipFill>
          <a:blip r:embed="rId2"/>
          <a:stretch>
            <a:fillRect/>
          </a:stretch>
        </p:blipFill>
        <p:spPr>
          <a:xfrm>
            <a:off x="3429000" y="4572000"/>
            <a:ext cx="1945731" cy="1266825"/>
          </a:xfrm>
          <a:prstGeom prst="rect">
            <a:avLst/>
          </a:prstGeom>
        </p:spPr>
      </p:pic>
    </p:spTree>
    <p:extLst>
      <p:ext uri="{BB962C8B-B14F-4D97-AF65-F5344CB8AC3E}">
        <p14:creationId xmlns:p14="http://schemas.microsoft.com/office/powerpoint/2010/main" val="1837493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685800"/>
          </a:xfrm>
        </p:spPr>
        <p:txBody>
          <a:bodyPr>
            <a:normAutofit/>
          </a:bodyPr>
          <a:lstStyle/>
          <a:p>
            <a:r>
              <a:rPr lang="en-US" sz="2800" dirty="0" smtClean="0">
                <a:solidFill>
                  <a:srgbClr val="C00000"/>
                </a:solidFill>
                <a:latin typeface="Britannic Bold" panose="020B0903060703020204" pitchFamily="34" charset="0"/>
                <a:cs typeface="Times New Roman" panose="02020603050405020304" pitchFamily="18" charset="0"/>
              </a:rPr>
              <a:t>STEP 7: FILING AN APPEAL</a:t>
            </a:r>
            <a:endParaRPr lang="en-US" sz="2800"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143000"/>
            <a:ext cx="6934200" cy="4191000"/>
          </a:xfrm>
        </p:spPr>
        <p:txBody>
          <a:bodyPr>
            <a:normAutofit/>
          </a:bodyPr>
          <a:lstStyle/>
          <a:p>
            <a:pPr>
              <a:buFont typeface="Wingdings" panose="05000000000000000000" pitchFamily="2" charset="2"/>
              <a:buChar char="v"/>
            </a:pPr>
            <a:r>
              <a:rPr lang="en-US" sz="1600" dirty="0">
                <a:latin typeface="Corbel" panose="020B0503020204020204" pitchFamily="34" charset="0"/>
                <a:cs typeface="Times New Roman" panose="02020603050405020304" pitchFamily="18" charset="0"/>
              </a:rPr>
              <a:t>All </a:t>
            </a:r>
            <a:r>
              <a:rPr lang="en-US" sz="1600" b="1" dirty="0">
                <a:solidFill>
                  <a:schemeClr val="accent5"/>
                </a:solidFill>
                <a:latin typeface="Corbel" panose="020B0503020204020204" pitchFamily="34" charset="0"/>
                <a:cs typeface="Times New Roman" panose="02020603050405020304" pitchFamily="18" charset="0"/>
              </a:rPr>
              <a:t>appeals</a:t>
            </a:r>
            <a:r>
              <a:rPr lang="en-US" sz="1600" dirty="0">
                <a:latin typeface="Corbel" panose="020B0503020204020204" pitchFamily="34" charset="0"/>
                <a:cs typeface="Times New Roman" panose="02020603050405020304" pitchFamily="18" charset="0"/>
              </a:rPr>
              <a:t> from actions of the Elections Complaint Committee must be filed </a:t>
            </a:r>
            <a:r>
              <a:rPr lang="en-US" sz="1600" dirty="0" smtClean="0">
                <a:latin typeface="Corbel" panose="020B0503020204020204" pitchFamily="34" charset="0"/>
                <a:cs typeface="Times New Roman" panose="02020603050405020304" pitchFamily="18" charset="0"/>
              </a:rPr>
              <a:t>no </a:t>
            </a:r>
            <a:r>
              <a:rPr lang="en-US" sz="1600" dirty="0">
                <a:latin typeface="Corbel" panose="020B0503020204020204" pitchFamily="34" charset="0"/>
                <a:cs typeface="Times New Roman" panose="02020603050405020304" pitchFamily="18" charset="0"/>
              </a:rPr>
              <a:t>later than the </a:t>
            </a:r>
            <a:r>
              <a:rPr lang="en-US" sz="1600" b="1" dirty="0">
                <a:solidFill>
                  <a:schemeClr val="accent5"/>
                </a:solidFill>
                <a:latin typeface="Corbel" panose="020B0503020204020204" pitchFamily="34" charset="0"/>
                <a:cs typeface="Times New Roman" panose="02020603050405020304" pitchFamily="18" charset="0"/>
              </a:rPr>
              <a:t>third academic day after the Committee issues its written decisions</a:t>
            </a:r>
            <a:r>
              <a:rPr lang="en-US" sz="1600" dirty="0">
                <a:latin typeface="Corbel" panose="020B0503020204020204" pitchFamily="34" charset="0"/>
                <a:cs typeface="Times New Roman" panose="02020603050405020304" pitchFamily="18" charset="0"/>
              </a:rPr>
              <a:t>, and the decision has been made public by the ASI Executive </a:t>
            </a:r>
            <a:r>
              <a:rPr lang="en-US" sz="1600" dirty="0" smtClean="0">
                <a:latin typeface="Corbel" panose="020B0503020204020204" pitchFamily="34" charset="0"/>
                <a:cs typeface="Times New Roman" panose="02020603050405020304" pitchFamily="18" charset="0"/>
              </a:rPr>
              <a:t>Director. </a:t>
            </a:r>
          </a:p>
          <a:p>
            <a:pPr>
              <a:buFont typeface="Wingdings" panose="05000000000000000000" pitchFamily="2" charset="2"/>
              <a:buChar char="v"/>
            </a:pPr>
            <a:endParaRPr lang="en-US" sz="16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1600" dirty="0" smtClean="0">
                <a:latin typeface="Corbel" panose="020B0503020204020204" pitchFamily="34" charset="0"/>
                <a:cs typeface="Times New Roman" panose="02020603050405020304" pitchFamily="18" charset="0"/>
              </a:rPr>
              <a:t>Appeals may only be filed by a Complainant or Defendant of the Elections Complaint process or a member of the ECC.</a:t>
            </a:r>
            <a:endParaRPr lang="en-US" sz="1600" dirty="0">
              <a:latin typeface="Corbel" panose="020B0503020204020204" pitchFamily="34" charset="0"/>
              <a:cs typeface="Times New Roman" panose="02020603050405020304" pitchFamily="18" charset="0"/>
            </a:endParaRPr>
          </a:p>
          <a:p>
            <a:pPr>
              <a:buFont typeface="Wingdings" panose="05000000000000000000" pitchFamily="2" charset="2"/>
              <a:buChar char="v"/>
            </a:pPr>
            <a:endParaRPr lang="en-US" sz="1600" dirty="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1600" dirty="0" smtClean="0">
                <a:latin typeface="Corbel" panose="020B0503020204020204" pitchFamily="34" charset="0"/>
                <a:cs typeface="Times New Roman" panose="02020603050405020304" pitchFamily="18" charset="0"/>
              </a:rPr>
              <a:t>Must </a:t>
            </a:r>
            <a:r>
              <a:rPr lang="en-US" sz="1600" dirty="0">
                <a:latin typeface="Corbel" panose="020B0503020204020204" pitchFamily="34" charset="0"/>
                <a:cs typeface="Times New Roman" panose="02020603050405020304" pitchFamily="18" charset="0"/>
              </a:rPr>
              <a:t>be submitted on official </a:t>
            </a:r>
            <a:r>
              <a:rPr lang="en-US" sz="1600" dirty="0" smtClean="0">
                <a:solidFill>
                  <a:srgbClr val="FF0000"/>
                </a:solidFill>
                <a:latin typeface="Corbel" panose="020B0503020204020204" pitchFamily="34" charset="0"/>
                <a:cs typeface="Times New Roman" panose="02020603050405020304" pitchFamily="18" charset="0"/>
                <a:hlinkClick r:id="rId2"/>
              </a:rPr>
              <a:t>Appeals </a:t>
            </a:r>
            <a:r>
              <a:rPr lang="en-US" sz="1600" dirty="0">
                <a:solidFill>
                  <a:srgbClr val="FF0000"/>
                </a:solidFill>
                <a:latin typeface="Corbel" panose="020B0503020204020204" pitchFamily="34" charset="0"/>
                <a:cs typeface="Times New Roman" panose="02020603050405020304" pitchFamily="18" charset="0"/>
                <a:hlinkClick r:id="rId2"/>
              </a:rPr>
              <a:t>Form</a:t>
            </a:r>
            <a:r>
              <a:rPr lang="en-US" sz="1600" dirty="0">
                <a:latin typeface="Corbel" panose="020B0503020204020204" pitchFamily="34" charset="0"/>
                <a:cs typeface="Times New Roman" panose="02020603050405020304" pitchFamily="18" charset="0"/>
                <a:hlinkClick r:id="rId2"/>
              </a:rPr>
              <a:t> </a:t>
            </a:r>
            <a:r>
              <a:rPr lang="en-US" sz="1600" dirty="0" smtClean="0">
                <a:latin typeface="Corbel" panose="020B0503020204020204" pitchFamily="34" charset="0"/>
                <a:cs typeface="Times New Roman" panose="02020603050405020304" pitchFamily="18" charset="0"/>
              </a:rPr>
              <a:t>via Presence (</a:t>
            </a:r>
            <a:r>
              <a:rPr lang="en-US" sz="1600" dirty="0" err="1" smtClean="0">
                <a:latin typeface="Corbel" panose="020B0503020204020204" pitchFamily="34" charset="0"/>
                <a:cs typeface="Times New Roman" panose="02020603050405020304" pitchFamily="18" charset="0"/>
              </a:rPr>
              <a:t>HornetHub</a:t>
            </a:r>
            <a:r>
              <a:rPr lang="en-US" sz="1600" dirty="0" smtClean="0">
                <a:latin typeface="Corbel" panose="020B0503020204020204" pitchFamily="34" charset="0"/>
                <a:cs typeface="Times New Roman" panose="02020603050405020304" pitchFamily="18" charset="0"/>
              </a:rPr>
              <a:t>); </a:t>
            </a:r>
            <a:r>
              <a:rPr lang="en-US" sz="1600" dirty="0">
                <a:latin typeface="Corbel" panose="020B0503020204020204" pitchFamily="34" charset="0"/>
                <a:cs typeface="Times New Roman" panose="02020603050405020304" pitchFamily="18" charset="0"/>
              </a:rPr>
              <a:t>link on ASI </a:t>
            </a:r>
            <a:r>
              <a:rPr lang="en-US" sz="1600" dirty="0" smtClean="0">
                <a:latin typeface="Corbel" panose="020B0503020204020204" pitchFamily="34" charset="0"/>
                <a:cs typeface="Times New Roman" panose="02020603050405020304" pitchFamily="18" charset="0"/>
              </a:rPr>
              <a:t>Elections/Running </a:t>
            </a:r>
            <a:r>
              <a:rPr lang="en-US" sz="1600" dirty="0">
                <a:latin typeface="Corbel" panose="020B0503020204020204" pitchFamily="34" charset="0"/>
                <a:cs typeface="Times New Roman" panose="02020603050405020304" pitchFamily="18" charset="0"/>
              </a:rPr>
              <a:t>F</a:t>
            </a:r>
            <a:r>
              <a:rPr lang="en-US" sz="1600" dirty="0" smtClean="0">
                <a:latin typeface="Corbel" panose="020B0503020204020204" pitchFamily="34" charset="0"/>
                <a:cs typeface="Times New Roman" panose="02020603050405020304" pitchFamily="18" charset="0"/>
              </a:rPr>
              <a:t>or </a:t>
            </a:r>
            <a:r>
              <a:rPr lang="en-US" sz="1600" dirty="0">
                <a:latin typeface="Corbel" panose="020B0503020204020204" pitchFamily="34" charset="0"/>
                <a:cs typeface="Times New Roman" panose="02020603050405020304" pitchFamily="18" charset="0"/>
              </a:rPr>
              <a:t>O</a:t>
            </a:r>
            <a:r>
              <a:rPr lang="en-US" sz="1600" dirty="0" smtClean="0">
                <a:latin typeface="Corbel" panose="020B0503020204020204" pitchFamily="34" charset="0"/>
                <a:cs typeface="Times New Roman" panose="02020603050405020304" pitchFamily="18" charset="0"/>
              </a:rPr>
              <a:t>ffice page.</a:t>
            </a:r>
            <a:endParaRPr lang="en-US" sz="1600" dirty="0">
              <a:latin typeface="Corbel" panose="020B0503020204020204" pitchFamily="34" charset="0"/>
              <a:cs typeface="Times New Roman" panose="02020603050405020304" pitchFamily="18" charset="0"/>
            </a:endParaRPr>
          </a:p>
          <a:p>
            <a:pPr>
              <a:buFont typeface="Wingdings" panose="05000000000000000000" pitchFamily="2" charset="2"/>
              <a:buChar char="v"/>
            </a:pPr>
            <a:endParaRPr lang="en-US" sz="16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1600" dirty="0" smtClean="0">
                <a:latin typeface="Corbel" panose="020B0503020204020204" pitchFamily="34" charset="0"/>
                <a:cs typeface="Times New Roman" panose="02020603050405020304" pitchFamily="18" charset="0"/>
              </a:rPr>
              <a:t>All </a:t>
            </a:r>
            <a:r>
              <a:rPr lang="en-US" sz="1600" dirty="0">
                <a:latin typeface="Corbel" panose="020B0503020204020204" pitchFamily="34" charset="0"/>
                <a:cs typeface="Times New Roman" panose="02020603050405020304" pitchFamily="18" charset="0"/>
              </a:rPr>
              <a:t>appeals must be submitted by the prescribed </a:t>
            </a:r>
            <a:r>
              <a:rPr lang="en-US" sz="1600" dirty="0" smtClean="0">
                <a:latin typeface="Corbel" panose="020B0503020204020204" pitchFamily="34" charset="0"/>
                <a:cs typeface="Times New Roman" panose="02020603050405020304" pitchFamily="18" charset="0"/>
              </a:rPr>
              <a:t>deadline.</a:t>
            </a:r>
            <a:endParaRPr lang="en-US" sz="1600" dirty="0">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30101879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Britannic Bold" panose="020B0903060703020204" pitchFamily="34" charset="0"/>
                <a:cs typeface="Times New Roman" panose="02020603050405020304" pitchFamily="18" charset="0"/>
              </a:rPr>
              <a:t>Welcome!</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3200" b="1" dirty="0" smtClean="0">
                <a:latin typeface="Corbel" panose="020B0503020204020204" pitchFamily="34" charset="0"/>
                <a:cs typeface="Times New Roman" panose="02020603050405020304" pitchFamily="18" charset="0"/>
              </a:rPr>
              <a:t>Make sure you have signed in.</a:t>
            </a:r>
          </a:p>
          <a:p>
            <a:pPr>
              <a:buFont typeface="Wingdings" panose="05000000000000000000" pitchFamily="2" charset="2"/>
              <a:buChar char="v"/>
            </a:pPr>
            <a:endParaRPr lang="en-US" b="1" dirty="0">
              <a:latin typeface="Corbel" panose="020B0503020204020204" pitchFamily="34" charset="0"/>
              <a:cs typeface="Times New Roman" panose="02020603050405020304" pitchFamily="18" charset="0"/>
            </a:endParaRPr>
          </a:p>
          <a:p>
            <a:pPr marL="0" indent="0">
              <a:buNone/>
            </a:pPr>
            <a:endParaRPr lang="en-US" b="1" dirty="0">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8538252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347713" cy="681038"/>
          </a:xfrm>
        </p:spPr>
        <p:txBody>
          <a:bodyPr>
            <a:normAutofit/>
          </a:bodyPr>
          <a:lstStyle/>
          <a:p>
            <a:r>
              <a:rPr lang="en-US" sz="2800" dirty="0" smtClean="0">
                <a:solidFill>
                  <a:srgbClr val="C00000"/>
                </a:solidFill>
                <a:latin typeface="Britannic Bold" panose="020B0903060703020204" pitchFamily="34" charset="0"/>
                <a:cs typeface="Times New Roman" panose="02020603050405020304" pitchFamily="18" charset="0"/>
              </a:rPr>
              <a:t>STEP 7: APPEAL HEARING(S)</a:t>
            </a:r>
            <a:endParaRPr lang="en-US" sz="2800"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371600"/>
            <a:ext cx="6576313" cy="5105400"/>
          </a:xfrm>
        </p:spPr>
        <p:txBody>
          <a:bodyPr>
            <a:normAutofit/>
          </a:bodyPr>
          <a:lstStyle/>
          <a:p>
            <a:pPr>
              <a:buFont typeface="Wingdings" panose="05000000000000000000" pitchFamily="2" charset="2"/>
              <a:buChar char="v"/>
            </a:pPr>
            <a:r>
              <a:rPr lang="en-US" dirty="0" smtClean="0">
                <a:latin typeface="Corbel" panose="020B0503020204020204" pitchFamily="34" charset="0"/>
                <a:cs typeface="Times New Roman" panose="02020603050405020304" pitchFamily="18" charset="0"/>
              </a:rPr>
              <a:t>The Appellate Council determines if the appeal has merit and if a Fair Hearing will be conducted, and if Hearing parties will be notified.</a:t>
            </a:r>
          </a:p>
          <a:p>
            <a:pPr>
              <a:buFont typeface="Wingdings" panose="05000000000000000000" pitchFamily="2" charset="2"/>
              <a:buChar char="v"/>
            </a:pPr>
            <a:endParaRPr lang="en-US"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b="1" dirty="0" smtClean="0">
                <a:solidFill>
                  <a:schemeClr val="accent5"/>
                </a:solidFill>
                <a:latin typeface="Corbel" panose="020B0503020204020204" pitchFamily="34" charset="0"/>
                <a:cs typeface="Times New Roman" panose="02020603050405020304" pitchFamily="18" charset="0"/>
              </a:rPr>
              <a:t>The Fair Hearing Plan </a:t>
            </a:r>
            <a:r>
              <a:rPr lang="en-US" dirty="0" smtClean="0">
                <a:latin typeface="Corbel" panose="020B0503020204020204" pitchFamily="34" charset="0"/>
                <a:cs typeface="Times New Roman" panose="02020603050405020304" pitchFamily="18" charset="0"/>
              </a:rPr>
              <a:t>(ASI Elections Code, Appendix I) governs the hearing and disposition of appeals. </a:t>
            </a:r>
            <a:r>
              <a:rPr lang="en-US" dirty="0">
                <a:latin typeface="Corbel" panose="020B0503020204020204" pitchFamily="34" charset="0"/>
                <a:cs typeface="Times New Roman" panose="02020603050405020304" pitchFamily="18" charset="0"/>
              </a:rPr>
              <a:t>P</a:t>
            </a:r>
            <a:r>
              <a:rPr lang="en-US" dirty="0" smtClean="0">
                <a:latin typeface="Corbel" panose="020B0503020204020204" pitchFamily="34" charset="0"/>
                <a:cs typeface="Times New Roman" panose="02020603050405020304" pitchFamily="18" charset="0"/>
              </a:rPr>
              <a:t>repare in advance for the hearing.</a:t>
            </a:r>
          </a:p>
          <a:p>
            <a:pPr>
              <a:buFont typeface="Wingdings" panose="05000000000000000000" pitchFamily="2" charset="2"/>
              <a:buChar char="v"/>
            </a:pPr>
            <a:endParaRPr lang="en-US"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dirty="0" smtClean="0">
                <a:latin typeface="Corbel" panose="020B0503020204020204" pitchFamily="34" charset="0"/>
                <a:cs typeface="Times New Roman" panose="02020603050405020304" pitchFamily="18" charset="0"/>
              </a:rPr>
              <a:t>Decisions of the Appellate Council will be made public by the ASI Executive Director.</a:t>
            </a:r>
          </a:p>
          <a:p>
            <a:pPr>
              <a:buFont typeface="Wingdings" panose="05000000000000000000" pitchFamily="2" charset="2"/>
              <a:buChar char="v"/>
            </a:pPr>
            <a:endParaRPr lang="en-US"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b="1" dirty="0" smtClean="0">
                <a:latin typeface="Corbel" panose="020B0503020204020204" pitchFamily="34" charset="0"/>
                <a:cs typeface="Times New Roman" panose="02020603050405020304" pitchFamily="18" charset="0"/>
              </a:rPr>
              <a:t>Decisions</a:t>
            </a:r>
            <a:r>
              <a:rPr lang="en-US" dirty="0" smtClean="0">
                <a:latin typeface="Corbel" panose="020B0503020204020204" pitchFamily="34" charset="0"/>
                <a:cs typeface="Times New Roman" panose="02020603050405020304" pitchFamily="18" charset="0"/>
              </a:rPr>
              <a:t> of the Appellate Council, once reviewed and approved by the VPSA, </a:t>
            </a:r>
            <a:r>
              <a:rPr lang="en-US" b="1" dirty="0" smtClean="0">
                <a:latin typeface="Corbel" panose="020B0503020204020204" pitchFamily="34" charset="0"/>
                <a:cs typeface="Times New Roman" panose="02020603050405020304" pitchFamily="18" charset="0"/>
              </a:rPr>
              <a:t>are final and binding.</a:t>
            </a:r>
            <a:endParaRPr lang="en-US" b="1" dirty="0">
              <a:latin typeface="Corbel" panose="020B050302020402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92907"/>
            <a:ext cx="724794" cy="862012"/>
          </a:xfrm>
          <a:prstGeom prst="rect">
            <a:avLst/>
          </a:prstGeom>
        </p:spPr>
      </p:pic>
    </p:spTree>
    <p:extLst>
      <p:ext uri="{BB962C8B-B14F-4D97-AF65-F5344CB8AC3E}">
        <p14:creationId xmlns:p14="http://schemas.microsoft.com/office/powerpoint/2010/main" val="2706668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347713" cy="914400"/>
          </a:xfrm>
        </p:spPr>
        <p:txBody>
          <a:bodyPr>
            <a:normAutofit fontScale="90000"/>
          </a:bodyPr>
          <a:lstStyle/>
          <a:p>
            <a:pPr lvl="0"/>
            <a:r>
              <a:rPr lang="en-US" sz="3100" dirty="0" smtClean="0">
                <a:solidFill>
                  <a:srgbClr val="C00000"/>
                </a:solidFill>
                <a:latin typeface="Britannic Bold" panose="020B0903060703020204" pitchFamily="34" charset="0"/>
                <a:cs typeface="Times New Roman" panose="02020603050405020304" pitchFamily="18" charset="0"/>
              </a:rPr>
              <a:t>STEP 8: Candidate Eligibility – to take office</a:t>
            </a:r>
            <a:r>
              <a:rPr lang="en-US" sz="4800" dirty="0" smtClean="0"/>
              <a:t/>
            </a:r>
            <a:br>
              <a:rPr lang="en-US" sz="4800" dirty="0" smtClean="0"/>
            </a:br>
            <a:endParaRPr lang="en-US" dirty="0"/>
          </a:p>
        </p:txBody>
      </p:sp>
      <p:sp>
        <p:nvSpPr>
          <p:cNvPr id="3" name="Content Placeholder 2"/>
          <p:cNvSpPr>
            <a:spLocks noGrp="1"/>
          </p:cNvSpPr>
          <p:nvPr>
            <p:ph idx="1"/>
          </p:nvPr>
        </p:nvSpPr>
        <p:spPr>
          <a:xfrm>
            <a:off x="304799" y="1638041"/>
            <a:ext cx="6804913" cy="5029200"/>
          </a:xfrm>
        </p:spPr>
        <p:txBody>
          <a:bodyPr>
            <a:normAutofit/>
          </a:bodyPr>
          <a:lstStyle/>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Elected Candidates will be assessed for their eligibility to “take office” at the end of the Spring Semester - </a:t>
            </a:r>
          </a:p>
          <a:p>
            <a:pPr lvl="1">
              <a:buFont typeface="Wingdings" panose="05000000000000000000" pitchFamily="2" charset="2"/>
              <a:buChar char="v"/>
            </a:pPr>
            <a:r>
              <a:rPr lang="en-US" sz="2000" b="1" dirty="0" smtClean="0">
                <a:solidFill>
                  <a:srgbClr val="FF0000"/>
                </a:solidFill>
                <a:latin typeface="Corbel" panose="020B0503020204020204" pitchFamily="34" charset="0"/>
                <a:cs typeface="Times New Roman" panose="02020603050405020304" pitchFamily="18" charset="0"/>
              </a:rPr>
              <a:t>Keep your GPA up, maintain good standing!</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Fulfill all Candidate requirements for submission of forms.</a:t>
            </a:r>
          </a:p>
          <a:p>
            <a:pPr>
              <a:buFont typeface="Wingdings" panose="05000000000000000000" pitchFamily="2" charset="2"/>
              <a:buChar char="v"/>
            </a:pPr>
            <a:r>
              <a:rPr lang="en-US" sz="2000" b="1" dirty="0" smtClean="0">
                <a:solidFill>
                  <a:srgbClr val="FF0000"/>
                </a:solidFill>
                <a:latin typeface="Corbel" panose="020B0503020204020204" pitchFamily="34" charset="0"/>
                <a:cs typeface="Times New Roman" panose="02020603050405020304" pitchFamily="18" charset="0"/>
              </a:rPr>
              <a:t>Even if not “elected,” maintain eligibility to take office should the elected candidate be ineligible to take office or be disqualified.</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Be ready to step up, given the opportunity.</a:t>
            </a:r>
          </a:p>
          <a:p>
            <a:pPr lvl="1">
              <a:buFont typeface="Wingdings" pitchFamily="2" charset="2"/>
              <a:buChar char="Ø"/>
            </a:pPr>
            <a:endParaRPr lang="en-US" sz="4400"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824512"/>
            <a:ext cx="388902" cy="404812"/>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47" y="240505"/>
            <a:ext cx="6347714" cy="750095"/>
          </a:xfrm>
        </p:spPr>
        <p:txBody>
          <a:bodyPr/>
          <a:lstStyle/>
          <a:p>
            <a:r>
              <a:rPr lang="en-US" dirty="0" smtClean="0">
                <a:solidFill>
                  <a:srgbClr val="C00000"/>
                </a:solidFill>
                <a:latin typeface="Britannic Bold" panose="020B0903060703020204" pitchFamily="34" charset="0"/>
                <a:cs typeface="Times New Roman" panose="02020603050405020304" pitchFamily="18" charset="0"/>
              </a:rPr>
              <a:t>What are you committing to?</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sz="half" idx="1"/>
          </p:nvPr>
        </p:nvSpPr>
        <p:spPr>
          <a:xfrm>
            <a:off x="609600" y="1003980"/>
            <a:ext cx="6204861" cy="5701619"/>
          </a:xfrm>
        </p:spPr>
        <p:txBody>
          <a:bodyPr>
            <a:noAutofit/>
          </a:bodyPr>
          <a:lstStyle/>
          <a:p>
            <a:pPr>
              <a:buNone/>
            </a:pPr>
            <a:r>
              <a:rPr lang="en-US" sz="1900" b="1" dirty="0" smtClean="0">
                <a:latin typeface="Corbel" panose="020B0503020204020204" pitchFamily="34" charset="0"/>
                <a:cs typeface="Times New Roman" panose="02020603050405020304" pitchFamily="18" charset="0"/>
              </a:rPr>
              <a:t>Board Member Responsibilities</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Attend all Board meetings, retreats, orientations.</a:t>
            </a:r>
          </a:p>
          <a:p>
            <a:pPr lvl="1">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Wednesdays, 2 – 5 pm</a:t>
            </a:r>
          </a:p>
          <a:p>
            <a:pPr lvl="1">
              <a:buFont typeface="Wingdings" panose="05000000000000000000" pitchFamily="2" charset="2"/>
              <a:buChar char="v"/>
            </a:pPr>
            <a:r>
              <a:rPr lang="en-US" sz="1100" b="1" dirty="0" smtClean="0">
                <a:latin typeface="Corbel" panose="020B0503020204020204" pitchFamily="34" charset="0"/>
                <a:cs typeface="Times New Roman" panose="02020603050405020304" pitchFamily="18" charset="0"/>
              </a:rPr>
              <a:t>Retreat, August 7 – 9  (mandatory attendance)</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Minimum of 4 hours per week office hours.</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Meet monthly with College </a:t>
            </a:r>
            <a:r>
              <a:rPr lang="en-US" sz="1100" dirty="0">
                <a:latin typeface="Corbel" panose="020B0503020204020204" pitchFamily="34" charset="0"/>
                <a:cs typeface="Times New Roman" panose="02020603050405020304" pitchFamily="18" charset="0"/>
              </a:rPr>
              <a:t>D</a:t>
            </a:r>
            <a:r>
              <a:rPr lang="en-US" sz="1100" dirty="0" smtClean="0">
                <a:latin typeface="Corbel" panose="020B0503020204020204" pitchFamily="34" charset="0"/>
                <a:cs typeface="Times New Roman" panose="02020603050405020304" pitchFamily="18" charset="0"/>
              </a:rPr>
              <a:t>ean or assigned University </a:t>
            </a:r>
            <a:r>
              <a:rPr lang="en-US" sz="1100" dirty="0">
                <a:latin typeface="Corbel" panose="020B0503020204020204" pitchFamily="34" charset="0"/>
                <a:cs typeface="Times New Roman" panose="02020603050405020304" pitchFamily="18" charset="0"/>
              </a:rPr>
              <a:t>A</a:t>
            </a:r>
            <a:r>
              <a:rPr lang="en-US" sz="1100" dirty="0" smtClean="0">
                <a:latin typeface="Corbel" panose="020B0503020204020204" pitchFamily="34" charset="0"/>
                <a:cs typeface="Times New Roman" panose="02020603050405020304" pitchFamily="18" charset="0"/>
              </a:rPr>
              <a:t>dministrator(s).</a:t>
            </a:r>
          </a:p>
          <a:p>
            <a:pPr>
              <a:buFont typeface="Wingdings" panose="05000000000000000000" pitchFamily="2" charset="2"/>
              <a:buChar char="v"/>
            </a:pPr>
            <a:r>
              <a:rPr lang="en-US" sz="1100" b="1" dirty="0" smtClean="0">
                <a:latin typeface="Corbel" panose="020B0503020204020204" pitchFamily="34" charset="0"/>
                <a:cs typeface="Times New Roman" panose="02020603050405020304" pitchFamily="18" charset="0"/>
              </a:rPr>
              <a:t>Attend </a:t>
            </a:r>
            <a:r>
              <a:rPr lang="en-US" sz="1100" b="1" dirty="0" smtClean="0">
                <a:solidFill>
                  <a:srgbClr val="C00000"/>
                </a:solidFill>
                <a:latin typeface="Corbel" panose="020B0503020204020204" pitchFamily="34" charset="0"/>
                <a:cs typeface="Times New Roman" panose="02020603050405020304" pitchFamily="18" charset="0"/>
              </a:rPr>
              <a:t>EACH </a:t>
            </a:r>
            <a:r>
              <a:rPr lang="en-US" sz="1100" b="1" dirty="0" smtClean="0">
                <a:latin typeface="Corbel" panose="020B0503020204020204" pitchFamily="34" charset="0"/>
                <a:cs typeface="Times New Roman" panose="02020603050405020304" pitchFamily="18" charset="0"/>
              </a:rPr>
              <a:t>semester:</a:t>
            </a:r>
          </a:p>
          <a:p>
            <a:pPr lvl="1">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3 ASI department or board events</a:t>
            </a:r>
          </a:p>
          <a:p>
            <a:pPr lvl="1">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2 ASI Office of Governmental Affairs events </a:t>
            </a:r>
          </a:p>
          <a:p>
            <a:pPr lvl="1">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3 University-wide events</a:t>
            </a:r>
          </a:p>
          <a:p>
            <a:pPr lvl="1">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3 events hosted by your constituents (e.g., college, joint council, etc.)</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Sit on at least two University Committees</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Sit on at least one ASI Internal Committee</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Monthly Written Board Reports</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Create or Participate in College Advisory Council/Joint Council</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Participate in Board events and activities</a:t>
            </a:r>
          </a:p>
          <a:p>
            <a:pPr>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Receive Board Scholarship</a:t>
            </a:r>
          </a:p>
          <a:p>
            <a:pPr lvl="1">
              <a:buFont typeface="Wingdings" panose="05000000000000000000" pitchFamily="2" charset="2"/>
              <a:buChar char="v"/>
            </a:pPr>
            <a:r>
              <a:rPr lang="en-US" sz="1100" dirty="0" smtClean="0">
                <a:latin typeface="Corbel" panose="020B0503020204020204" pitchFamily="34" charset="0"/>
                <a:cs typeface="Times New Roman" panose="02020603050405020304" pitchFamily="18" charset="0"/>
              </a:rPr>
              <a:t>May impact financial aid</a:t>
            </a:r>
          </a:p>
        </p:txBody>
      </p:sp>
      <p:pic>
        <p:nvPicPr>
          <p:cNvPr id="6" name="Picture 5"/>
          <p:cNvPicPr>
            <a:picLocks noChangeAspect="1"/>
          </p:cNvPicPr>
          <p:nvPr/>
        </p:nvPicPr>
        <p:blipFill>
          <a:blip r:embed="rId2"/>
          <a:stretch>
            <a:fillRect/>
          </a:stretch>
        </p:blipFill>
        <p:spPr>
          <a:xfrm>
            <a:off x="5410200" y="1506139"/>
            <a:ext cx="1643857" cy="1643857"/>
          </a:xfrm>
          <a:prstGeom prst="rect">
            <a:avLst/>
          </a:prstGeom>
        </p:spPr>
      </p:pic>
      <p:sp>
        <p:nvSpPr>
          <p:cNvPr id="7" name="AutoShape 2" descr="Image result for commitment images">
            <a:hlinkClick r:id="rId3"/>
          </p:cNvPr>
          <p:cNvSpPr>
            <a:spLocks noChangeAspect="1" noChangeArrowheads="1"/>
          </p:cNvSpPr>
          <p:nvPr/>
        </p:nvSpPr>
        <p:spPr bwMode="auto">
          <a:xfrm>
            <a:off x="-2044562" y="-990600"/>
            <a:ext cx="45434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1011704" y="1600200"/>
            <a:ext cx="5257800" cy="45720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pPr>
            <a:r>
              <a:rPr lang="en-US" sz="2100" b="1" u="sng" dirty="0" smtClean="0">
                <a:latin typeface="Corbel" panose="020B0503020204020204" pitchFamily="34" charset="0"/>
                <a:cs typeface="Times New Roman" panose="02020603050405020304" pitchFamily="18" charset="0"/>
              </a:rPr>
              <a:t>Leadership</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Ability to represent and serve others.</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Think and act collectively.</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Envision what the future may hold for future Sac State students.</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Willing to grow personally and professionally.</a:t>
            </a:r>
          </a:p>
          <a:p>
            <a:pPr marL="0" indent="0">
              <a:buNone/>
            </a:pPr>
            <a:r>
              <a:rPr lang="en-US" sz="2100" b="1" u="sng" dirty="0" smtClean="0">
                <a:latin typeface="Corbel" panose="020B0503020204020204" pitchFamily="34" charset="0"/>
                <a:cs typeface="Times New Roman" panose="02020603050405020304" pitchFamily="18" charset="0"/>
              </a:rPr>
              <a:t>Perks</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Priority registration.</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  Scholarship for </a:t>
            </a:r>
            <a:r>
              <a:rPr lang="en-US" sz="1300" b="1" dirty="0" smtClean="0">
                <a:latin typeface="Corbel" panose="020B0503020204020204" pitchFamily="34" charset="0"/>
                <a:cs typeface="Times New Roman" panose="02020603050405020304" pitchFamily="18" charset="0"/>
              </a:rPr>
              <a:t>35-70% cost of attendance</a:t>
            </a:r>
            <a:r>
              <a:rPr lang="en-US" sz="1300" dirty="0" smtClean="0">
                <a:latin typeface="Corbel" panose="020B0503020204020204" pitchFamily="34" charset="0"/>
                <a:cs typeface="Times New Roman" panose="02020603050405020304" pitchFamily="18" charset="0"/>
              </a:rPr>
              <a:t>.</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Access to Faculty/Staff Parking.</a:t>
            </a:r>
          </a:p>
          <a:p>
            <a:pPr>
              <a:buFont typeface="Wingdings" panose="05000000000000000000" pitchFamily="2" charset="2"/>
              <a:buChar char="v"/>
            </a:pPr>
            <a:r>
              <a:rPr lang="en-US" sz="1300" dirty="0">
                <a:latin typeface="Corbel" panose="020B0503020204020204" pitchFamily="34" charset="0"/>
                <a:cs typeface="Times New Roman" panose="02020603050405020304" pitchFamily="18" charset="0"/>
              </a:rPr>
              <a:t>Network with college and community leaders</a:t>
            </a:r>
            <a:r>
              <a:rPr lang="en-US" sz="1300" dirty="0" smtClean="0">
                <a:latin typeface="Corbel" panose="020B0503020204020204" pitchFamily="34" charset="0"/>
                <a:cs typeface="Times New Roman" panose="02020603050405020304" pitchFamily="18" charset="0"/>
              </a:rPr>
              <a:t>.</a:t>
            </a:r>
          </a:p>
          <a:p>
            <a:pPr>
              <a:buFont typeface="Wingdings" panose="05000000000000000000" pitchFamily="2" charset="2"/>
              <a:buChar char="v"/>
            </a:pPr>
            <a:r>
              <a:rPr lang="en-US" sz="1300" dirty="0" smtClean="0">
                <a:latin typeface="Corbel" panose="020B0503020204020204" pitchFamily="34" charset="0"/>
                <a:cs typeface="Times New Roman" panose="02020603050405020304" pitchFamily="18" charset="0"/>
              </a:rPr>
              <a:t>Build relationships with College </a:t>
            </a:r>
            <a:r>
              <a:rPr lang="en-US" sz="1300" dirty="0">
                <a:latin typeface="Corbel" panose="020B0503020204020204" pitchFamily="34" charset="0"/>
                <a:cs typeface="Times New Roman" panose="02020603050405020304" pitchFamily="18" charset="0"/>
              </a:rPr>
              <a:t>D</a:t>
            </a:r>
            <a:r>
              <a:rPr lang="en-US" sz="1300" dirty="0" smtClean="0">
                <a:latin typeface="Corbel" panose="020B0503020204020204" pitchFamily="34" charset="0"/>
                <a:cs typeface="Times New Roman" panose="02020603050405020304" pitchFamily="18" charset="0"/>
              </a:rPr>
              <a:t>eans and Administrators.</a:t>
            </a:r>
          </a:p>
          <a:p>
            <a:pPr>
              <a:buFont typeface="Wingdings" panose="05000000000000000000" pitchFamily="2" charset="2"/>
              <a:buChar char="v"/>
            </a:pPr>
            <a:endParaRPr lang="en-US" sz="1300" dirty="0" smtClean="0">
              <a:latin typeface="Corbel" panose="020B0503020204020204" pitchFamily="34" charset="0"/>
              <a:cs typeface="Times New Roman" panose="02020603050405020304" pitchFamily="18" charset="0"/>
            </a:endParaRPr>
          </a:p>
          <a:p>
            <a:pPr>
              <a:buFont typeface="Wingdings 3" charset="2"/>
              <a:buNone/>
            </a:pPr>
            <a:endParaRPr lang="en-US" sz="1600" dirty="0"/>
          </a:p>
        </p:txBody>
      </p:sp>
      <p:sp>
        <p:nvSpPr>
          <p:cNvPr id="3" name="Title 1"/>
          <p:cNvSpPr txBox="1">
            <a:spLocks/>
          </p:cNvSpPr>
          <p:nvPr/>
        </p:nvSpPr>
        <p:spPr>
          <a:xfrm>
            <a:off x="466747" y="240505"/>
            <a:ext cx="6347714" cy="12072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C00000"/>
                </a:solidFill>
                <a:latin typeface="Britannic Bold" panose="020B0903060703020204" pitchFamily="34" charset="0"/>
                <a:cs typeface="Times New Roman" panose="02020603050405020304" pitchFamily="18" charset="0"/>
              </a:rPr>
              <a:t>What will you receive from the opportunity?</a:t>
            </a:r>
            <a:endParaRPr lang="en-US" sz="3200" dirty="0">
              <a:solidFill>
                <a:srgbClr val="C00000"/>
              </a:solidFill>
              <a:latin typeface="Britannic Bold" panose="020B09030607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990600"/>
            <a:ext cx="1326752" cy="1326752"/>
          </a:xfrm>
          <a:prstGeom prst="rect">
            <a:avLst/>
          </a:prstGeom>
        </p:spPr>
      </p:pic>
    </p:spTree>
    <p:extLst>
      <p:ext uri="{BB962C8B-B14F-4D97-AF65-F5344CB8AC3E}">
        <p14:creationId xmlns:p14="http://schemas.microsoft.com/office/powerpoint/2010/main" val="1022748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62217"/>
            <a:ext cx="6347714" cy="828383"/>
          </a:xfrm>
        </p:spPr>
        <p:txBody>
          <a:bodyPr/>
          <a:lstStyle/>
          <a:p>
            <a:r>
              <a:rPr lang="en-US" dirty="0" smtClean="0">
                <a:solidFill>
                  <a:srgbClr val="C00000"/>
                </a:solidFill>
                <a:latin typeface="Britannic Bold" panose="020B0903060703020204" pitchFamily="34" charset="0"/>
                <a:cs typeface="Times New Roman" panose="02020603050405020304" pitchFamily="18" charset="0"/>
              </a:rPr>
              <a:t>What is ASI?</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sz="half" idx="1"/>
          </p:nvPr>
        </p:nvSpPr>
        <p:spPr>
          <a:xfrm>
            <a:off x="304800" y="1371600"/>
            <a:ext cx="3326256" cy="5181601"/>
          </a:xfrm>
        </p:spPr>
        <p:txBody>
          <a:bodyPr>
            <a:normAutofit fontScale="55000" lnSpcReduction="20000"/>
          </a:bodyPr>
          <a:lstStyle/>
          <a:p>
            <a:pPr>
              <a:buNone/>
            </a:pPr>
            <a:r>
              <a:rPr lang="en-US" sz="3200" b="1" dirty="0" smtClean="0">
                <a:latin typeface="Corbel" panose="020B0503020204020204" pitchFamily="34" charset="0"/>
                <a:cs typeface="Times New Roman" panose="02020603050405020304" pitchFamily="18" charset="0"/>
              </a:rPr>
              <a:t>Associated Students, Inc.</a:t>
            </a:r>
          </a:p>
          <a:p>
            <a:pPr>
              <a:buFont typeface="Wingdings" pitchFamily="2" charset="2"/>
              <a:buChar char="§"/>
            </a:pPr>
            <a:endParaRPr lang="en-US" sz="22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CSU &amp; Sac State – Auxiliary</a:t>
            </a:r>
            <a:r>
              <a:rPr lang="en-US" sz="2200" dirty="0">
                <a:latin typeface="Corbel" panose="020B0503020204020204" pitchFamily="34" charset="0"/>
                <a:cs typeface="Times New Roman" panose="02020603050405020304" pitchFamily="18" charset="0"/>
              </a:rPr>
              <a:t> </a:t>
            </a:r>
            <a:r>
              <a:rPr lang="en-US" sz="2200" dirty="0" smtClean="0">
                <a:latin typeface="Corbel" panose="020B0503020204020204" pitchFamily="34" charset="0"/>
                <a:cs typeface="Times New Roman" panose="02020603050405020304" pitchFamily="18" charset="0"/>
              </a:rPr>
              <a:t>Sanctioned by University President</a:t>
            </a:r>
          </a:p>
          <a:p>
            <a:pPr>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California Corporation &amp; IRS – Private, non-profit entity</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Aquatic Center	</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Children’s Center</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Business Office &amp; Student Shop</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Peak Adventures</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Student Engagement &amp; Outreach</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Student Government</a:t>
            </a:r>
          </a:p>
          <a:p>
            <a:pPr>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Board of Directors</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Official governing body for Sac State students.</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Advance the welfare of Sac State Students.</a:t>
            </a:r>
          </a:p>
          <a:p>
            <a:pPr lvl="1">
              <a:buFont typeface="Wingdings" panose="05000000000000000000" pitchFamily="2" charset="2"/>
              <a:buChar char="v"/>
            </a:pPr>
            <a:r>
              <a:rPr lang="en-US" sz="2200" dirty="0" smtClean="0">
                <a:latin typeface="Corbel" panose="020B0503020204020204" pitchFamily="34" charset="0"/>
                <a:cs typeface="Times New Roman" panose="02020603050405020304" pitchFamily="18" charset="0"/>
              </a:rPr>
              <a:t>Fiduciary responsibility for organization.</a:t>
            </a:r>
          </a:p>
          <a:p>
            <a:pPr lvl="1">
              <a:buFont typeface="Wingdings" pitchFamily="2" charset="2"/>
              <a:buChar char="§"/>
            </a:pPr>
            <a:endParaRPr lang="en-US" sz="1600" dirty="0"/>
          </a:p>
        </p:txBody>
      </p:sp>
      <p:sp>
        <p:nvSpPr>
          <p:cNvPr id="4" name="Content Placeholder 3"/>
          <p:cNvSpPr>
            <a:spLocks noGrp="1"/>
          </p:cNvSpPr>
          <p:nvPr>
            <p:ph sz="half" idx="2"/>
          </p:nvPr>
        </p:nvSpPr>
        <p:spPr>
          <a:xfrm>
            <a:off x="3631056" y="1371600"/>
            <a:ext cx="3733799" cy="5105401"/>
          </a:xfrm>
        </p:spPr>
        <p:txBody>
          <a:bodyPr>
            <a:normAutofit fontScale="55000" lnSpcReduction="20000"/>
          </a:bodyPr>
          <a:lstStyle/>
          <a:p>
            <a:pPr>
              <a:buNone/>
            </a:pPr>
            <a:r>
              <a:rPr lang="en-US" sz="3600" b="1" dirty="0" smtClean="0">
                <a:latin typeface="Corbel" panose="020B0503020204020204" pitchFamily="34" charset="0"/>
                <a:cs typeface="Times New Roman" panose="02020603050405020304" pitchFamily="18" charset="0"/>
              </a:rPr>
              <a:t>Learn more about ASI</a:t>
            </a:r>
          </a:p>
          <a:p>
            <a:pPr>
              <a:buFont typeface="Wingdings" pitchFamily="2" charset="2"/>
              <a:buChar char="§"/>
            </a:pPr>
            <a:endParaRPr lang="en-US" sz="20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Broad spectrum of programs and services in addition to student government.</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Varied sources of revenue to support annual budget.</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Excellent and committed staff</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One of the largest student employers on campus.</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Grant &amp; Scholarship opportunities.</a:t>
            </a:r>
          </a:p>
          <a:p>
            <a:pPr>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Visit </a:t>
            </a:r>
            <a:r>
              <a:rPr lang="en-US" sz="2000" dirty="0" smtClean="0">
                <a:latin typeface="Corbel" panose="020B0503020204020204" pitchFamily="34" charset="0"/>
                <a:cs typeface="Times New Roman" panose="02020603050405020304" pitchFamily="18" charset="0"/>
                <a:hlinkClick r:id="rId2"/>
              </a:rPr>
              <a:t>www.asi.csus.edu</a:t>
            </a:r>
            <a:r>
              <a:rPr lang="en-US" sz="2000" dirty="0" smtClean="0">
                <a:latin typeface="Corbel" panose="020B0503020204020204" pitchFamily="34" charset="0"/>
                <a:cs typeface="Times New Roman" panose="02020603050405020304" pitchFamily="18" charset="0"/>
              </a:rPr>
              <a:t> </a:t>
            </a:r>
          </a:p>
        </p:txBody>
      </p:sp>
      <p:pic>
        <p:nvPicPr>
          <p:cNvPr id="5" name="Picture 4"/>
          <p:cNvPicPr>
            <a:picLocks noChangeAspect="1"/>
          </p:cNvPicPr>
          <p:nvPr/>
        </p:nvPicPr>
        <p:blipFill>
          <a:blip r:embed="rId3"/>
          <a:stretch>
            <a:fillRect/>
          </a:stretch>
        </p:blipFill>
        <p:spPr>
          <a:xfrm>
            <a:off x="5105400" y="119742"/>
            <a:ext cx="1143001" cy="1143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6347714" cy="1801810"/>
          </a:xfrm>
        </p:spPr>
        <p:txBody>
          <a:bodyPr>
            <a:normAutofit/>
          </a:bodyPr>
          <a:lstStyle/>
          <a:p>
            <a:pPr>
              <a:buNone/>
            </a:pPr>
            <a:endParaRPr lang="en-US" dirty="0" smtClean="0"/>
          </a:p>
          <a:p>
            <a:pPr>
              <a:buFont typeface="Wingdings" panose="05000000000000000000" pitchFamily="2" charset="2"/>
              <a:buChar char="ü"/>
            </a:pPr>
            <a:r>
              <a:rPr lang="en-US" dirty="0" smtClean="0">
                <a:latin typeface="Corbel" panose="020B0503020204020204" pitchFamily="34" charset="0"/>
                <a:cs typeface="Times New Roman" panose="02020603050405020304" pitchFamily="18" charset="0"/>
              </a:rPr>
              <a:t>Did your questions on the index card get answered?</a:t>
            </a:r>
          </a:p>
          <a:p>
            <a:pPr>
              <a:buFont typeface="Wingdings" panose="05000000000000000000" pitchFamily="2" charset="2"/>
              <a:buChar char="ü"/>
            </a:pPr>
            <a:endParaRPr lang="en-US" dirty="0">
              <a:latin typeface="Corbel" panose="020B0503020204020204" pitchFamily="34" charset="0"/>
              <a:cs typeface="Times New Roman" panose="02020603050405020304" pitchFamily="18" charset="0"/>
            </a:endParaRPr>
          </a:p>
          <a:p>
            <a:pPr>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94684"/>
            <a:ext cx="3429000" cy="2196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Britannic Bold" panose="020B0903060703020204" pitchFamily="34" charset="0"/>
                <a:cs typeface="Times New Roman" panose="02020603050405020304" pitchFamily="18" charset="0"/>
              </a:rPr>
              <a:t>FUTURE QUESTIONS???</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609599" y="1676400"/>
            <a:ext cx="6347714" cy="3880773"/>
          </a:xfrm>
        </p:spPr>
        <p:txBody>
          <a:bodyPr>
            <a:normAutofit fontScale="92500" lnSpcReduction="20000"/>
          </a:bodyPr>
          <a:lstStyle/>
          <a:p>
            <a:pPr>
              <a:buNone/>
            </a:pPr>
            <a:endParaRPr lang="en-US" dirty="0" smtClean="0">
              <a:latin typeface="Corbel" panose="020B0503020204020204" pitchFamily="34" charset="0"/>
            </a:endParaRPr>
          </a:p>
          <a:p>
            <a:pPr>
              <a:buFont typeface="Wingdings" panose="05000000000000000000" pitchFamily="2" charset="2"/>
              <a:buChar char="v"/>
            </a:pPr>
            <a:r>
              <a:rPr lang="en-US" b="1" dirty="0" smtClean="0">
                <a:latin typeface="Corbel" panose="020B0503020204020204" pitchFamily="34" charset="0"/>
                <a:cs typeface="Times New Roman" panose="02020603050405020304" pitchFamily="18" charset="0"/>
              </a:rPr>
              <a:t>Process Questions </a:t>
            </a:r>
            <a:r>
              <a:rPr lang="en-US" dirty="0" smtClean="0">
                <a:latin typeface="Corbel" panose="020B0503020204020204" pitchFamily="34" charset="0"/>
                <a:cs typeface="Times New Roman" panose="02020603050405020304" pitchFamily="18" charset="0"/>
              </a:rPr>
              <a:t>--Sandra Gallardo, ASI Executive Director &amp; Elections Advisor, </a:t>
            </a:r>
          </a:p>
          <a:p>
            <a:pPr marL="0" indent="0">
              <a:buNone/>
            </a:pPr>
            <a:r>
              <a:rPr lang="en-US" dirty="0" smtClean="0">
                <a:latin typeface="Corbel" panose="020B0503020204020204" pitchFamily="34" charset="0"/>
                <a:cs typeface="Times New Roman" panose="02020603050405020304" pitchFamily="18" charset="0"/>
              </a:rPr>
              <a:t>	ASI Government Office</a:t>
            </a:r>
            <a:endParaRPr lang="en-US" dirty="0">
              <a:latin typeface="Corbel" panose="020B0503020204020204" pitchFamily="34" charset="0"/>
              <a:cs typeface="Times New Roman" panose="02020603050405020304" pitchFamily="18" charset="0"/>
            </a:endParaRPr>
          </a:p>
          <a:p>
            <a:pPr marL="0" indent="0">
              <a:buNone/>
            </a:pPr>
            <a:r>
              <a:rPr lang="en-US" dirty="0" smtClean="0">
                <a:latin typeface="Corbel" panose="020B0503020204020204" pitchFamily="34" charset="0"/>
                <a:cs typeface="Times New Roman" panose="02020603050405020304" pitchFamily="18" charset="0"/>
              </a:rPr>
              <a:t>	(916) 278-7290 or </a:t>
            </a:r>
            <a:r>
              <a:rPr lang="en-US" dirty="0" smtClean="0">
                <a:latin typeface="Corbel" panose="020B0503020204020204" pitchFamily="34" charset="0"/>
                <a:cs typeface="Times New Roman" panose="02020603050405020304" pitchFamily="18" charset="0"/>
                <a:hlinkClick r:id="rId2"/>
              </a:rPr>
              <a:t>Sandra.Gallardo@csus.edu</a:t>
            </a:r>
            <a:r>
              <a:rPr lang="en-US" dirty="0" smtClean="0">
                <a:latin typeface="Corbel" panose="020B0503020204020204" pitchFamily="34" charset="0"/>
                <a:cs typeface="Times New Roman" panose="02020603050405020304" pitchFamily="18" charset="0"/>
              </a:rPr>
              <a:t> </a:t>
            </a:r>
          </a:p>
          <a:p>
            <a:pPr>
              <a:buFont typeface="Wingdings" panose="05000000000000000000" pitchFamily="2" charset="2"/>
              <a:buChar char="v"/>
            </a:pPr>
            <a:endParaRPr lang="en-US"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b="1" dirty="0" smtClean="0">
                <a:latin typeface="Corbel" panose="020B0503020204020204" pitchFamily="34" charset="0"/>
                <a:cs typeface="Times New Roman" panose="02020603050405020304" pitchFamily="18" charset="0"/>
              </a:rPr>
              <a:t>Eligibility questions </a:t>
            </a:r>
            <a:r>
              <a:rPr lang="en-US" dirty="0" smtClean="0">
                <a:latin typeface="Corbel" panose="020B0503020204020204" pitchFamily="34" charset="0"/>
                <a:cs typeface="Times New Roman" panose="02020603050405020304" pitchFamily="18" charset="0"/>
              </a:rPr>
              <a:t>– contact Student Affairs office, (916) 278-6060, Lassen Hall Room 3008</a:t>
            </a:r>
          </a:p>
          <a:p>
            <a:pPr>
              <a:buFont typeface="Wingdings" panose="05000000000000000000" pitchFamily="2" charset="2"/>
              <a:buChar char="v"/>
            </a:pPr>
            <a:endParaRPr lang="en-US"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b="1" dirty="0" smtClean="0">
                <a:latin typeface="Corbel" panose="020B0503020204020204" pitchFamily="34" charset="0"/>
                <a:cs typeface="Times New Roman" panose="02020603050405020304" pitchFamily="18" charset="0"/>
              </a:rPr>
              <a:t>University Posting Policy questions </a:t>
            </a:r>
            <a:r>
              <a:rPr lang="en-US" dirty="0" smtClean="0">
                <a:latin typeface="Corbel" panose="020B0503020204020204" pitchFamily="34" charset="0"/>
                <a:cs typeface="Times New Roman" panose="02020603050405020304" pitchFamily="18" charset="0"/>
              </a:rPr>
              <a:t>- contact Student Organization &amp; Leadership office, </a:t>
            </a:r>
          </a:p>
          <a:p>
            <a:pPr marL="0" indent="0">
              <a:buNone/>
            </a:pPr>
            <a:r>
              <a:rPr lang="en-US" dirty="0">
                <a:latin typeface="Corbel" panose="020B0503020204020204" pitchFamily="34" charset="0"/>
                <a:cs typeface="Times New Roman" panose="02020603050405020304" pitchFamily="18" charset="0"/>
              </a:rPr>
              <a:t>	</a:t>
            </a:r>
            <a:r>
              <a:rPr lang="en-US" dirty="0" smtClean="0">
                <a:latin typeface="Corbel" panose="020B0503020204020204" pitchFamily="34" charset="0"/>
                <a:cs typeface="Times New Roman" panose="02020603050405020304" pitchFamily="18" charset="0"/>
              </a:rPr>
              <a:t>(916) 278-6595, University Union, 2</a:t>
            </a:r>
            <a:r>
              <a:rPr lang="en-US" baseline="30000" dirty="0" smtClean="0">
                <a:latin typeface="Corbel" panose="020B0503020204020204" pitchFamily="34" charset="0"/>
                <a:cs typeface="Times New Roman" panose="02020603050405020304" pitchFamily="18" charset="0"/>
              </a:rPr>
              <a:t>nd</a:t>
            </a:r>
            <a:r>
              <a:rPr lang="en-US" dirty="0" smtClean="0">
                <a:latin typeface="Corbel" panose="020B0503020204020204" pitchFamily="34" charset="0"/>
                <a:cs typeface="Times New Roman" panose="02020603050405020304" pitchFamily="18" charset="0"/>
              </a:rPr>
              <a:t> Floor</a:t>
            </a:r>
            <a:endParaRPr lang="en-US" dirty="0">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718573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Britannic Bold" panose="020B0903060703020204" pitchFamily="34" charset="0"/>
                <a:cs typeface="Times New Roman" panose="02020603050405020304" pitchFamily="18" charset="0"/>
              </a:rPr>
              <a:t>STEP 1: Application  </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1371600"/>
            <a:ext cx="7010400" cy="5257800"/>
          </a:xfrm>
        </p:spPr>
        <p:txBody>
          <a:bodyPr>
            <a:normAutofit/>
          </a:bodyPr>
          <a:lstStyle/>
          <a:p>
            <a:pPr>
              <a:buFont typeface="Wingdings" pitchFamily="2" charset="2"/>
              <a:buChar char="q"/>
            </a:pPr>
            <a:endParaRPr lang="en-US" sz="1900" dirty="0" smtClean="0"/>
          </a:p>
          <a:p>
            <a:pPr>
              <a:buFont typeface="Wingdings" panose="05000000000000000000" pitchFamily="2" charset="2"/>
              <a:buChar char="v"/>
            </a:pPr>
            <a:r>
              <a:rPr lang="en-US" sz="1600" b="1" dirty="0" smtClean="0">
                <a:latin typeface="Corbel" panose="020B0503020204020204" pitchFamily="34" charset="0"/>
                <a:cs typeface="Times New Roman" panose="02020603050405020304" pitchFamily="18" charset="0"/>
              </a:rPr>
              <a:t>Submit an online </a:t>
            </a:r>
            <a:r>
              <a:rPr lang="en-US" sz="1600" b="1" dirty="0" smtClean="0">
                <a:solidFill>
                  <a:srgbClr val="0070C0"/>
                </a:solidFill>
                <a:latin typeface="Corbel" panose="020B0503020204020204" pitchFamily="34" charset="0"/>
                <a:cs typeface="Times New Roman" panose="02020603050405020304" pitchFamily="18" charset="0"/>
                <a:hlinkClick r:id="rId2"/>
              </a:rPr>
              <a:t>Candidate Elections Application</a:t>
            </a:r>
            <a:r>
              <a:rPr lang="en-US" sz="1600" dirty="0" smtClean="0">
                <a:solidFill>
                  <a:srgbClr val="0070C0"/>
                </a:solidFill>
                <a:latin typeface="Corbel" panose="020B0503020204020204" pitchFamily="34" charset="0"/>
                <a:cs typeface="Times New Roman" panose="02020603050405020304" pitchFamily="18" charset="0"/>
                <a:hlinkClick r:id="rId2"/>
              </a:rPr>
              <a:t> </a:t>
            </a:r>
            <a:r>
              <a:rPr lang="en-US" sz="1600" dirty="0" smtClean="0">
                <a:latin typeface="Corbel" panose="020B0503020204020204" pitchFamily="34" charset="0"/>
                <a:cs typeface="Times New Roman" panose="02020603050405020304" pitchFamily="18" charset="0"/>
              </a:rPr>
              <a:t>via Presence (</a:t>
            </a:r>
            <a:r>
              <a:rPr lang="en-US" sz="1600" dirty="0" err="1" smtClean="0">
                <a:latin typeface="Corbel" panose="020B0503020204020204" pitchFamily="34" charset="0"/>
                <a:cs typeface="Times New Roman" panose="02020603050405020304" pitchFamily="18" charset="0"/>
              </a:rPr>
              <a:t>HornetHub</a:t>
            </a:r>
            <a:r>
              <a:rPr lang="en-US" sz="1600" dirty="0" smtClean="0">
                <a:latin typeface="Corbel" panose="020B0503020204020204" pitchFamily="34" charset="0"/>
                <a:cs typeface="Times New Roman" panose="02020603050405020304" pitchFamily="18" charset="0"/>
              </a:rPr>
              <a:t>); link found on ASI Elections/Running </a:t>
            </a:r>
            <a:r>
              <a:rPr lang="en-US" sz="1600" dirty="0">
                <a:latin typeface="Corbel" panose="020B0503020204020204" pitchFamily="34" charset="0"/>
                <a:cs typeface="Times New Roman" panose="02020603050405020304" pitchFamily="18" charset="0"/>
              </a:rPr>
              <a:t>F</a:t>
            </a:r>
            <a:r>
              <a:rPr lang="en-US" sz="1600" dirty="0" smtClean="0">
                <a:latin typeface="Corbel" panose="020B0503020204020204" pitchFamily="34" charset="0"/>
                <a:cs typeface="Times New Roman" panose="02020603050405020304" pitchFamily="18" charset="0"/>
              </a:rPr>
              <a:t>or </a:t>
            </a:r>
            <a:r>
              <a:rPr lang="en-US" sz="1600" dirty="0">
                <a:latin typeface="Corbel" panose="020B0503020204020204" pitchFamily="34" charset="0"/>
                <a:cs typeface="Times New Roman" panose="02020603050405020304" pitchFamily="18" charset="0"/>
              </a:rPr>
              <a:t>O</a:t>
            </a:r>
            <a:r>
              <a:rPr lang="en-US" sz="1600" dirty="0" smtClean="0">
                <a:latin typeface="Corbel" panose="020B0503020204020204" pitchFamily="34" charset="0"/>
                <a:cs typeface="Times New Roman" panose="02020603050405020304" pitchFamily="18" charset="0"/>
              </a:rPr>
              <a:t>ffice page.  </a:t>
            </a:r>
          </a:p>
          <a:p>
            <a:pPr>
              <a:buFont typeface="Wingdings" panose="05000000000000000000" pitchFamily="2" charset="2"/>
              <a:buChar char="v"/>
            </a:pPr>
            <a:r>
              <a:rPr lang="en-US" sz="1600" dirty="0">
                <a:hlinkClick r:id="rId3"/>
              </a:rPr>
              <a:t>https://asi.csus.edu/running-office</a:t>
            </a:r>
            <a:endParaRPr lang="en-US" sz="16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1600" b="1" dirty="0" smtClean="0">
                <a:latin typeface="Corbel" panose="020B0503020204020204" pitchFamily="34" charset="0"/>
                <a:cs typeface="Times New Roman" panose="02020603050405020304" pitchFamily="18" charset="0"/>
              </a:rPr>
              <a:t>Attend a Mandatory Candidate Workshop</a:t>
            </a:r>
          </a:p>
          <a:p>
            <a:pPr lvl="1">
              <a:buFont typeface="Wingdings" panose="05000000000000000000" pitchFamily="2" charset="2"/>
              <a:buChar char="v"/>
            </a:pPr>
            <a:r>
              <a:rPr lang="en-US" dirty="0" smtClean="0">
                <a:latin typeface="Corbel" panose="020B0503020204020204" pitchFamily="34" charset="0"/>
                <a:cs typeface="Times New Roman" panose="02020603050405020304" pitchFamily="18" charset="0"/>
              </a:rPr>
              <a:t>(Must be present at the scheduled </a:t>
            </a:r>
            <a:r>
              <a:rPr lang="en-US" u="sng" dirty="0" smtClean="0">
                <a:latin typeface="Corbel" panose="020B0503020204020204" pitchFamily="34" charset="0"/>
                <a:cs typeface="Times New Roman" panose="02020603050405020304" pitchFamily="18" charset="0"/>
              </a:rPr>
              <a:t>onset</a:t>
            </a:r>
            <a:r>
              <a:rPr lang="en-US" dirty="0" smtClean="0">
                <a:latin typeface="Corbel" panose="020B0503020204020204" pitchFamily="34" charset="0"/>
                <a:cs typeface="Times New Roman" panose="02020603050405020304" pitchFamily="18" charset="0"/>
              </a:rPr>
              <a:t> of the workshop.)</a:t>
            </a:r>
          </a:p>
          <a:p>
            <a:pPr>
              <a:buFont typeface="Wingdings" panose="05000000000000000000" pitchFamily="2" charset="2"/>
              <a:buChar char="v"/>
            </a:pPr>
            <a:endParaRPr lang="en-US" sz="1600" dirty="0" smtClean="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1600" u="sng" dirty="0" smtClean="0">
                <a:latin typeface="Corbel" panose="020B0503020204020204" pitchFamily="34" charset="0"/>
                <a:cs typeface="Times New Roman" panose="02020603050405020304" pitchFamily="18" charset="0"/>
              </a:rPr>
              <a:t>All</a:t>
            </a:r>
            <a:r>
              <a:rPr lang="en-US" sz="1600" dirty="0" smtClean="0">
                <a:latin typeface="Corbel" panose="020B0503020204020204" pitchFamily="34" charset="0"/>
                <a:cs typeface="Times New Roman" panose="02020603050405020304" pitchFamily="18" charset="0"/>
              </a:rPr>
              <a:t> steps must be completed no later than 	</a:t>
            </a:r>
          </a:p>
          <a:p>
            <a:pPr marL="0" indent="0">
              <a:buNone/>
            </a:pPr>
            <a:r>
              <a:rPr lang="en-US" sz="1600" b="1" dirty="0">
                <a:latin typeface="Corbel" panose="020B0503020204020204" pitchFamily="34" charset="0"/>
                <a:cs typeface="Times New Roman" panose="02020603050405020304" pitchFamily="18" charset="0"/>
              </a:rPr>
              <a:t>	</a:t>
            </a:r>
            <a:r>
              <a:rPr lang="en-US" sz="2000" b="1" dirty="0" smtClean="0">
                <a:latin typeface="Corbel" panose="020B0503020204020204" pitchFamily="34" charset="0"/>
                <a:cs typeface="Times New Roman" panose="02020603050405020304" pitchFamily="18" charset="0"/>
              </a:rPr>
              <a:t>Friday, March 13, 2020, 4 p.m.</a:t>
            </a:r>
          </a:p>
          <a:p>
            <a:pPr>
              <a:buFont typeface="Wingdings" panose="05000000000000000000" pitchFamily="2" charset="2"/>
              <a:buChar char="v"/>
            </a:pPr>
            <a:endParaRPr lang="en-US" sz="1600" b="1" dirty="0">
              <a:latin typeface="Corbel" panose="020B0503020204020204" pitchFamily="34" charset="0"/>
              <a:cs typeface="Times New Roman" panose="02020603050405020304" pitchFamily="18" charset="0"/>
            </a:endParaRPr>
          </a:p>
          <a:p>
            <a:pPr>
              <a:buFont typeface="Wingdings" panose="05000000000000000000" pitchFamily="2" charset="2"/>
              <a:buChar char="v"/>
            </a:pPr>
            <a:r>
              <a:rPr lang="en-US" sz="2800" b="1" dirty="0" smtClean="0">
                <a:solidFill>
                  <a:srgbClr val="C00000"/>
                </a:solidFill>
                <a:latin typeface="Corbel" panose="020B0503020204020204" pitchFamily="34" charset="0"/>
                <a:cs typeface="Times New Roman" panose="02020603050405020304" pitchFamily="18" charset="0"/>
              </a:rPr>
              <a:t>Failure to meet requirements, on time, will result in ineligibility to run for office.</a:t>
            </a:r>
          </a:p>
          <a:p>
            <a:pPr>
              <a:buNone/>
            </a:pPr>
            <a:r>
              <a:rPr lang="en-US" dirty="0" smtClean="0"/>
              <a:t>	</a:t>
            </a: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1320800"/>
          </a:xfrm>
        </p:spPr>
        <p:txBody>
          <a:bodyPr>
            <a:normAutofit fontScale="90000"/>
          </a:bodyPr>
          <a:lstStyle/>
          <a:p>
            <a:pPr lvl="0"/>
            <a:r>
              <a:rPr lang="en-US" sz="4000" dirty="0" smtClean="0">
                <a:solidFill>
                  <a:srgbClr val="C00000"/>
                </a:solidFill>
                <a:latin typeface="Britannic Bold" panose="020B0903060703020204" pitchFamily="34" charset="0"/>
                <a:cs typeface="Times New Roman" panose="02020603050405020304" pitchFamily="18" charset="0"/>
              </a:rPr>
              <a:t>STEP 2: Candidate Eligibility to Run for office</a:t>
            </a:r>
            <a:r>
              <a:rPr lang="en-US" sz="4800" dirty="0" smtClean="0">
                <a:solidFill>
                  <a:srgbClr val="FF0000"/>
                </a:solidFill>
              </a:rPr>
              <a:t/>
            </a:r>
            <a:br>
              <a:rPr lang="en-US" sz="48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52400" y="1828800"/>
            <a:ext cx="7086600" cy="4267200"/>
          </a:xfrm>
        </p:spPr>
        <p:txBody>
          <a:bodyPr>
            <a:normAutofit/>
          </a:bodyPr>
          <a:lstStyle/>
          <a:p>
            <a:pPr>
              <a:buFont typeface="Wingdings" panose="05000000000000000000" pitchFamily="2" charset="2"/>
              <a:buChar char="v"/>
            </a:pPr>
            <a:r>
              <a:rPr lang="en-US" b="1" u="sng" dirty="0" smtClean="0">
                <a:latin typeface="Corbel" panose="020B0503020204020204" pitchFamily="34" charset="0"/>
                <a:cs typeface="Times New Roman" panose="02020603050405020304" pitchFamily="18" charset="0"/>
              </a:rPr>
              <a:t>Reviewed</a:t>
            </a:r>
            <a:r>
              <a:rPr lang="en-US" dirty="0" smtClean="0">
                <a:latin typeface="Corbel" panose="020B0503020204020204" pitchFamily="34" charset="0"/>
                <a:cs typeface="Times New Roman" panose="02020603050405020304" pitchFamily="18" charset="0"/>
              </a:rPr>
              <a:t> and </a:t>
            </a:r>
            <a:r>
              <a:rPr lang="en-US" b="1" u="sng" dirty="0" smtClean="0">
                <a:latin typeface="Corbel" panose="020B0503020204020204" pitchFamily="34" charset="0"/>
                <a:cs typeface="Times New Roman" panose="02020603050405020304" pitchFamily="18" charset="0"/>
              </a:rPr>
              <a:t>determined</a:t>
            </a:r>
            <a:r>
              <a:rPr lang="en-US" dirty="0" smtClean="0">
                <a:latin typeface="Corbel" panose="020B0503020204020204" pitchFamily="34" charset="0"/>
                <a:cs typeface="Times New Roman" panose="02020603050405020304" pitchFamily="18" charset="0"/>
              </a:rPr>
              <a:t> by Vice President for Student Affairs (VPSA) per ASI Bylaw eligibility requirements.</a:t>
            </a:r>
          </a:p>
          <a:p>
            <a:pPr lvl="1">
              <a:buFont typeface="Wingdings" panose="05000000000000000000" pitchFamily="2" charset="2"/>
              <a:buChar char="v"/>
            </a:pPr>
            <a:endParaRPr lang="en-US" sz="1800"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b="1" u="sng" dirty="0" smtClean="0">
                <a:latin typeface="Corbel" panose="020B0503020204020204" pitchFamily="34" charset="0"/>
                <a:cs typeface="Times New Roman" panose="02020603050405020304" pitchFamily="18" charset="0"/>
              </a:rPr>
              <a:t>Notified</a:t>
            </a:r>
            <a:r>
              <a:rPr lang="en-US" dirty="0" smtClean="0">
                <a:latin typeface="Corbel" panose="020B0503020204020204" pitchFamily="34" charset="0"/>
                <a:cs typeface="Times New Roman" panose="02020603050405020304" pitchFamily="18" charset="0"/>
              </a:rPr>
              <a:t> via email by ASI Executive Director that all eligibility requirements have been met; will be sent to your </a:t>
            </a:r>
            <a:r>
              <a:rPr lang="en-US" b="1" dirty="0" smtClean="0">
                <a:latin typeface="Corbel" panose="020B0503020204020204" pitchFamily="34" charset="0"/>
                <a:cs typeface="Times New Roman" panose="02020603050405020304" pitchFamily="18" charset="0"/>
              </a:rPr>
              <a:t>SacLink</a:t>
            </a:r>
            <a:r>
              <a:rPr lang="en-US" dirty="0" smtClean="0">
                <a:latin typeface="Corbel" panose="020B0503020204020204" pitchFamily="34" charset="0"/>
                <a:cs typeface="Times New Roman" panose="02020603050405020304" pitchFamily="18" charset="0"/>
              </a:rPr>
              <a:t> email.</a:t>
            </a:r>
          </a:p>
          <a:p>
            <a:pPr lvl="1">
              <a:buFont typeface="Wingdings" panose="05000000000000000000" pitchFamily="2" charset="2"/>
              <a:buChar char="v"/>
            </a:pPr>
            <a:endParaRPr lang="en-US" sz="1800"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dirty="0" smtClean="0">
                <a:latin typeface="Corbel" panose="020B0503020204020204" pitchFamily="34" charset="0"/>
                <a:cs typeface="Times New Roman" panose="02020603050405020304" pitchFamily="18" charset="0"/>
              </a:rPr>
              <a:t>If you are an eligible candidate, then you are </a:t>
            </a:r>
            <a:r>
              <a:rPr lang="en-US" b="1" u="sng" dirty="0" smtClean="0">
                <a:latin typeface="Corbel" panose="020B0503020204020204" pitchFamily="34" charset="0"/>
                <a:cs typeface="Times New Roman" panose="02020603050405020304" pitchFamily="18" charset="0"/>
              </a:rPr>
              <a:t>required</a:t>
            </a:r>
            <a:r>
              <a:rPr lang="en-US" dirty="0" smtClean="0">
                <a:latin typeface="Corbel" panose="020B0503020204020204" pitchFamily="34" charset="0"/>
                <a:cs typeface="Times New Roman" panose="02020603050405020304" pitchFamily="18" charset="0"/>
              </a:rPr>
              <a:t> to </a:t>
            </a:r>
            <a:r>
              <a:rPr lang="en-US" b="1" u="sng" dirty="0" smtClean="0">
                <a:latin typeface="Corbel" panose="020B0503020204020204" pitchFamily="34" charset="0"/>
                <a:cs typeface="Times New Roman" panose="02020603050405020304" pitchFamily="18" charset="0"/>
              </a:rPr>
              <a:t>attend one VPSA workshop</a:t>
            </a:r>
            <a:r>
              <a:rPr lang="en-US" dirty="0" smtClean="0">
                <a:latin typeface="Corbel" panose="020B0503020204020204" pitchFamily="34" charset="0"/>
                <a:cs typeface="Times New Roman" panose="02020603050405020304" pitchFamily="18" charset="0"/>
              </a:rPr>
              <a:t> prior to the onset of the official campaign period.</a:t>
            </a:r>
          </a:p>
          <a:p>
            <a:pPr lvl="2">
              <a:buFont typeface="Wingdings" panose="05000000000000000000" pitchFamily="2" charset="2"/>
              <a:buChar char="v"/>
            </a:pPr>
            <a:r>
              <a:rPr lang="en-US" sz="1600" b="1" dirty="0" smtClean="0">
                <a:latin typeface="Corbel" panose="020B0503020204020204" pitchFamily="34" charset="0"/>
                <a:cs typeface="Times New Roman" panose="02020603050405020304" pitchFamily="18" charset="0"/>
              </a:rPr>
              <a:t>March 17</a:t>
            </a:r>
            <a:r>
              <a:rPr lang="en-US" sz="1600" b="1" baseline="30000" dirty="0" smtClean="0">
                <a:latin typeface="Corbel" panose="020B0503020204020204" pitchFamily="34" charset="0"/>
                <a:cs typeface="Times New Roman" panose="02020603050405020304" pitchFamily="18" charset="0"/>
              </a:rPr>
              <a:t>th</a:t>
            </a:r>
            <a:r>
              <a:rPr lang="en-US" sz="1600" b="1" dirty="0" smtClean="0">
                <a:latin typeface="Corbel" panose="020B0503020204020204" pitchFamily="34" charset="0"/>
                <a:cs typeface="Times New Roman" panose="02020603050405020304" pitchFamily="18" charset="0"/>
              </a:rPr>
              <a:t>, </a:t>
            </a:r>
            <a:r>
              <a:rPr lang="en-US" sz="1600" b="1" dirty="0" smtClean="0">
                <a:solidFill>
                  <a:srgbClr val="FF0000"/>
                </a:solidFill>
                <a:latin typeface="Corbel" panose="020B0503020204020204" pitchFamily="34" charset="0"/>
                <a:cs typeface="Times New Roman" panose="02020603050405020304" pitchFamily="18" charset="0"/>
              </a:rPr>
              <a:t>1:30pm</a:t>
            </a:r>
            <a:r>
              <a:rPr lang="en-US" sz="1600" b="1" dirty="0" smtClean="0">
                <a:latin typeface="Corbel" panose="020B0503020204020204" pitchFamily="34" charset="0"/>
                <a:cs typeface="Times New Roman" panose="02020603050405020304" pitchFamily="18" charset="0"/>
              </a:rPr>
              <a:t> Lassen Hall 1100</a:t>
            </a:r>
          </a:p>
          <a:p>
            <a:pPr lvl="2">
              <a:buFont typeface="Wingdings" panose="05000000000000000000" pitchFamily="2" charset="2"/>
              <a:buChar char="v"/>
            </a:pPr>
            <a:r>
              <a:rPr lang="en-US" sz="1600" b="1" dirty="0" smtClean="0">
                <a:latin typeface="Corbel" panose="020B0503020204020204" pitchFamily="34" charset="0"/>
                <a:cs typeface="Times New Roman" panose="02020603050405020304" pitchFamily="18" charset="0"/>
              </a:rPr>
              <a:t>March 18</a:t>
            </a:r>
            <a:r>
              <a:rPr lang="en-US" sz="1600" b="1" baseline="30000" dirty="0" smtClean="0">
                <a:latin typeface="Corbel" panose="020B0503020204020204" pitchFamily="34" charset="0"/>
                <a:cs typeface="Times New Roman" panose="02020603050405020304" pitchFamily="18" charset="0"/>
              </a:rPr>
              <a:t>th</a:t>
            </a:r>
            <a:r>
              <a:rPr lang="en-US" sz="1600" b="1" dirty="0" smtClean="0">
                <a:latin typeface="Corbel" panose="020B0503020204020204" pitchFamily="34" charset="0"/>
                <a:cs typeface="Times New Roman" panose="02020603050405020304" pitchFamily="18" charset="0"/>
              </a:rPr>
              <a:t>, </a:t>
            </a:r>
            <a:r>
              <a:rPr lang="en-US" sz="1600" b="1" dirty="0" smtClean="0">
                <a:solidFill>
                  <a:srgbClr val="FF0000"/>
                </a:solidFill>
                <a:latin typeface="Corbel" panose="020B0503020204020204" pitchFamily="34" charset="0"/>
                <a:cs typeface="Times New Roman" panose="02020603050405020304" pitchFamily="18" charset="0"/>
              </a:rPr>
              <a:t>5:30pm </a:t>
            </a:r>
            <a:r>
              <a:rPr lang="en-US" sz="1600" b="1" dirty="0" smtClean="0">
                <a:latin typeface="Corbel" panose="020B0503020204020204" pitchFamily="34" charset="0"/>
                <a:cs typeface="Times New Roman" panose="02020603050405020304" pitchFamily="18" charset="0"/>
              </a:rPr>
              <a:t>Lassen Hall 1100</a:t>
            </a:r>
          </a:p>
          <a:p>
            <a:pPr lvl="2">
              <a:buFont typeface="Wingdings" panose="05000000000000000000" pitchFamily="2" charset="2"/>
              <a:buChar char="v"/>
            </a:pPr>
            <a:endParaRPr lang="en-US" sz="1600" b="1" dirty="0">
              <a:latin typeface="Corbel" panose="020B0503020204020204" pitchFamily="34" charset="0"/>
              <a:cs typeface="Times New Roman" panose="02020603050405020304" pitchFamily="18" charset="0"/>
            </a:endParaRPr>
          </a:p>
          <a:p>
            <a:pPr lvl="2">
              <a:buFont typeface="Wingdings" panose="05000000000000000000" pitchFamily="2" charset="2"/>
              <a:buChar char="v"/>
            </a:pPr>
            <a:endParaRPr lang="en-US" sz="1600" b="1" dirty="0" smtClean="0">
              <a:latin typeface="Corbel" panose="020B0503020204020204" pitchFamily="34" charset="0"/>
              <a:cs typeface="Times New Roman" panose="02020603050405020304" pitchFamily="18" charset="0"/>
            </a:endParaRPr>
          </a:p>
          <a:p>
            <a:pPr lvl="2">
              <a:buFont typeface="Wingdings" pitchFamily="2" charset="2"/>
              <a:buChar char="Ø"/>
            </a:pPr>
            <a:endParaRPr lang="en-US" b="1" dirty="0" smtClean="0"/>
          </a:p>
          <a:p>
            <a:pPr lvl="2">
              <a:buFont typeface="Wingdings" pitchFamily="2" charset="2"/>
              <a:buChar char="Ø"/>
            </a:pPr>
            <a:endParaRPr lang="en-US" b="1" dirty="0" smtClean="0"/>
          </a:p>
          <a:p>
            <a:pPr lvl="1">
              <a:buFont typeface="Wingdings" pitchFamily="2" charset="2"/>
              <a:buChar char="Ø"/>
            </a:pPr>
            <a:endParaRPr lang="en-US" sz="4400" dirty="0" smtClean="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609600"/>
            <a:ext cx="6347713" cy="533400"/>
          </a:xfrm>
        </p:spPr>
        <p:txBody>
          <a:bodyPr>
            <a:normAutofit fontScale="90000"/>
          </a:bodyPr>
          <a:lstStyle/>
          <a:p>
            <a:r>
              <a:rPr lang="en-US" sz="3000" dirty="0" smtClean="0">
                <a:solidFill>
                  <a:srgbClr val="C00000"/>
                </a:solidFill>
                <a:latin typeface="Britannic Bold" panose="020B0903060703020204" pitchFamily="34" charset="0"/>
                <a:cs typeface="Times New Roman" panose="02020603050405020304" pitchFamily="18" charset="0"/>
              </a:rPr>
              <a:t>Election </a:t>
            </a:r>
            <a:r>
              <a:rPr lang="en-US" sz="3000" dirty="0">
                <a:solidFill>
                  <a:srgbClr val="C00000"/>
                </a:solidFill>
                <a:latin typeface="Britannic Bold" panose="020B0903060703020204" pitchFamily="34" charset="0"/>
                <a:cs typeface="Times New Roman" panose="02020603050405020304" pitchFamily="18" charset="0"/>
              </a:rPr>
              <a:t>Changes</a:t>
            </a:r>
            <a:r>
              <a:rPr lang="en-US" sz="3000" dirty="0">
                <a:solidFill>
                  <a:schemeClr val="accent1">
                    <a:lumMod val="75000"/>
                  </a:schemeClr>
                </a:solidFill>
                <a:latin typeface="Britannic Bold" panose="020B0903060703020204" pitchFamily="34" charset="0"/>
                <a:cs typeface="Times New Roman" panose="02020603050405020304" pitchFamily="18" charset="0"/>
              </a:rPr>
              <a:t/>
            </a:r>
            <a:br>
              <a:rPr lang="en-US" sz="3000" dirty="0">
                <a:solidFill>
                  <a:schemeClr val="accent1">
                    <a:lumMod val="75000"/>
                  </a:schemeClr>
                </a:solidFill>
                <a:latin typeface="Britannic Bold" panose="020B0903060703020204" pitchFamily="34" charset="0"/>
                <a:cs typeface="Times New Roman" panose="02020603050405020304" pitchFamily="18" charset="0"/>
              </a:rPr>
            </a:br>
            <a:endParaRPr lang="en-US" sz="1800" dirty="0">
              <a:latin typeface="Britannic Bold" panose="020B0903060703020204" pitchFamily="34" charset="0"/>
              <a:cs typeface="Times New Roman" panose="02020603050405020304" pitchFamily="18" charset="0"/>
            </a:endParaRPr>
          </a:p>
        </p:txBody>
      </p:sp>
      <p:sp>
        <p:nvSpPr>
          <p:cNvPr id="8" name="Content Placeholder 7"/>
          <p:cNvSpPr>
            <a:spLocks noGrp="1"/>
          </p:cNvSpPr>
          <p:nvPr>
            <p:ph idx="1"/>
          </p:nvPr>
        </p:nvSpPr>
        <p:spPr>
          <a:xfrm>
            <a:off x="-102745" y="1722518"/>
            <a:ext cx="3886200" cy="3880773"/>
          </a:xfrm>
        </p:spPr>
        <p:txBody>
          <a:bodyPr>
            <a:normAutofit/>
          </a:bodyPr>
          <a:lstStyle/>
          <a:p>
            <a:pPr lvl="1">
              <a:buFont typeface="Wingdings" panose="05000000000000000000" pitchFamily="2" charset="2"/>
              <a:buChar char="v"/>
            </a:pPr>
            <a:r>
              <a:rPr lang="en-US" sz="2000" dirty="0">
                <a:latin typeface="Corbel" panose="020B0503020204020204" pitchFamily="34" charset="0"/>
                <a:cs typeface="Times New Roman" panose="02020603050405020304" pitchFamily="18" charset="0"/>
              </a:rPr>
              <a:t>ASI is offering candidates an </a:t>
            </a:r>
            <a:r>
              <a:rPr lang="en-US" sz="2000" dirty="0" smtClean="0">
                <a:latin typeface="Corbel" panose="020B0503020204020204" pitchFamily="34" charset="0"/>
                <a:cs typeface="Times New Roman" panose="02020603050405020304" pitchFamily="18" charset="0"/>
              </a:rPr>
              <a:t>Elections </a:t>
            </a:r>
            <a:r>
              <a:rPr lang="en-US" sz="2000" dirty="0">
                <a:latin typeface="Corbel" panose="020B0503020204020204" pitchFamily="34" charset="0"/>
                <a:cs typeface="Times New Roman" panose="02020603050405020304" pitchFamily="18" charset="0"/>
              </a:rPr>
              <a:t>Grant that </a:t>
            </a:r>
            <a:r>
              <a:rPr lang="en-US" sz="2000" dirty="0" smtClean="0">
                <a:latin typeface="Corbel" panose="020B0503020204020204" pitchFamily="34" charset="0"/>
                <a:cs typeface="Times New Roman" panose="02020603050405020304" pitchFamily="18" charset="0"/>
              </a:rPr>
              <a:t>will reimburse campaign expenditures.  Keep receipts! </a:t>
            </a: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000" b="1" u="sng" dirty="0" smtClean="0">
                <a:latin typeface="Corbel" panose="020B0503020204020204" pitchFamily="34" charset="0"/>
                <a:cs typeface="Times New Roman" panose="02020603050405020304" pitchFamily="18" charset="0"/>
              </a:rPr>
              <a:t>Up to 10 </a:t>
            </a:r>
            <a:r>
              <a:rPr lang="en-US" sz="2000" b="1" u="sng" dirty="0">
                <a:latin typeface="Corbel" panose="020B0503020204020204" pitchFamily="34" charset="0"/>
                <a:cs typeface="Times New Roman" panose="02020603050405020304" pitchFamily="18" charset="0"/>
              </a:rPr>
              <a:t>Grants </a:t>
            </a:r>
            <a:r>
              <a:rPr lang="en-US" sz="2000" dirty="0">
                <a:latin typeface="Corbel" panose="020B0503020204020204" pitchFamily="34" charset="0"/>
                <a:cs typeface="Times New Roman" panose="02020603050405020304" pitchFamily="18" charset="0"/>
              </a:rPr>
              <a:t>will be awarded, </a:t>
            </a:r>
            <a:r>
              <a:rPr lang="en-US" sz="2000" b="1" dirty="0">
                <a:latin typeface="Corbel" panose="020B0503020204020204" pitchFamily="34" charset="0"/>
                <a:cs typeface="Times New Roman" panose="02020603050405020304" pitchFamily="18" charset="0"/>
              </a:rPr>
              <a:t>each worth $</a:t>
            </a:r>
            <a:r>
              <a:rPr lang="en-US" sz="2000" b="1" dirty="0" smtClean="0">
                <a:latin typeface="Corbel" panose="020B0503020204020204" pitchFamily="34" charset="0"/>
                <a:cs typeface="Times New Roman" panose="02020603050405020304" pitchFamily="18" charset="0"/>
              </a:rPr>
              <a:t>125</a:t>
            </a:r>
            <a:r>
              <a:rPr lang="en-US" sz="2000" dirty="0" smtClean="0">
                <a:latin typeface="Corbel" panose="020B0503020204020204" pitchFamily="34" charset="0"/>
                <a:cs typeface="Times New Roman" panose="02020603050405020304" pitchFamily="18" charset="0"/>
              </a:rPr>
              <a:t>.</a:t>
            </a: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Application is within the Candidacy application.</a:t>
            </a: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000" b="1" dirty="0">
                <a:latin typeface="Corbel" panose="020B0503020204020204" pitchFamily="34" charset="0"/>
                <a:cs typeface="Times New Roman" panose="02020603050405020304" pitchFamily="18" charset="0"/>
              </a:rPr>
              <a:t>Deadline to apply is March </a:t>
            </a:r>
            <a:r>
              <a:rPr lang="en-US" sz="2000" b="1" dirty="0" smtClean="0">
                <a:latin typeface="Corbel" panose="020B0503020204020204" pitchFamily="34" charset="0"/>
                <a:cs typeface="Times New Roman" panose="02020603050405020304" pitchFamily="18" charset="0"/>
              </a:rPr>
              <a:t>13, 2020 </a:t>
            </a:r>
            <a:r>
              <a:rPr lang="en-US" sz="2000" b="1" dirty="0">
                <a:latin typeface="Corbel" panose="020B0503020204020204" pitchFamily="34" charset="0"/>
                <a:cs typeface="Times New Roman" panose="02020603050405020304" pitchFamily="18" charset="0"/>
              </a:rPr>
              <a:t>at </a:t>
            </a:r>
            <a:r>
              <a:rPr lang="en-US" sz="2000" b="1" dirty="0" smtClean="0">
                <a:latin typeface="Corbel" panose="020B0503020204020204" pitchFamily="34" charset="0"/>
                <a:cs typeface="Times New Roman" panose="02020603050405020304" pitchFamily="18" charset="0"/>
              </a:rPr>
              <a:t>4pm.</a:t>
            </a:r>
            <a:endParaRPr lang="en-US" sz="2000" b="1" dirty="0">
              <a:latin typeface="Corbel" panose="020B0503020204020204" pitchFamily="34" charset="0"/>
              <a:cs typeface="Times New Roman" panose="02020603050405020304" pitchFamily="18" charset="0"/>
            </a:endParaRPr>
          </a:p>
          <a:p>
            <a:pPr marL="342900" lvl="1" indent="0">
              <a:buNone/>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52400"/>
            <a:ext cx="1981200" cy="1465025"/>
          </a:xfrm>
          <a:prstGeom prst="rect">
            <a:avLst/>
          </a:prstGeom>
        </p:spPr>
      </p:pic>
      <p:sp>
        <p:nvSpPr>
          <p:cNvPr id="3" name="TextBox 2"/>
          <p:cNvSpPr txBox="1"/>
          <p:nvPr/>
        </p:nvSpPr>
        <p:spPr>
          <a:xfrm>
            <a:off x="762000" y="1248093"/>
            <a:ext cx="2819400" cy="369332"/>
          </a:xfrm>
          <a:prstGeom prst="rect">
            <a:avLst/>
          </a:prstGeom>
          <a:noFill/>
        </p:spPr>
        <p:txBody>
          <a:bodyPr wrap="square" rtlCol="0">
            <a:spAutoFit/>
          </a:bodyPr>
          <a:lstStyle/>
          <a:p>
            <a:r>
              <a:rPr lang="en-US" dirty="0">
                <a:solidFill>
                  <a:schemeClr val="accent1">
                    <a:lumMod val="75000"/>
                  </a:schemeClr>
                </a:solidFill>
                <a:latin typeface="Britannic Bold" panose="020B0903060703020204" pitchFamily="34" charset="0"/>
                <a:cs typeface="Times New Roman" panose="02020603050405020304" pitchFamily="18" charset="0"/>
              </a:rPr>
              <a:t>2020 ASI Elections Grant</a:t>
            </a:r>
            <a:endParaRPr lang="en-US" dirty="0">
              <a:solidFill>
                <a:schemeClr val="accent1">
                  <a:lumMod val="75000"/>
                </a:schemeClr>
              </a:solidFill>
            </a:endParaRPr>
          </a:p>
        </p:txBody>
      </p:sp>
      <p:sp>
        <p:nvSpPr>
          <p:cNvPr id="4" name="TextBox 3"/>
          <p:cNvSpPr txBox="1"/>
          <p:nvPr/>
        </p:nvSpPr>
        <p:spPr>
          <a:xfrm>
            <a:off x="4648200" y="1248093"/>
            <a:ext cx="2743200" cy="646331"/>
          </a:xfrm>
          <a:prstGeom prst="rect">
            <a:avLst/>
          </a:prstGeom>
          <a:noFill/>
        </p:spPr>
        <p:txBody>
          <a:bodyPr wrap="square" rtlCol="0">
            <a:spAutoFit/>
          </a:bodyPr>
          <a:lstStyle/>
          <a:p>
            <a:r>
              <a:rPr lang="en-US" dirty="0" smtClean="0">
                <a:solidFill>
                  <a:schemeClr val="accent1">
                    <a:lumMod val="75000"/>
                  </a:schemeClr>
                </a:solidFill>
                <a:latin typeface="Britannic Bold" panose="020B0903060703020204" pitchFamily="34" charset="0"/>
                <a:cs typeface="Times New Roman" panose="02020603050405020304" pitchFamily="18" charset="0"/>
              </a:rPr>
              <a:t>Campaign Expenditures</a:t>
            </a:r>
            <a:endParaRPr lang="en-US" dirty="0">
              <a:solidFill>
                <a:schemeClr val="accent1">
                  <a:lumMod val="75000"/>
                </a:schemeClr>
              </a:solidFill>
            </a:endParaRPr>
          </a:p>
          <a:p>
            <a:endParaRPr lang="en-US" dirty="0"/>
          </a:p>
        </p:txBody>
      </p:sp>
      <p:sp>
        <p:nvSpPr>
          <p:cNvPr id="9" name="Rectangle 8"/>
          <p:cNvSpPr/>
          <p:nvPr/>
        </p:nvSpPr>
        <p:spPr>
          <a:xfrm>
            <a:off x="3505200" y="1722518"/>
            <a:ext cx="4572000" cy="2503249"/>
          </a:xfrm>
          <a:prstGeom prst="rect">
            <a:avLst/>
          </a:prstGeom>
        </p:spPr>
        <p:txBody>
          <a:bodyPr>
            <a:spAutoFit/>
          </a:bodyPr>
          <a:lstStyle/>
          <a:p>
            <a:pPr marL="742950" lvl="1" indent="-285750" defTabSz="457200">
              <a:spcBef>
                <a:spcPts val="1000"/>
              </a:spcBef>
              <a:buClr>
                <a:srgbClr val="90C226"/>
              </a:buClr>
              <a:buSzPct val="80000"/>
              <a:buFont typeface="Wingdings" panose="05000000000000000000" pitchFamily="2" charset="2"/>
              <a:buChar char="v"/>
            </a:pPr>
            <a:r>
              <a:rPr lang="en-US" sz="2000" dirty="0" smtClean="0">
                <a:solidFill>
                  <a:prstClr val="black">
                    <a:lumMod val="75000"/>
                    <a:lumOff val="25000"/>
                  </a:prstClr>
                </a:solidFill>
                <a:latin typeface="Corbel" panose="020B0503020204020204" pitchFamily="34" charset="0"/>
                <a:cs typeface="Times New Roman" panose="02020603050405020304" pitchFamily="18" charset="0"/>
              </a:rPr>
              <a:t>Campaign expenditures will include the cost of 4x4 boards.</a:t>
            </a:r>
          </a:p>
          <a:p>
            <a:pPr marL="742950" lvl="1" indent="-285750" defTabSz="457200">
              <a:spcBef>
                <a:spcPts val="1000"/>
              </a:spcBef>
              <a:buClr>
                <a:srgbClr val="90C226"/>
              </a:buClr>
              <a:buSzPct val="80000"/>
              <a:buFont typeface="Wingdings" panose="05000000000000000000" pitchFamily="2" charset="2"/>
              <a:buChar char="v"/>
            </a:pPr>
            <a:r>
              <a:rPr lang="en-US" sz="2000" b="1" dirty="0" smtClean="0">
                <a:solidFill>
                  <a:prstClr val="black">
                    <a:lumMod val="75000"/>
                    <a:lumOff val="25000"/>
                  </a:prstClr>
                </a:solidFill>
                <a:latin typeface="Corbel" panose="020B0503020204020204" pitchFamily="34" charset="0"/>
                <a:cs typeface="Times New Roman" panose="02020603050405020304" pitchFamily="18" charset="0"/>
              </a:rPr>
              <a:t>This must be recorded in your Campaign Expenditure Report.</a:t>
            </a:r>
          </a:p>
          <a:p>
            <a:pPr marL="742950" lvl="1" indent="-285750" defTabSz="457200">
              <a:spcBef>
                <a:spcPts val="1000"/>
              </a:spcBef>
              <a:buClr>
                <a:srgbClr val="90C226"/>
              </a:buClr>
              <a:buSzPct val="80000"/>
              <a:buFont typeface="Wingdings" panose="05000000000000000000" pitchFamily="2" charset="2"/>
              <a:buChar char="v"/>
            </a:pPr>
            <a:r>
              <a:rPr lang="en-US" sz="2000" dirty="0" smtClean="0">
                <a:solidFill>
                  <a:prstClr val="black">
                    <a:lumMod val="75000"/>
                    <a:lumOff val="25000"/>
                  </a:prstClr>
                </a:solidFill>
                <a:latin typeface="Corbel" panose="020B0503020204020204" pitchFamily="34" charset="0"/>
                <a:cs typeface="Times New Roman" panose="02020603050405020304" pitchFamily="18" charset="0"/>
              </a:rPr>
              <a:t>Campaign Expenditure Reports must be turned in by </a:t>
            </a:r>
            <a:r>
              <a:rPr lang="en-US" sz="2000" b="1" dirty="0" smtClean="0">
                <a:solidFill>
                  <a:prstClr val="black">
                    <a:lumMod val="75000"/>
                    <a:lumOff val="25000"/>
                  </a:prstClr>
                </a:solidFill>
                <a:latin typeface="Corbel" panose="020B0503020204020204" pitchFamily="34" charset="0"/>
                <a:cs typeface="Times New Roman" panose="02020603050405020304" pitchFamily="18" charset="0"/>
              </a:rPr>
              <a:t>April 20,2020 at 4:00 pm.</a:t>
            </a:r>
            <a:endParaRPr lang="en-US" sz="2000" b="1" dirty="0">
              <a:solidFill>
                <a:prstClr val="black">
                  <a:lumMod val="75000"/>
                  <a:lumOff val="25000"/>
                </a:prstClr>
              </a:solidFill>
              <a:latin typeface="Corbel" panose="020B0503020204020204" pitchFamily="34" charset="0"/>
              <a:cs typeface="Times New Roman" panose="02020603050405020304" pitchFamily="18" charset="0"/>
            </a:endParaRPr>
          </a:p>
        </p:txBody>
      </p:sp>
      <p:sp>
        <p:nvSpPr>
          <p:cNvPr id="10" name="Rectangle 9"/>
          <p:cNvSpPr/>
          <p:nvPr/>
        </p:nvSpPr>
        <p:spPr>
          <a:xfrm>
            <a:off x="5178063" y="4146194"/>
            <a:ext cx="1683474" cy="369332"/>
          </a:xfrm>
          <a:prstGeom prst="rect">
            <a:avLst/>
          </a:prstGeom>
        </p:spPr>
        <p:txBody>
          <a:bodyPr wrap="none">
            <a:spAutoFit/>
          </a:bodyPr>
          <a:lstStyle/>
          <a:p>
            <a:pPr lvl="0"/>
            <a:r>
              <a:rPr lang="en-US" dirty="0" smtClean="0">
                <a:solidFill>
                  <a:srgbClr val="90C226">
                    <a:lumMod val="75000"/>
                  </a:srgbClr>
                </a:solidFill>
                <a:latin typeface="Britannic Bold" panose="020B0903060703020204" pitchFamily="34" charset="0"/>
                <a:cs typeface="Times New Roman" panose="02020603050405020304" pitchFamily="18" charset="0"/>
              </a:rPr>
              <a:t>Donation Limit</a:t>
            </a:r>
            <a:endParaRPr lang="en-US" dirty="0">
              <a:solidFill>
                <a:srgbClr val="90C226">
                  <a:lumMod val="75000"/>
                </a:srgbClr>
              </a:solidFill>
            </a:endParaRPr>
          </a:p>
        </p:txBody>
      </p:sp>
      <p:sp>
        <p:nvSpPr>
          <p:cNvPr id="11" name="Rectangle 10"/>
          <p:cNvSpPr/>
          <p:nvPr/>
        </p:nvSpPr>
        <p:spPr>
          <a:xfrm>
            <a:off x="3505200" y="4515526"/>
            <a:ext cx="4876800" cy="2375009"/>
          </a:xfrm>
          <a:prstGeom prst="rect">
            <a:avLst/>
          </a:prstGeom>
        </p:spPr>
        <p:txBody>
          <a:bodyPr wrap="square">
            <a:spAutoFit/>
          </a:bodyPr>
          <a:lstStyle/>
          <a:p>
            <a:pPr marL="742950" lvl="1" indent="-285750" defTabSz="457200">
              <a:spcBef>
                <a:spcPts val="1000"/>
              </a:spcBef>
              <a:buClr>
                <a:srgbClr val="90C226"/>
              </a:buClr>
              <a:buSzPct val="80000"/>
              <a:buFont typeface="Wingdings" panose="05000000000000000000" pitchFamily="2" charset="2"/>
              <a:buChar char="v"/>
            </a:pPr>
            <a:r>
              <a:rPr lang="en-US" sz="2000" b="1" dirty="0" smtClean="0">
                <a:solidFill>
                  <a:prstClr val="black">
                    <a:lumMod val="75000"/>
                    <a:lumOff val="25000"/>
                  </a:prstClr>
                </a:solidFill>
                <a:latin typeface="Corbel" panose="020B0503020204020204" pitchFamily="34" charset="0"/>
                <a:cs typeface="Times New Roman" panose="02020603050405020304" pitchFamily="18" charset="0"/>
              </a:rPr>
              <a:t>Independent Candidates: </a:t>
            </a:r>
            <a:r>
              <a:rPr lang="en-US" sz="2000" dirty="0" smtClean="0">
                <a:solidFill>
                  <a:prstClr val="black">
                    <a:lumMod val="75000"/>
                    <a:lumOff val="25000"/>
                  </a:prstClr>
                </a:solidFill>
                <a:latin typeface="Corbel" panose="020B0503020204020204" pitchFamily="34" charset="0"/>
                <a:cs typeface="Times New Roman" panose="02020603050405020304" pitchFamily="18" charset="0"/>
              </a:rPr>
              <a:t>Donations may not exceed $50 in value and must be included in the $350 spending limit.</a:t>
            </a:r>
          </a:p>
          <a:p>
            <a:pPr marL="742950" lvl="1" indent="-285750" defTabSz="457200">
              <a:spcBef>
                <a:spcPts val="1000"/>
              </a:spcBef>
              <a:buClr>
                <a:srgbClr val="90C226"/>
              </a:buClr>
              <a:buSzPct val="80000"/>
              <a:buFont typeface="Wingdings" panose="05000000000000000000" pitchFamily="2" charset="2"/>
              <a:buChar char="v"/>
            </a:pPr>
            <a:r>
              <a:rPr lang="en-US" sz="2000" b="1" dirty="0" smtClean="0">
                <a:solidFill>
                  <a:prstClr val="black">
                    <a:lumMod val="75000"/>
                    <a:lumOff val="25000"/>
                  </a:prstClr>
                </a:solidFill>
                <a:latin typeface="Corbel" panose="020B0503020204020204" pitchFamily="34" charset="0"/>
                <a:cs typeface="Times New Roman" panose="02020603050405020304" pitchFamily="18" charset="0"/>
              </a:rPr>
              <a:t>Presidential Ticket:</a:t>
            </a:r>
            <a:r>
              <a:rPr lang="en-US" sz="2000" b="1" dirty="0">
                <a:solidFill>
                  <a:prstClr val="black">
                    <a:lumMod val="75000"/>
                    <a:lumOff val="25000"/>
                  </a:prstClr>
                </a:solidFill>
                <a:latin typeface="Corbel" panose="020B0503020204020204" pitchFamily="34" charset="0"/>
                <a:cs typeface="Times New Roman" panose="02020603050405020304" pitchFamily="18" charset="0"/>
              </a:rPr>
              <a:t> </a:t>
            </a:r>
            <a:r>
              <a:rPr lang="en-US" sz="2000" dirty="0" smtClean="0">
                <a:solidFill>
                  <a:prstClr val="black">
                    <a:lumMod val="75000"/>
                    <a:lumOff val="25000"/>
                  </a:prstClr>
                </a:solidFill>
                <a:latin typeface="Corbel" panose="020B0503020204020204" pitchFamily="34" charset="0"/>
                <a:cs typeface="Times New Roman" panose="02020603050405020304" pitchFamily="18" charset="0"/>
              </a:rPr>
              <a:t>Donations may not exceed $75 in value and must be included in the $500 spending limit.</a:t>
            </a:r>
            <a:endParaRPr lang="en-US" sz="2000" b="1" dirty="0" smtClean="0">
              <a:solidFill>
                <a:prstClr val="black">
                  <a:lumMod val="75000"/>
                  <a:lumOff val="25000"/>
                </a:prstClr>
              </a:solidFill>
              <a:latin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416286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609600"/>
            <a:ext cx="6347713" cy="609600"/>
          </a:xfrm>
        </p:spPr>
        <p:txBody>
          <a:bodyPr>
            <a:normAutofit fontScale="90000"/>
          </a:bodyPr>
          <a:lstStyle/>
          <a:p>
            <a:r>
              <a:rPr lang="en-US" sz="3000" dirty="0">
                <a:solidFill>
                  <a:srgbClr val="C00000"/>
                </a:solidFill>
                <a:latin typeface="Britannic Bold" panose="020B0903060703020204" pitchFamily="34" charset="0"/>
                <a:cs typeface="Times New Roman" panose="02020603050405020304" pitchFamily="18" charset="0"/>
              </a:rPr>
              <a:t>Election Changes</a:t>
            </a:r>
            <a:r>
              <a:rPr lang="en-US" sz="3000" dirty="0">
                <a:solidFill>
                  <a:schemeClr val="accent1">
                    <a:lumMod val="75000"/>
                  </a:schemeClr>
                </a:solidFill>
                <a:latin typeface="Britannic Bold" panose="020B0903060703020204" pitchFamily="34" charset="0"/>
                <a:cs typeface="Times New Roman" panose="02020603050405020304" pitchFamily="18" charset="0"/>
              </a:rPr>
              <a:t/>
            </a:r>
            <a:br>
              <a:rPr lang="en-US" sz="3000" dirty="0">
                <a:solidFill>
                  <a:schemeClr val="accent1">
                    <a:lumMod val="75000"/>
                  </a:schemeClr>
                </a:solidFill>
                <a:latin typeface="Britannic Bold" panose="020B0903060703020204" pitchFamily="34" charset="0"/>
                <a:cs typeface="Times New Roman" panose="02020603050405020304" pitchFamily="18" charset="0"/>
              </a:rPr>
            </a:br>
            <a:endParaRPr lang="en-US" sz="1600" dirty="0">
              <a:latin typeface="Britannic Bold" panose="020B0903060703020204" pitchFamily="34" charset="0"/>
              <a:cs typeface="Times New Roman" panose="02020603050405020304" pitchFamily="18" charset="0"/>
            </a:endParaRPr>
          </a:p>
        </p:txBody>
      </p:sp>
      <p:sp>
        <p:nvSpPr>
          <p:cNvPr id="8" name="Content Placeholder 7"/>
          <p:cNvSpPr>
            <a:spLocks noGrp="1"/>
          </p:cNvSpPr>
          <p:nvPr>
            <p:ph idx="1"/>
          </p:nvPr>
        </p:nvSpPr>
        <p:spPr>
          <a:xfrm>
            <a:off x="609599" y="2009932"/>
            <a:ext cx="6347713" cy="4080642"/>
          </a:xfrm>
        </p:spPr>
        <p:txBody>
          <a:bodyPr>
            <a:normAutofit lnSpcReduction="10000"/>
          </a:bodyPr>
          <a:lstStyle/>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Only students may endorse candidates.  </a:t>
            </a:r>
            <a:r>
              <a:rPr lang="en-US" sz="2000" b="1" dirty="0" smtClean="0">
                <a:latin typeface="Corbel" panose="020B0503020204020204" pitchFamily="34" charset="0"/>
                <a:cs typeface="Times New Roman" panose="02020603050405020304" pitchFamily="18" charset="0"/>
              </a:rPr>
              <a:t>Staff, departments, faculty, and administrators </a:t>
            </a:r>
            <a:r>
              <a:rPr lang="en-US" sz="2000" dirty="0" smtClean="0">
                <a:latin typeface="Corbel" panose="020B0503020204020204" pitchFamily="34" charset="0"/>
                <a:cs typeface="Times New Roman" panose="02020603050405020304" pitchFamily="18" charset="0"/>
              </a:rPr>
              <a:t>may not endorse</a:t>
            </a:r>
            <a:r>
              <a:rPr lang="en-US" sz="2000" dirty="0" smtClean="0">
                <a:latin typeface="Corbel" panose="020B0503020204020204" pitchFamily="34" charset="0"/>
                <a:cs typeface="Times New Roman" panose="02020603050405020304" pitchFamily="18" charset="0"/>
              </a:rPr>
              <a:t>. Current ASI Board members may not endorse candidates with the exception of themselves. </a:t>
            </a:r>
            <a:endParaRPr lang="en-US" sz="2000" dirty="0">
              <a:latin typeface="Corbel" panose="020B0503020204020204" pitchFamily="34" charset="0"/>
              <a:cs typeface="Times New Roman" panose="02020603050405020304" pitchFamily="18" charset="0"/>
            </a:endParaRPr>
          </a:p>
          <a:p>
            <a:pPr lvl="1">
              <a:buFont typeface="Wingdings" panose="05000000000000000000" pitchFamily="2" charset="2"/>
              <a:buChar char="v"/>
            </a:pPr>
            <a:endParaRPr lang="en-US" sz="2000"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You may only campaign in a classroom if faculty allows a presentation per the Elections Code. </a:t>
            </a:r>
            <a:r>
              <a:rPr lang="en-US" sz="2000" dirty="0" smtClean="0">
                <a:latin typeface="Corbel" panose="020B0503020204020204" pitchFamily="34" charset="0"/>
                <a:cs typeface="Times New Roman" panose="02020603050405020304" pitchFamily="18" charset="0"/>
              </a:rPr>
              <a:t>Candidate must request faculty to read statement on page 23 of the Elections Code. </a:t>
            </a:r>
            <a:r>
              <a:rPr lang="en-US" sz="1300" dirty="0"/>
              <a:t>“I have been asked by (candidate’s name) to provide a few minutes of class time to discuss their campaign for the ASI Elections. Please do not interpret this as an endorsement of this candidate; faculty members are not a part of ASI Elections, and remain neutral parties</a:t>
            </a:r>
            <a:r>
              <a:rPr lang="en-US" sz="1300" dirty="0" smtClean="0"/>
              <a:t>.”</a:t>
            </a:r>
            <a:endParaRPr lang="en-US" sz="13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1800225" cy="1331201"/>
          </a:xfrm>
          <a:prstGeom prst="rect">
            <a:avLst/>
          </a:prstGeom>
        </p:spPr>
      </p:pic>
      <p:sp>
        <p:nvSpPr>
          <p:cNvPr id="3" name="Rectangle 2"/>
          <p:cNvSpPr/>
          <p:nvPr/>
        </p:nvSpPr>
        <p:spPr>
          <a:xfrm>
            <a:off x="2590800" y="1600200"/>
            <a:ext cx="2715808" cy="369332"/>
          </a:xfrm>
          <a:prstGeom prst="rect">
            <a:avLst/>
          </a:prstGeom>
        </p:spPr>
        <p:txBody>
          <a:bodyPr wrap="none">
            <a:spAutoFit/>
          </a:bodyPr>
          <a:lstStyle/>
          <a:p>
            <a:r>
              <a:rPr lang="en-US" dirty="0" smtClean="0">
                <a:solidFill>
                  <a:schemeClr val="accent1">
                    <a:lumMod val="75000"/>
                  </a:schemeClr>
                </a:solidFill>
                <a:latin typeface="Britannic Bold" panose="020B0903060703020204" pitchFamily="34" charset="0"/>
                <a:cs typeface="Times New Roman" panose="02020603050405020304" pitchFamily="18" charset="0"/>
              </a:rPr>
              <a:t>Candidate Endorsements</a:t>
            </a:r>
            <a:endParaRPr lang="en-US" dirty="0">
              <a:solidFill>
                <a:schemeClr val="accent1">
                  <a:lumMod val="75000"/>
                </a:schemeClr>
              </a:solidFill>
            </a:endParaRPr>
          </a:p>
        </p:txBody>
      </p:sp>
      <p:sp>
        <p:nvSpPr>
          <p:cNvPr id="4" name="Rectangle 3"/>
          <p:cNvSpPr/>
          <p:nvPr/>
        </p:nvSpPr>
        <p:spPr>
          <a:xfrm>
            <a:off x="2622387" y="3505200"/>
            <a:ext cx="2634054" cy="369332"/>
          </a:xfrm>
          <a:prstGeom prst="rect">
            <a:avLst/>
          </a:prstGeom>
        </p:spPr>
        <p:txBody>
          <a:bodyPr wrap="none">
            <a:spAutoFit/>
          </a:bodyPr>
          <a:lstStyle/>
          <a:p>
            <a:pPr lvl="0"/>
            <a:r>
              <a:rPr lang="en-US" dirty="0" smtClean="0">
                <a:solidFill>
                  <a:srgbClr val="90C226">
                    <a:lumMod val="75000"/>
                  </a:srgbClr>
                </a:solidFill>
                <a:latin typeface="Britannic Bold" panose="020B0903060703020204" pitchFamily="34" charset="0"/>
                <a:cs typeface="Times New Roman" panose="02020603050405020304" pitchFamily="18" charset="0"/>
              </a:rPr>
              <a:t>Classroom Presentation</a:t>
            </a:r>
            <a:endParaRPr lang="en-US" dirty="0">
              <a:solidFill>
                <a:srgbClr val="90C226">
                  <a:lumMod val="75000"/>
                </a:srgbClr>
              </a:solidFill>
            </a:endParaRPr>
          </a:p>
        </p:txBody>
      </p:sp>
    </p:spTree>
    <p:extLst>
      <p:ext uri="{BB962C8B-B14F-4D97-AF65-F5344CB8AC3E}">
        <p14:creationId xmlns:p14="http://schemas.microsoft.com/office/powerpoint/2010/main" val="369738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1931"/>
            <a:ext cx="4343400" cy="841829"/>
          </a:xfrm>
        </p:spPr>
        <p:txBody>
          <a:bodyPr>
            <a:normAutofit fontScale="90000"/>
          </a:bodyPr>
          <a:lstStyle/>
          <a:p>
            <a:r>
              <a:rPr lang="en-US" sz="4000" dirty="0" smtClean="0">
                <a:solidFill>
                  <a:srgbClr val="C00000"/>
                </a:solidFill>
                <a:latin typeface="Britannic Bold" panose="020B0903060703020204" pitchFamily="34" charset="0"/>
                <a:cs typeface="Times New Roman" panose="02020603050405020304" pitchFamily="18" charset="0"/>
              </a:rPr>
              <a:t>STEP 3: Campaigning</a:t>
            </a:r>
            <a:r>
              <a:rPr lang="en-US" sz="4000" dirty="0" smtClean="0">
                <a:solidFill>
                  <a:srgbClr val="FF0000"/>
                </a:solidFill>
              </a:rPr>
              <a:t/>
            </a:r>
            <a:br>
              <a:rPr lang="en-US" sz="4000" dirty="0" smtClean="0">
                <a:solidFill>
                  <a:srgbClr val="FF0000"/>
                </a:solidFill>
              </a:rPr>
            </a:br>
            <a:r>
              <a:rPr lang="en-US" dirty="0">
                <a:solidFill>
                  <a:srgbClr val="FF0000"/>
                </a:solidFill>
              </a:rPr>
              <a:t>	</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304800" y="1600200"/>
            <a:ext cx="6096000" cy="4648200"/>
          </a:xfrm>
        </p:spPr>
        <p:txBody>
          <a:bodyPr>
            <a:normAutofit fontScale="85000" lnSpcReduction="10000"/>
          </a:bodyPr>
          <a:lstStyle/>
          <a:p>
            <a:pPr>
              <a:buFont typeface="Wingdings" panose="05000000000000000000" pitchFamily="2" charset="2"/>
              <a:buChar char="v"/>
            </a:pPr>
            <a:r>
              <a:rPr lang="en-US" sz="2400" dirty="0" smtClean="0">
                <a:solidFill>
                  <a:srgbClr val="C00000"/>
                </a:solidFill>
                <a:latin typeface="Corbel" panose="020B0503020204020204" pitchFamily="34" charset="0"/>
                <a:cs typeface="Times New Roman" panose="02020603050405020304" pitchFamily="18" charset="0"/>
              </a:rPr>
              <a:t>Campaigning period officially begins Thursday, March 26, 2020 at</a:t>
            </a:r>
            <a:r>
              <a:rPr lang="en-US" sz="2400" b="1" dirty="0" smtClean="0">
                <a:solidFill>
                  <a:srgbClr val="C00000"/>
                </a:solidFill>
                <a:latin typeface="Corbel" panose="020B0503020204020204" pitchFamily="34" charset="0"/>
                <a:cs typeface="Times New Roman" panose="02020603050405020304" pitchFamily="18" charset="0"/>
              </a:rPr>
              <a:t> 7:00am</a:t>
            </a:r>
            <a:r>
              <a:rPr lang="en-US" sz="2400" dirty="0" smtClean="0">
                <a:solidFill>
                  <a:srgbClr val="C00000"/>
                </a:solidFill>
                <a:latin typeface="Corbel" panose="020B0503020204020204" pitchFamily="34" charset="0"/>
                <a:cs typeface="Times New Roman" panose="02020603050405020304" pitchFamily="18" charset="0"/>
              </a:rPr>
              <a:t>.</a:t>
            </a:r>
          </a:p>
          <a:p>
            <a:pPr>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Any Campaigning may not occur prior to March 26.</a:t>
            </a:r>
          </a:p>
          <a:p>
            <a:pPr>
              <a:buFont typeface="Wingdings" panose="05000000000000000000" pitchFamily="2" charset="2"/>
              <a:buChar char="v"/>
            </a:pPr>
            <a:r>
              <a:rPr lang="en-US" sz="2400" dirty="0" smtClean="0">
                <a:solidFill>
                  <a:srgbClr val="FF0000"/>
                </a:solidFill>
                <a:latin typeface="Corbel" panose="020B0503020204020204" pitchFamily="34" charset="0"/>
                <a:cs typeface="Times New Roman" panose="02020603050405020304" pitchFamily="18" charset="0"/>
                <a:hlinkClick r:id="rId2"/>
              </a:rPr>
              <a:t>ASI Elections Code </a:t>
            </a:r>
            <a:r>
              <a:rPr lang="en-US" sz="2400" dirty="0" smtClean="0">
                <a:solidFill>
                  <a:schemeClr val="tx1"/>
                </a:solidFill>
                <a:latin typeface="Corbel" panose="020B0503020204020204" pitchFamily="34" charset="0"/>
                <a:cs typeface="Times New Roman" panose="02020603050405020304" pitchFamily="18" charset="0"/>
              </a:rPr>
              <a:t>is your </a:t>
            </a:r>
            <a:r>
              <a:rPr lang="en-US" sz="2400" dirty="0" smtClean="0">
                <a:solidFill>
                  <a:srgbClr val="C00000"/>
                </a:solidFill>
                <a:latin typeface="Corbel" panose="020B0503020204020204" pitchFamily="34" charset="0"/>
                <a:cs typeface="Times New Roman" panose="02020603050405020304" pitchFamily="18" charset="0"/>
              </a:rPr>
              <a:t>“driver’s manual”.</a:t>
            </a:r>
          </a:p>
          <a:p>
            <a:pPr>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The Elections Code strives to provide a fair and even playing field for all candidates during campaigning.</a:t>
            </a:r>
          </a:p>
          <a:p>
            <a:pPr>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Individual candidates must run independently.</a:t>
            </a:r>
          </a:p>
          <a:p>
            <a:pPr>
              <a:buFont typeface="Wingdings" panose="05000000000000000000" pitchFamily="2" charset="2"/>
              <a:buChar char="v"/>
            </a:pPr>
            <a:r>
              <a:rPr lang="en-US" sz="2400" dirty="0" smtClean="0">
                <a:solidFill>
                  <a:srgbClr val="C00000"/>
                </a:solidFill>
                <a:latin typeface="Corbel" panose="020B0503020204020204" pitchFamily="34" charset="0"/>
                <a:cs typeface="Times New Roman" panose="02020603050405020304" pitchFamily="18" charset="0"/>
              </a:rPr>
              <a:t>Presidential Ticket</a:t>
            </a:r>
            <a:r>
              <a:rPr lang="en-US" sz="2400" dirty="0" smtClean="0">
                <a:latin typeface="Corbel" panose="020B0503020204020204" pitchFamily="34" charset="0"/>
                <a:cs typeface="Times New Roman" panose="02020603050405020304" pitchFamily="18" charset="0"/>
              </a:rPr>
              <a:t>:</a:t>
            </a:r>
          </a:p>
          <a:p>
            <a:pPr lvl="1"/>
            <a:r>
              <a:rPr lang="en-US" sz="1700" dirty="0" smtClean="0">
                <a:latin typeface="Corbel" panose="020B0503020204020204" pitchFamily="34" charset="0"/>
                <a:cs typeface="Times New Roman" panose="02020603050405020304" pitchFamily="18" charset="0"/>
              </a:rPr>
              <a:t>Will consist of one candidate running for President and one candidate running for Executive Vice President.</a:t>
            </a:r>
          </a:p>
          <a:p>
            <a:pPr lvl="1"/>
            <a:r>
              <a:rPr lang="en-US" sz="1700" dirty="0" smtClean="0">
                <a:latin typeface="Corbel" panose="020B0503020204020204" pitchFamily="34" charset="0"/>
                <a:cs typeface="Times New Roman" panose="02020603050405020304" pitchFamily="18" charset="0"/>
              </a:rPr>
              <a:t>Anyone looking to run for either position </a:t>
            </a:r>
            <a:r>
              <a:rPr lang="en-US" sz="1700" dirty="0" smtClean="0">
                <a:solidFill>
                  <a:srgbClr val="FF0000"/>
                </a:solidFill>
                <a:latin typeface="Corbel" panose="020B0503020204020204" pitchFamily="34" charset="0"/>
                <a:cs typeface="Times New Roman" panose="02020603050405020304" pitchFamily="18" charset="0"/>
              </a:rPr>
              <a:t>must</a:t>
            </a:r>
            <a:r>
              <a:rPr lang="en-US" sz="1700" dirty="0" smtClean="0">
                <a:latin typeface="Corbel" panose="020B0503020204020204" pitchFamily="34" charset="0"/>
                <a:cs typeface="Times New Roman" panose="02020603050405020304" pitchFamily="18" charset="0"/>
              </a:rPr>
              <a:t> find a running mate.</a:t>
            </a:r>
          </a:p>
          <a:p>
            <a:pPr lvl="1"/>
            <a:r>
              <a:rPr lang="en-US" sz="1700" dirty="0" smtClean="0">
                <a:latin typeface="Corbel" panose="020B0503020204020204" pitchFamily="34" charset="0"/>
                <a:cs typeface="Times New Roman" panose="02020603050405020304" pitchFamily="18" charset="0"/>
              </a:rPr>
              <a:t>Running mates are allowed to campaign together.</a:t>
            </a:r>
            <a:endParaRPr lang="en-US" sz="1700" dirty="0">
              <a:latin typeface="Corbel" panose="020B0503020204020204" pitchFamily="34" charset="0"/>
              <a:cs typeface="Times New Roman" panose="02020603050405020304" pitchFamily="18" charset="0"/>
            </a:endParaRPr>
          </a:p>
          <a:p>
            <a:pPr marL="0" indent="0">
              <a:buNone/>
            </a:pPr>
            <a:endParaRPr lang="en-US" sz="2000" dirty="0" smtClean="0"/>
          </a:p>
          <a:p>
            <a:pPr lvl="1">
              <a:buFont typeface="Wingdings" pitchFamily="2" charset="2"/>
              <a:buChar char="ü"/>
            </a:pPr>
            <a:endParaRPr lang="en-US" sz="1200" dirty="0" smtClean="0"/>
          </a:p>
          <a:p>
            <a:pPr>
              <a:buFont typeface="Wingdings" pitchFamily="2" charset="2"/>
              <a:buChar char="ü"/>
            </a:pPr>
            <a:endParaRPr lang="en-US" sz="2400" dirty="0" smtClean="0"/>
          </a:p>
          <a:p>
            <a:pPr lvl="1">
              <a:buFont typeface="Wingdings" pitchFamily="2" charset="2"/>
              <a:buChar char="ü"/>
            </a:pPr>
            <a:endParaRPr lang="en-US" sz="2000" dirty="0" smtClean="0"/>
          </a:p>
          <a:p>
            <a:pPr lvl="1">
              <a:buFont typeface="Wingdings" pitchFamily="2" charset="2"/>
              <a:buChar char="ü"/>
            </a:pPr>
            <a:endParaRPr lang="en-US" sz="2000" dirty="0" smtClean="0"/>
          </a:p>
          <a:p>
            <a:pPr lvl="1">
              <a:buFont typeface="Wingdings" pitchFamily="2" charset="2"/>
              <a:buChar char="ü"/>
            </a:pPr>
            <a:endParaRPr lang="en-US" sz="2000" dirty="0" smtClean="0"/>
          </a:p>
          <a:p>
            <a:pPr lvl="1">
              <a:buFont typeface="Wingdings" pitchFamily="2" charset="2"/>
              <a:buChar char="ü"/>
            </a:pPr>
            <a:endParaRPr lang="en-US" sz="2000" dirty="0" smtClean="0"/>
          </a:p>
          <a:p>
            <a:pPr>
              <a:buFont typeface="Wingdings" pitchFamily="2" charset="2"/>
              <a:buChar char="ü"/>
            </a:pPr>
            <a:endParaRPr lang="en-US" sz="2400" dirty="0" smtClean="0"/>
          </a:p>
          <a:p>
            <a:pPr>
              <a:buNone/>
            </a:pPr>
            <a:endParaRPr lang="en-US" sz="2400" dirty="0" smtClean="0"/>
          </a:p>
          <a:p>
            <a:pPr algn="ctr">
              <a:buNone/>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1931"/>
            <a:ext cx="1506088" cy="1179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921" y="381000"/>
            <a:ext cx="6347713" cy="838200"/>
          </a:xfrm>
        </p:spPr>
        <p:txBody>
          <a:bodyPr>
            <a:normAutofit/>
          </a:bodyPr>
          <a:lstStyle/>
          <a:p>
            <a:r>
              <a:rPr lang="en-US" dirty="0" smtClean="0">
                <a:solidFill>
                  <a:srgbClr val="C00000"/>
                </a:solidFill>
                <a:latin typeface="Britannic Bold" panose="020B0903060703020204" pitchFamily="34" charset="0"/>
                <a:cs typeface="Times New Roman" panose="02020603050405020304" pitchFamily="18" charset="0"/>
              </a:rPr>
              <a:t>STEP 3: Campaigning </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111936" y="1208202"/>
            <a:ext cx="7109712" cy="4922838"/>
          </a:xfrm>
        </p:spPr>
        <p:txBody>
          <a:bodyPr>
            <a:normAutofit fontScale="70000" lnSpcReduction="20000"/>
          </a:bodyPr>
          <a:lstStyle/>
          <a:p>
            <a:pPr lvl="1">
              <a:buNone/>
            </a:pPr>
            <a:r>
              <a:rPr lang="en-US" sz="2400" dirty="0" smtClean="0">
                <a:solidFill>
                  <a:srgbClr val="C00000"/>
                </a:solidFill>
                <a:latin typeface="Corbel" panose="020B0503020204020204" pitchFamily="34" charset="0"/>
                <a:cs typeface="Times New Roman" panose="02020603050405020304" pitchFamily="18" charset="0"/>
              </a:rPr>
              <a:t>Each independent candidate is allowed to spend up to $350, Presidential </a:t>
            </a:r>
            <a:r>
              <a:rPr lang="en-US" sz="2400" dirty="0">
                <a:solidFill>
                  <a:srgbClr val="C00000"/>
                </a:solidFill>
                <a:latin typeface="Corbel" panose="020B0503020204020204" pitchFamily="34" charset="0"/>
                <a:cs typeface="Times New Roman" panose="02020603050405020304" pitchFamily="18" charset="0"/>
              </a:rPr>
              <a:t>T</a:t>
            </a:r>
            <a:r>
              <a:rPr lang="en-US" sz="2400" dirty="0" smtClean="0">
                <a:solidFill>
                  <a:srgbClr val="C00000"/>
                </a:solidFill>
                <a:latin typeface="Corbel" panose="020B0503020204020204" pitchFamily="34" charset="0"/>
                <a:cs typeface="Times New Roman" panose="02020603050405020304" pitchFamily="18" charset="0"/>
              </a:rPr>
              <a:t>ickets are allowed to spend up to $500. This includes all purchases, contributions, gifts, discounts and/or donations ($50 for Independent Candidate, $75 for Presidential Ticket.  </a:t>
            </a:r>
          </a:p>
          <a:p>
            <a:pPr lvl="1">
              <a:buNone/>
            </a:pPr>
            <a:r>
              <a:rPr lang="en-US" sz="2400" dirty="0" smtClean="0">
                <a:solidFill>
                  <a:srgbClr val="C00000"/>
                </a:solidFill>
                <a:latin typeface="Corbel" panose="020B0503020204020204" pitchFamily="34" charset="0"/>
                <a:cs typeface="Times New Roman" panose="02020603050405020304" pitchFamily="18" charset="0"/>
              </a:rPr>
              <a:t>Candidates must submit a Campaign Expenditure Report to the Government Office (University Union, Room 3250)  </a:t>
            </a:r>
            <a:r>
              <a:rPr lang="en-US" sz="2400" b="1" dirty="0" smtClean="0">
                <a:solidFill>
                  <a:srgbClr val="C00000"/>
                </a:solidFill>
                <a:latin typeface="Corbel" panose="020B0503020204020204" pitchFamily="34" charset="0"/>
                <a:cs typeface="Times New Roman" panose="02020603050405020304" pitchFamily="18" charset="0"/>
              </a:rPr>
              <a:t>even if no money is spent </a:t>
            </a:r>
            <a:r>
              <a:rPr lang="en-US" sz="2400" dirty="0" smtClean="0">
                <a:solidFill>
                  <a:srgbClr val="C00000"/>
                </a:solidFill>
                <a:latin typeface="Corbel" panose="020B0503020204020204" pitchFamily="34" charset="0"/>
                <a:cs typeface="Times New Roman" panose="02020603050405020304" pitchFamily="18" charset="0"/>
              </a:rPr>
              <a:t>by April 20</a:t>
            </a:r>
            <a:r>
              <a:rPr lang="en-US" sz="2400" baseline="30000" dirty="0" smtClean="0">
                <a:solidFill>
                  <a:srgbClr val="C00000"/>
                </a:solidFill>
                <a:latin typeface="Corbel" panose="020B0503020204020204" pitchFamily="34" charset="0"/>
                <a:cs typeface="Times New Roman" panose="02020603050405020304" pitchFamily="18" charset="0"/>
              </a:rPr>
              <a:t>th</a:t>
            </a:r>
            <a:r>
              <a:rPr lang="en-US" sz="2400" dirty="0" smtClean="0">
                <a:solidFill>
                  <a:srgbClr val="C00000"/>
                </a:solidFill>
                <a:latin typeface="Corbel" panose="020B0503020204020204" pitchFamily="34" charset="0"/>
                <a:cs typeface="Times New Roman" panose="02020603050405020304" pitchFamily="18" charset="0"/>
              </a:rPr>
              <a:t>, 2020.</a:t>
            </a:r>
            <a:endParaRPr lang="en-US" sz="2600" b="1" dirty="0" smtClean="0">
              <a:solidFill>
                <a:srgbClr val="C00000"/>
              </a:solidFill>
              <a:latin typeface="Corbel" panose="020B0503020204020204" pitchFamily="34" charset="0"/>
              <a:cs typeface="Times New Roman" panose="02020603050405020304" pitchFamily="18" charset="0"/>
            </a:endParaRPr>
          </a:p>
          <a:p>
            <a:pPr lvl="1">
              <a:buNone/>
            </a:pPr>
            <a:endParaRPr lang="en-US" sz="2000" dirty="0">
              <a:solidFill>
                <a:srgbClr val="FF0000"/>
              </a:solidFill>
              <a:latin typeface="Corbel" panose="020B0503020204020204" pitchFamily="34" charset="0"/>
              <a:cs typeface="Times New Roman" panose="02020603050405020304" pitchFamily="18" charset="0"/>
            </a:endParaRPr>
          </a:p>
          <a:p>
            <a:pPr lvl="1">
              <a:buNone/>
            </a:pPr>
            <a:r>
              <a:rPr lang="en-US" sz="2200" dirty="0" smtClean="0">
                <a:latin typeface="Corbel" panose="020B0503020204020204" pitchFamily="34" charset="0"/>
                <a:cs typeface="Times New Roman" panose="02020603050405020304" pitchFamily="18" charset="0"/>
              </a:rPr>
              <a:t>Candidates: </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May not combine their spending limits.</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May not purchase physical campaign materials for use by multiple candidates; e.g., fliers, buttons, t-shirts, etc.</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Only one candidate may be listed, with the exception of the Presidential Ticket, per physical promotional item or candidate website.</a:t>
            </a:r>
          </a:p>
          <a:p>
            <a:pPr lvl="1">
              <a:buFont typeface="Wingdings" panose="05000000000000000000" pitchFamily="2" charset="2"/>
              <a:buChar char="v"/>
            </a:pPr>
            <a:r>
              <a:rPr lang="en-US" sz="2000" dirty="0" smtClean="0">
                <a:latin typeface="Corbel" panose="020B0503020204020204" pitchFamily="34" charset="0"/>
                <a:cs typeface="Times New Roman" panose="02020603050405020304" pitchFamily="18" charset="0"/>
              </a:rPr>
              <a:t>Campaign materials must include candidate name or organization responsible for content.</a:t>
            </a:r>
          </a:p>
          <a:p>
            <a:pPr lvl="1">
              <a:buFont typeface="Wingdings" panose="05000000000000000000" pitchFamily="2" charset="2"/>
              <a:buChar char="v"/>
            </a:pPr>
            <a:r>
              <a:rPr lang="en-US" sz="2000" b="1" dirty="0" smtClean="0">
                <a:latin typeface="Corbel" panose="020B0503020204020204" pitchFamily="34" charset="0"/>
                <a:cs typeface="Times New Roman" panose="02020603050405020304" pitchFamily="18" charset="0"/>
              </a:rPr>
              <a:t>Candidates </a:t>
            </a:r>
            <a:r>
              <a:rPr lang="en-US" sz="2000" b="1" dirty="0" smtClean="0">
                <a:solidFill>
                  <a:srgbClr val="C00000"/>
                </a:solidFill>
                <a:latin typeface="Corbel" panose="020B0503020204020204" pitchFamily="34" charset="0"/>
                <a:cs typeface="Times New Roman" panose="02020603050405020304" pitchFamily="18" charset="0"/>
              </a:rPr>
              <a:t>are</a:t>
            </a:r>
            <a:r>
              <a:rPr lang="en-US" sz="2000" b="1" dirty="0" smtClean="0">
                <a:latin typeface="Corbel" panose="020B0503020204020204" pitchFamily="34" charset="0"/>
                <a:cs typeface="Times New Roman" panose="02020603050405020304" pitchFamily="18" charset="0"/>
              </a:rPr>
              <a:t> responsible for others who act on their behalf.</a:t>
            </a:r>
          </a:p>
          <a:p>
            <a:pPr marL="457200" lvl="1" indent="0">
              <a:buNone/>
            </a:pPr>
            <a:endParaRPr lang="en-US" sz="2000" dirty="0" smtClean="0"/>
          </a:p>
          <a:p>
            <a:pPr lvl="1">
              <a:buFont typeface="Arial" pitchFamily="34" charset="0"/>
              <a:buChar char="•"/>
            </a:pPr>
            <a:endParaRPr lang="en-US" sz="2000" dirty="0" smtClean="0"/>
          </a:p>
          <a:p>
            <a:pPr lvl="1">
              <a:buNone/>
            </a:pPr>
            <a:endParaRPr lang="en-US" sz="2000" dirty="0" smtClean="0"/>
          </a:p>
          <a:p>
            <a:pPr>
              <a:buFont typeface="Wingdings" pitchFamily="2" charset="2"/>
              <a:buChar char="ü"/>
            </a:pPr>
            <a:endParaRPr lang="en-US" sz="2400" dirty="0" smtClean="0"/>
          </a:p>
          <a:p>
            <a:pPr>
              <a:buNone/>
            </a:pPr>
            <a:endParaRPr lang="en-US" sz="2400" dirty="0" smtClean="0"/>
          </a:p>
          <a:p>
            <a:pPr algn="ctr">
              <a:buNone/>
            </a:pP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684520"/>
            <a:ext cx="1326696" cy="99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33362"/>
            <a:ext cx="6347713" cy="1320800"/>
          </a:xfrm>
        </p:spPr>
        <p:txBody>
          <a:bodyPr>
            <a:normAutofit/>
          </a:bodyPr>
          <a:lstStyle/>
          <a:p>
            <a:r>
              <a:rPr lang="en-US" dirty="0" smtClean="0">
                <a:solidFill>
                  <a:srgbClr val="C00000"/>
                </a:solidFill>
                <a:latin typeface="Britannic Bold" panose="020B0903060703020204" pitchFamily="34" charset="0"/>
                <a:cs typeface="Times New Roman" panose="02020603050405020304" pitchFamily="18" charset="0"/>
              </a:rPr>
              <a:t>STEP 3: Campaigning </a:t>
            </a:r>
            <a:endParaRPr lang="en-US" dirty="0">
              <a:solidFill>
                <a:srgbClr val="C00000"/>
              </a:solidFill>
              <a:latin typeface="Britannic Bold" panose="020B0903060703020204" pitchFamily="34" charset="0"/>
              <a:cs typeface="Times New Roman" panose="02020603050405020304" pitchFamily="18" charset="0"/>
            </a:endParaRPr>
          </a:p>
        </p:txBody>
      </p:sp>
      <p:sp>
        <p:nvSpPr>
          <p:cNvPr id="3" name="Content Placeholder 2"/>
          <p:cNvSpPr>
            <a:spLocks noGrp="1"/>
          </p:cNvSpPr>
          <p:nvPr>
            <p:ph idx="1"/>
          </p:nvPr>
        </p:nvSpPr>
        <p:spPr>
          <a:xfrm>
            <a:off x="304800" y="914400"/>
            <a:ext cx="6400800" cy="5562600"/>
          </a:xfrm>
        </p:spPr>
        <p:txBody>
          <a:bodyPr>
            <a:normAutofit fontScale="92500" lnSpcReduction="10000"/>
          </a:bodyPr>
          <a:lstStyle/>
          <a:p>
            <a:pPr marL="457200" lvl="1" indent="0">
              <a:buNone/>
            </a:pPr>
            <a:r>
              <a:rPr lang="en-US" sz="2400" dirty="0" smtClean="0">
                <a:solidFill>
                  <a:schemeClr val="tx1"/>
                </a:solidFill>
                <a:latin typeface="Corbel" panose="020B0503020204020204" pitchFamily="34" charset="0"/>
                <a:cs typeface="Times New Roman" panose="02020603050405020304" pitchFamily="18" charset="0"/>
              </a:rPr>
              <a:t>Follow the </a:t>
            </a:r>
            <a:r>
              <a:rPr lang="en-US" sz="2400" dirty="0" smtClean="0">
                <a:solidFill>
                  <a:srgbClr val="FF0000"/>
                </a:solidFill>
                <a:latin typeface="Corbel" panose="020B0503020204020204" pitchFamily="34" charset="0"/>
                <a:cs typeface="Times New Roman" panose="02020603050405020304" pitchFamily="18" charset="0"/>
                <a:hlinkClick r:id="rId2"/>
              </a:rPr>
              <a:t>Time, Place &amp; Manner on Speech and Speech-Related Activities</a:t>
            </a:r>
            <a:r>
              <a:rPr lang="en-US" sz="2400" dirty="0">
                <a:solidFill>
                  <a:schemeClr val="tx1"/>
                </a:solidFill>
                <a:latin typeface="Corbel" panose="020B0503020204020204" pitchFamily="34" charset="0"/>
                <a:cs typeface="Times New Roman" panose="02020603050405020304" pitchFamily="18" charset="0"/>
              </a:rPr>
              <a:t>.</a:t>
            </a:r>
            <a:r>
              <a:rPr lang="en-US" sz="2400" dirty="0" smtClean="0">
                <a:solidFill>
                  <a:srgbClr val="FF0000"/>
                </a:solidFill>
                <a:latin typeface="Corbel" panose="020B0503020204020204" pitchFamily="34" charset="0"/>
                <a:cs typeface="Times New Roman" panose="02020603050405020304" pitchFamily="18" charset="0"/>
              </a:rPr>
              <a:t> </a:t>
            </a:r>
            <a:r>
              <a:rPr lang="en-US" sz="2400" dirty="0" smtClean="0">
                <a:solidFill>
                  <a:schemeClr val="tx1"/>
                </a:solidFill>
                <a:latin typeface="Corbel" panose="020B0503020204020204" pitchFamily="34" charset="0"/>
                <a:cs typeface="Times New Roman" panose="02020603050405020304" pitchFamily="18" charset="0"/>
              </a:rPr>
              <a:t>This policy governs requirements for posting campaign materials.  Overseen by Student Orgs &amp; Leadership</a:t>
            </a:r>
            <a:r>
              <a:rPr lang="en-US" sz="2400" dirty="0" smtClean="0">
                <a:solidFill>
                  <a:schemeClr val="tx1"/>
                </a:solidFill>
                <a:latin typeface="Corbel" panose="020B0503020204020204" pitchFamily="34" charset="0"/>
                <a:cs typeface="Times New Roman" panose="02020603050405020304" pitchFamily="18" charset="0"/>
              </a:rPr>
              <a:t>.</a:t>
            </a:r>
          </a:p>
          <a:p>
            <a:pPr lvl="1">
              <a:buFont typeface="Wingdings" panose="05000000000000000000" pitchFamily="2" charset="2"/>
              <a:buChar char="v"/>
            </a:pPr>
            <a:r>
              <a:rPr lang="en-US" sz="2400" dirty="0" smtClean="0">
                <a:solidFill>
                  <a:schemeClr val="tx1"/>
                </a:solidFill>
                <a:latin typeface="Corbel" panose="020B0503020204020204" pitchFamily="34" charset="0"/>
                <a:cs typeface="Times New Roman" panose="02020603050405020304" pitchFamily="18" charset="0"/>
              </a:rPr>
              <a:t>There is no campaigning within 50 feet of any ASI Department/office or within the University Union.  See page 22 of the Elections Code. </a:t>
            </a:r>
            <a:endParaRPr lang="en-US" sz="2400" dirty="0" smtClean="0">
              <a:solidFill>
                <a:schemeClr val="tx1"/>
              </a:solidFill>
              <a:latin typeface="Corbel" panose="020B0503020204020204" pitchFamily="34" charset="0"/>
              <a:cs typeface="Times New Roman" panose="02020603050405020304" pitchFamily="18" charset="0"/>
            </a:endParaRPr>
          </a:p>
          <a:p>
            <a:pPr marL="457200" lvl="1" indent="0">
              <a:buNone/>
            </a:pPr>
            <a:endParaRPr lang="en-US" sz="2400" dirty="0" smtClean="0">
              <a:solidFill>
                <a:srgbClr val="FF0000"/>
              </a:solidFill>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Must remove all campaign postings no later than </a:t>
            </a:r>
            <a:r>
              <a:rPr lang="en-US" sz="2400" b="1" dirty="0" smtClean="0">
                <a:latin typeface="Corbel" panose="020B0503020204020204" pitchFamily="34" charset="0"/>
                <a:cs typeface="Times New Roman" panose="02020603050405020304" pitchFamily="18" charset="0"/>
              </a:rPr>
              <a:t>5pm April 19</a:t>
            </a:r>
            <a:r>
              <a:rPr lang="en-US" sz="2400" b="1" baseline="30000" dirty="0" smtClean="0">
                <a:latin typeface="Corbel" panose="020B0503020204020204" pitchFamily="34" charset="0"/>
                <a:cs typeface="Times New Roman" panose="02020603050405020304" pitchFamily="18" charset="0"/>
              </a:rPr>
              <a:t>th</a:t>
            </a:r>
            <a:r>
              <a:rPr lang="en-US" sz="2400" b="1" dirty="0" smtClean="0">
                <a:latin typeface="Corbel" panose="020B0503020204020204" pitchFamily="34" charset="0"/>
                <a:cs typeface="Times New Roman" panose="02020603050405020304" pitchFamily="18" charset="0"/>
              </a:rPr>
              <a:t>, 2020.  </a:t>
            </a:r>
          </a:p>
          <a:p>
            <a:pPr lvl="1">
              <a:buFont typeface="Wingdings" panose="05000000000000000000" pitchFamily="2" charset="2"/>
              <a:buChar char="v"/>
            </a:pPr>
            <a:endParaRPr lang="en-US" sz="2400" b="1" dirty="0" smtClean="0">
              <a:latin typeface="Corbel" panose="020B0503020204020204" pitchFamily="34" charset="0"/>
              <a:cs typeface="Times New Roman" panose="02020603050405020304" pitchFamily="18" charset="0"/>
            </a:endParaRPr>
          </a:p>
          <a:p>
            <a:pPr lvl="1">
              <a:buFont typeface="Wingdings" panose="05000000000000000000" pitchFamily="2" charset="2"/>
              <a:buChar char="v"/>
            </a:pPr>
            <a:r>
              <a:rPr lang="en-US" sz="2400" dirty="0" smtClean="0">
                <a:latin typeface="Corbel" panose="020B0503020204020204" pitchFamily="34" charset="0"/>
                <a:cs typeface="Times New Roman" panose="02020603050405020304" pitchFamily="18" charset="0"/>
              </a:rPr>
              <a:t>If campaign materials are not removed from campus by this time, the candidate may be billed by SO&amp;L for the time and labor cost of removal in an amount not to exceed $50.00.</a:t>
            </a:r>
          </a:p>
          <a:p>
            <a:pPr lvl="1">
              <a:buFont typeface="Arial" pitchFamily="34" charset="0"/>
              <a:buChar char="•"/>
            </a:pPr>
            <a:endParaRPr lang="en-US" sz="2000" dirty="0" smtClean="0"/>
          </a:p>
          <a:p>
            <a:pPr lvl="1">
              <a:buFont typeface="Arial" pitchFamily="34" charset="0"/>
              <a:buChar char="•"/>
            </a:pPr>
            <a:endParaRPr lang="en-US" sz="2000" dirty="0" smtClean="0"/>
          </a:p>
          <a:p>
            <a:pPr lvl="1">
              <a:buNone/>
            </a:pPr>
            <a:endParaRPr lang="en-US" sz="2000" dirty="0" smtClean="0"/>
          </a:p>
          <a:p>
            <a:pPr>
              <a:buFont typeface="Wingdings" pitchFamily="2" charset="2"/>
              <a:buChar char="ü"/>
            </a:pPr>
            <a:endParaRPr lang="en-US" sz="2400" dirty="0" smtClean="0"/>
          </a:p>
          <a:p>
            <a:pPr>
              <a:buNone/>
            </a:pPr>
            <a:endParaRPr lang="en-US" sz="2400" dirty="0" smtClean="0"/>
          </a:p>
          <a:p>
            <a:pPr algn="ctr">
              <a:buNone/>
            </a:pP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213" y="3124200"/>
            <a:ext cx="1600199" cy="1600199"/>
          </a:xfrm>
          <a:prstGeom prst="rect">
            <a:avLst/>
          </a:prstGeom>
        </p:spPr>
      </p:pic>
    </p:spTree>
    <p:extLst>
      <p:ext uri="{BB962C8B-B14F-4D97-AF65-F5344CB8AC3E}">
        <p14:creationId xmlns:p14="http://schemas.microsoft.com/office/powerpoint/2010/main" val="24425180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3755</TotalTime>
  <Words>2337</Words>
  <Application>Microsoft Office PowerPoint</Application>
  <PresentationFormat>On-screen Show (4:3)</PresentationFormat>
  <Paragraphs>265</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Britannic Bold</vt:lpstr>
      <vt:lpstr>Calibri</vt:lpstr>
      <vt:lpstr>Corbel</vt:lpstr>
      <vt:lpstr>Times New Roman</vt:lpstr>
      <vt:lpstr>Trebuchet MS</vt:lpstr>
      <vt:lpstr>Wingdings</vt:lpstr>
      <vt:lpstr>Wingdings 3</vt:lpstr>
      <vt:lpstr>Facet</vt:lpstr>
      <vt:lpstr>Student Government Elections Spring 2020 Mandatory Candidate Workshop</vt:lpstr>
      <vt:lpstr>Welcome!</vt:lpstr>
      <vt:lpstr>STEP 1: Application  </vt:lpstr>
      <vt:lpstr>STEP 2: Candidate Eligibility to Run for office </vt:lpstr>
      <vt:lpstr>Election Changes </vt:lpstr>
      <vt:lpstr>Election Changes </vt:lpstr>
      <vt:lpstr>STEP 3: Campaigning   </vt:lpstr>
      <vt:lpstr>STEP 3: Campaigning </vt:lpstr>
      <vt:lpstr>STEP 3: Campaigning </vt:lpstr>
      <vt:lpstr>STEP 3: Campaigning </vt:lpstr>
      <vt:lpstr>STEP 3: Campaigning </vt:lpstr>
      <vt:lpstr>STEP 4: ELECTION DAYS </vt:lpstr>
      <vt:lpstr>STEP 4: ELECTION RESULTS PARTY </vt:lpstr>
      <vt:lpstr>STEP 5: CAMPAIGN EXPENDITURE  FORM</vt:lpstr>
      <vt:lpstr>Step 6: Elections Complaints</vt:lpstr>
      <vt:lpstr>STEP 6: Filing an Elections Complaint</vt:lpstr>
      <vt:lpstr>STEP 6: Elections Complaint  HEARING(S)</vt:lpstr>
      <vt:lpstr>STEP 7: APPEALS OF ECC DECISION</vt:lpstr>
      <vt:lpstr>STEP 7: FILING AN APPEAL</vt:lpstr>
      <vt:lpstr>STEP 7: APPEAL HEARING(S)</vt:lpstr>
      <vt:lpstr>STEP 8: Candidate Eligibility – to take office </vt:lpstr>
      <vt:lpstr>What are you committing to?</vt:lpstr>
      <vt:lpstr>PowerPoint Presentation</vt:lpstr>
      <vt:lpstr>What is ASI?</vt:lpstr>
      <vt:lpstr>PowerPoint Presentation</vt:lpstr>
      <vt:lpstr>FUTURE QUESTIONS???</vt:lpstr>
    </vt:vector>
  </TitlesOfParts>
  <Company>Associated Students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elections Spring 2010 candidate workshop</dc:title>
  <dc:creator>pcworley</dc:creator>
  <cp:lastModifiedBy>Dalton, Lisa</cp:lastModifiedBy>
  <cp:revision>348</cp:revision>
  <cp:lastPrinted>2018-02-21T19:50:50Z</cp:lastPrinted>
  <dcterms:created xsi:type="dcterms:W3CDTF">2010-03-09T21:53:43Z</dcterms:created>
  <dcterms:modified xsi:type="dcterms:W3CDTF">2020-03-04T15:33:10Z</dcterms:modified>
</cp:coreProperties>
</file>